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3"/>
  </p:notesMasterIdLst>
  <p:handoutMasterIdLst>
    <p:handoutMasterId r:id="rId24"/>
  </p:handoutMasterIdLst>
  <p:sldIdLst>
    <p:sldId id="279" r:id="rId2"/>
    <p:sldId id="256" r:id="rId3"/>
    <p:sldId id="277" r:id="rId4"/>
    <p:sldId id="282" r:id="rId5"/>
    <p:sldId id="283" r:id="rId6"/>
    <p:sldId id="260" r:id="rId7"/>
    <p:sldId id="261" r:id="rId8"/>
    <p:sldId id="284" r:id="rId9"/>
    <p:sldId id="266" r:id="rId10"/>
    <p:sldId id="267" r:id="rId11"/>
    <p:sldId id="262" r:id="rId12"/>
    <p:sldId id="263" r:id="rId13"/>
    <p:sldId id="264" r:id="rId14"/>
    <p:sldId id="285" r:id="rId15"/>
    <p:sldId id="278" r:id="rId16"/>
    <p:sldId id="276" r:id="rId17"/>
    <p:sldId id="286" r:id="rId18"/>
    <p:sldId id="281" r:id="rId19"/>
    <p:sldId id="287" r:id="rId20"/>
    <p:sldId id="280" r:id="rId21"/>
    <p:sldId id="273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>
        <p:scale>
          <a:sx n="74" d="100"/>
          <a:sy n="74" d="100"/>
        </p:scale>
        <p:origin x="-94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1C556-4E4D-4E50-83D6-CBE0612308EE}" type="datetimeFigureOut">
              <a:rPr lang="bg-BG" smtClean="0"/>
              <a:pPr/>
              <a:t>20.9.2016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A02A9-2D2B-43A8-972D-CE43679C930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7830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03D7B-8E60-458A-B22C-352CDFE7C44B}" type="datetimeFigureOut">
              <a:rPr lang="bg-BG" smtClean="0"/>
              <a:pPr/>
              <a:t>20.9.2016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F7A5-DD50-4871-8E5D-8E4C922079BA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34486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EF7A5-DD50-4871-8E5D-8E4C922079BA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F22F6E-8D2C-4306-801B-7B2AE1BC79CF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975F60-F05F-4D71-96B8-39E95F7875E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1EA64-22CC-433B-A611-A8B84925140A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23B43-459E-4B65-B899-C6C0500D2B0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12221-9495-4D26-A6EF-467C21E8358A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3F73-D3D0-4F0A-806A-4D81B4BCF33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33144-8AD6-4777-B4DE-764976A0F45B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AF83-207C-410E-84D9-B54809B02A0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2FBC10-C096-4418-92E5-0AD724E9945D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2D8883-CD97-4C03-978D-E92779BBC95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8C2F-993B-495C-A59C-597415056EF1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09F8-2135-4185-B793-68A580E198C1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E3F963-60BF-484B-A4E7-4A8BBABD1E73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597F72-98FA-4BB7-90A8-120B040B452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8D0C2-4913-4EFF-A7E7-933FB32A1A55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255A5-108E-4DE1-8FDF-2335221C2B2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07E412-E258-448E-A29C-88F4DE47CBCF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929BC-5B7A-423F-8191-CF695D97CA7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484E1-02E7-4CAD-A6EF-3A5D999A745E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35F6A1-CCF1-45E6-814D-BC631899BA4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F72059-941B-4168-9509-71147CB112F3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C4F25C-7ED7-4262-B5BD-C3ED353B6DC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A8A011EC-55DD-437A-BE8E-57523FA8FBB7}" type="datetime1">
              <a:rPr lang="bg-BG" altLang="bg-BG" smtClean="0"/>
              <a:pPr>
                <a:defRPr/>
              </a:pPr>
              <a:t>20.9.2016 г.</a:t>
            </a:fld>
            <a:endParaRPr lang="bg-BG" alt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ru-RU" altLang="bg-BG" smtClean="0"/>
              <a:t>Информационни технологии 5 клас, урок 1</a:t>
            </a:r>
            <a:endParaRPr lang="bg-BG" alt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13054BF-DEC8-4D51-97BA-3273C794E99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3" r:id="rId2"/>
    <p:sldLayoutId id="2147483709" r:id="rId3"/>
    <p:sldLayoutId id="2147483704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6" r:id="rId10"/>
    <p:sldLayoutId id="2147483707" r:id="rId11"/>
  </p:sldLayoutIdLst>
  <p:transition spd="med">
    <p:random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2 2"/>
          <p:cNvSpPr/>
          <p:nvPr/>
        </p:nvSpPr>
        <p:spPr>
          <a:xfrm>
            <a:off x="1971675" y="19050"/>
            <a:ext cx="6840538" cy="6264275"/>
          </a:xfrm>
          <a:prstGeom prst="irregularSeal2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2800" dirty="0">
                <a:solidFill>
                  <a:srgbClr val="FF0000"/>
                </a:solidFill>
              </a:rPr>
              <a:t>Необходимо ли е да изучавам информационни технологии?!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42988" y="1773238"/>
            <a:ext cx="769620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bg-BG" altLang="bg-BG" sz="2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Мишка –  с нея посочваме и избираме желаните обекти, като натискаме ляв или десен бутон. Средния бутон служи за превъртане.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bg-BG" altLang="bg-BG" sz="2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Основни действия на мишката, чрез които се осъществява диалог с компютъра: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altLang="bg-BG" sz="2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посочване;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altLang="bg-BG" sz="2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щракване;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altLang="bg-BG" sz="2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двойно щракване;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altLang="bg-BG" sz="2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влачене.</a:t>
            </a:r>
          </a:p>
          <a:p>
            <a:pPr eaLnBrk="0" hangingPunct="0">
              <a:spcBef>
                <a:spcPct val="50000"/>
              </a:spcBef>
              <a:defRPr/>
            </a:pPr>
            <a:endParaRPr kumimoji="1" lang="en-GB" altLang="bg-BG" sz="21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8. Мишка</a:t>
            </a:r>
            <a:endParaRPr lang="en-GB" altLang="bg-BG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4149725"/>
            <a:ext cx="32988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bg-BG" dirty="0" smtClean="0">
                <a:solidFill>
                  <a:schemeClr val="tx2">
                    <a:satMod val="130000"/>
                  </a:schemeClr>
                </a:solidFill>
              </a:rPr>
              <a:t>9</a:t>
            </a:r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.  Монитор</a:t>
            </a:r>
            <a:endParaRPr lang="en-GB" altLang="bg-BG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4213" y="1989138"/>
            <a:ext cx="76200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1" lang="bg-BG" altLang="bg-BG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Монитор</a:t>
            </a:r>
            <a:r>
              <a:rPr lang="bg-BG" altLang="bg-BG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изходно устройство за извеждане на  текст, графични и видеоизображения</a:t>
            </a:r>
            <a:r>
              <a:rPr kumimoji="1" lang="en-US" altLang="bg-BG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!</a:t>
            </a:r>
            <a:endParaRPr kumimoji="1" lang="en-GB" altLang="bg-BG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3860800"/>
            <a:ext cx="294163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bg-BG" dirty="0" smtClean="0">
                <a:solidFill>
                  <a:schemeClr val="tx2">
                    <a:satMod val="130000"/>
                  </a:schemeClr>
                </a:solidFill>
              </a:rPr>
              <a:t>10</a:t>
            </a:r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. Принтер</a:t>
            </a:r>
            <a:endParaRPr lang="en-GB" altLang="bg-BG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19200" y="1905000"/>
            <a:ext cx="7696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bg-BG" altLang="bg-BG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Принтер – изходно устройство за отпечатване на текстова и графична информация върху хартия</a:t>
            </a:r>
            <a:r>
              <a:rPr kumimoji="1" lang="en-US" altLang="bg-BG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!</a:t>
            </a:r>
            <a:endParaRPr kumimoji="1" lang="en-GB" altLang="bg-BG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25" y="3454400"/>
            <a:ext cx="316865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bg-BG" dirty="0" smtClean="0">
                <a:solidFill>
                  <a:schemeClr val="tx2">
                    <a:satMod val="130000"/>
                  </a:schemeClr>
                </a:solidFill>
              </a:rPr>
              <a:t>11</a:t>
            </a:r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. Скенер</a:t>
            </a:r>
            <a:endParaRPr lang="en-GB" altLang="bg-BG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59632" y="2060848"/>
            <a:ext cx="7467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bg-BG" altLang="bg-BG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Скенер – входно устройство за  въвеждане на графична информация</a:t>
            </a:r>
            <a:r>
              <a:rPr kumimoji="1" lang="en-US" altLang="bg-BG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!</a:t>
            </a:r>
            <a:endParaRPr kumimoji="1" lang="en-GB" altLang="bg-BG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3789363"/>
            <a:ext cx="3673475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 </a:t>
            </a:r>
            <a:r>
              <a:rPr lang="bg-BG" dirty="0" smtClean="0"/>
              <a:t>Сензорен екран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2341240"/>
          </a:xfrm>
        </p:spPr>
        <p:txBody>
          <a:bodyPr/>
          <a:lstStyle/>
          <a:p>
            <a:r>
              <a:rPr lang="bg-BG" dirty="0" smtClean="0"/>
              <a:t>Входно-изходно устройство, при който информацията се въвежда чрез докосване, но се извежда по стандартния начин.</a:t>
            </a:r>
            <a:endParaRPr lang="bg-BG" dirty="0"/>
          </a:p>
        </p:txBody>
      </p:sp>
      <p:sp>
        <p:nvSpPr>
          <p:cNvPr id="43010" name="AutoShape 2" descr="Резултат с изображение за Сензорен екран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43012" name="AutoShape 4" descr="Резултат с изображение за Сензорен екран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8" name="Picture 6" descr="Резултат с изображение за Сензорен екр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39" y="3573016"/>
            <a:ext cx="4106231" cy="32849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13. Дигитално устройство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261120"/>
          </a:xfrm>
        </p:spPr>
        <p:txBody>
          <a:bodyPr/>
          <a:lstStyle/>
          <a:p>
            <a:r>
              <a:rPr lang="bg-BG" dirty="0" smtClean="0"/>
              <a:t>Устройство, в което има вграден компютър.</a:t>
            </a:r>
            <a:endParaRPr lang="bg-BG" dirty="0"/>
          </a:p>
        </p:txBody>
      </p:sp>
      <p:sp>
        <p:nvSpPr>
          <p:cNvPr id="20485" name="AutoShape 5" descr="Резултат с изображение за kamera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0487" name="AutoShape 7" descr="Резултат с изображение за kamera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0489" name="AutoShape 9" descr="Резултат с изображение за kamera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10" name="Картина 9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328119"/>
            <a:ext cx="3672408" cy="2529881"/>
          </a:xfrm>
          <a:prstGeom prst="rect">
            <a:avLst/>
          </a:prstGeom>
        </p:spPr>
      </p:pic>
      <p:pic>
        <p:nvPicPr>
          <p:cNvPr id="11" name="Картина 10" descr="изтеглен файл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238502"/>
            <a:ext cx="3456384" cy="2173980"/>
          </a:xfrm>
          <a:prstGeom prst="rect">
            <a:avLst/>
          </a:prstGeom>
        </p:spPr>
      </p:pic>
      <p:pic>
        <p:nvPicPr>
          <p:cNvPr id="12" name="Картина 11" descr="изтеглен файл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2060848"/>
            <a:ext cx="2647950" cy="1724025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596187" cy="1600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bg-BG" dirty="0" smtClean="0">
                <a:solidFill>
                  <a:schemeClr val="tx2">
                    <a:satMod val="130000"/>
                  </a:schemeClr>
                </a:solidFill>
              </a:rPr>
              <a:t>1</a:t>
            </a:r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4. Компютърна програма</a:t>
            </a:r>
            <a:endParaRPr lang="en-GB" altLang="bg-BG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916113"/>
            <a:ext cx="7267575" cy="3522662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g-BG" altLang="bg-BG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Последователност от команди, написани на език, който компютърът разбира 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g-BG" altLang="bg-BG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Софтуер – компютърните програми, заедно с указанията за тях.</a:t>
            </a:r>
            <a:endParaRPr lang="en-GB" altLang="bg-BG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bg-BG" dirty="0" smtClean="0">
                <a:solidFill>
                  <a:schemeClr val="tx2">
                    <a:satMod val="130000"/>
                  </a:schemeClr>
                </a:solidFill>
              </a:rPr>
              <a:t>1</a:t>
            </a:r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5. Компютърна система</a:t>
            </a:r>
            <a:endParaRPr lang="bg-BG" alt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2341240"/>
          </a:xfrm>
        </p:spPr>
        <p:txBody>
          <a:bodyPr/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g-BG" altLang="bg-BG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Хардуер – апаратната част на компютъра;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bg-BG" altLang="bg-BG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Софтуер – програмно осигуряване.</a:t>
            </a:r>
            <a:endParaRPr lang="en-GB" altLang="bg-BG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5058" name="AutoShape 2" descr="Резултат с изображение за hardware and software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45060" name="AutoShape 4" descr="Резултат с изображение за hardware and software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7" name="Картина 6" descr="изтеглен файл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429000"/>
            <a:ext cx="5978411" cy="3143487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16. Информационни технологии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i="1" dirty="0" smtClean="0"/>
              <a:t>Технология</a:t>
            </a:r>
            <a:r>
              <a:rPr lang="bg-BG" dirty="0" smtClean="0"/>
              <a:t> – последователност от операции и дейности за създаване на даден продукт;</a:t>
            </a:r>
          </a:p>
          <a:p>
            <a:r>
              <a:rPr lang="bg-BG" b="1" i="1" dirty="0" smtClean="0"/>
              <a:t>ИТ</a:t>
            </a:r>
            <a:r>
              <a:rPr lang="bg-BG" dirty="0" smtClean="0"/>
              <a:t> – практическото приложение на информатиката.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17. Потребителски интерфейс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Операционна система </a:t>
            </a:r>
            <a:r>
              <a:rPr lang="en-US" dirty="0" smtClean="0"/>
              <a:t>Windows;</a:t>
            </a:r>
          </a:p>
          <a:p>
            <a:r>
              <a:rPr lang="bg-BG" dirty="0" smtClean="0"/>
              <a:t>Графичен потребителски интерфейс (ГПИ);</a:t>
            </a:r>
          </a:p>
          <a:p>
            <a:r>
              <a:rPr lang="bg-BG" dirty="0" smtClean="0"/>
              <a:t>Прозорци и икони;</a:t>
            </a:r>
          </a:p>
          <a:p>
            <a:r>
              <a:rPr lang="bg-BG" dirty="0" smtClean="0"/>
              <a:t>Работен плот (</a:t>
            </a:r>
            <a:r>
              <a:rPr lang="en-US" dirty="0" smtClean="0"/>
              <a:t>Desktop) </a:t>
            </a:r>
            <a:r>
              <a:rPr lang="bg-BG" dirty="0" smtClean="0"/>
              <a:t>и основните му елементи;</a:t>
            </a:r>
          </a:p>
          <a:p>
            <a:r>
              <a:rPr lang="bg-BG" dirty="0" smtClean="0"/>
              <a:t>Стартиране на програма;</a:t>
            </a:r>
          </a:p>
          <a:p>
            <a:r>
              <a:rPr lang="bg-BG" dirty="0" smtClean="0"/>
              <a:t>Приключване на работа с компютър.</a:t>
            </a:r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Резултат с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84784"/>
            <a:ext cx="2857500" cy="2857500"/>
          </a:xfrm>
          <a:prstGeom prst="rect">
            <a:avLst/>
          </a:prstGeom>
          <a:noFill/>
        </p:spPr>
      </p:pic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7406640" cy="1752600"/>
          </a:xfrm>
        </p:spPr>
        <p:txBody>
          <a:bodyPr/>
          <a:lstStyle/>
          <a:p>
            <a:pPr algn="ctr"/>
            <a:r>
              <a:rPr lang="bg-BG" sz="3600" b="1" dirty="0" smtClean="0"/>
              <a:t>Въведение в информационните технологии и компютърните системи. Диалог на потребителите с компютърни приложения</a:t>
            </a:r>
            <a:endParaRPr lang="bg-BG" sz="3600" b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altLang="bg-BG" sz="4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Компютърна система</a:t>
            </a:r>
            <a:r>
              <a:rPr lang="en-US" altLang="bg-BG" sz="4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altLang="bg-BG" sz="4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en-US" altLang="bg-BG" sz="4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altLang="bg-BG" sz="4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информационни технологии </a:t>
            </a:r>
            <a:endParaRPr lang="en-GB" altLang="bg-BG" sz="4000" b="1" dirty="0" smtClean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1763713" y="188913"/>
            <a:ext cx="6840537" cy="6264275"/>
          </a:xfrm>
          <a:prstGeom prst="irregularSeal2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2800" dirty="0">
                <a:solidFill>
                  <a:srgbClr val="FF0000"/>
                </a:solidFill>
              </a:rPr>
              <a:t>Необходимо ли е да изучавам информационни технологии?!</a:t>
            </a:r>
          </a:p>
        </p:txBody>
      </p:sp>
    </p:spTree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1713" y="555625"/>
            <a:ext cx="7772400" cy="2944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bg-BG" altLang="bg-BG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Днес навлязох в света на Информационните технологии, който ми се стори толкова необятен, какво ли ще науча другия час?</a:t>
            </a:r>
            <a:endParaRPr lang="en-GB" altLang="bg-BG" sz="3600" b="1" dirty="0" smtClean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4823" name="Picture 7" descr="580519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3500438"/>
            <a:ext cx="365760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1. Какво е </a:t>
            </a:r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информация</a:t>
            </a:r>
            <a:endParaRPr lang="bg-BG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idx="1"/>
          </p:nvPr>
        </p:nvSpPr>
        <p:spPr>
          <a:xfrm>
            <a:off x="1435100" y="2708920"/>
            <a:ext cx="7499350" cy="3539480"/>
          </a:xfrm>
        </p:spPr>
        <p:txBody>
          <a:bodyPr/>
          <a:lstStyle/>
          <a:p>
            <a:pPr>
              <a:buNone/>
            </a:pPr>
            <a:r>
              <a:rPr lang="bg-BG" altLang="bg-BG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Информацията можете да представите чрез:</a:t>
            </a:r>
          </a:p>
          <a:p>
            <a:pPr lvl="1">
              <a:buFontTx/>
              <a:buBlip>
                <a:blip r:embed="rId3"/>
              </a:buBlip>
              <a:defRPr/>
            </a:pPr>
            <a:r>
              <a:rPr lang="bg-BG" altLang="bg-BG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текст – букви, цифри и други специални</a:t>
            </a:r>
            <a:r>
              <a:rPr lang="en-US" altLang="bg-BG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altLang="bg-BG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знаци;</a:t>
            </a:r>
          </a:p>
          <a:p>
            <a:pPr lvl="1">
              <a:buFontTx/>
              <a:buBlip>
                <a:blip r:embed="rId3"/>
              </a:buBlip>
              <a:defRPr/>
            </a:pPr>
            <a:r>
              <a:rPr lang="bg-BG" altLang="bg-BG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звук – разговор, музика;</a:t>
            </a:r>
          </a:p>
          <a:p>
            <a:pPr lvl="1">
              <a:buFontTx/>
              <a:buBlip>
                <a:blip r:embed="rId3"/>
              </a:buBlip>
              <a:defRPr/>
            </a:pPr>
            <a:r>
              <a:rPr lang="bg-BG" altLang="bg-BG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картинка – графично изображение;</a:t>
            </a:r>
          </a:p>
          <a:p>
            <a:pPr lvl="1">
              <a:buFontTx/>
              <a:buBlip>
                <a:blip r:embed="rId3"/>
              </a:buBlip>
              <a:defRPr/>
            </a:pPr>
            <a:r>
              <a:rPr lang="bg-BG" altLang="bg-BG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видео изображение;</a:t>
            </a:r>
          </a:p>
          <a:p>
            <a:pPr lvl="1">
              <a:buFontTx/>
              <a:buBlip>
                <a:blip r:embed="rId3"/>
              </a:buBlip>
              <a:defRPr/>
            </a:pPr>
            <a:r>
              <a:rPr lang="bg-BG" altLang="bg-BG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жестове.</a:t>
            </a:r>
          </a:p>
          <a:p>
            <a:endParaRPr lang="bg-BG" altLang="bg-BG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39863" y="1484784"/>
            <a:ext cx="77041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bg-BG" altLang="bg-BG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Информация </a:t>
            </a:r>
            <a:r>
              <a:rPr lang="bg-BG" altLang="bg-BG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 съвкупност от  сведения </a:t>
            </a:r>
            <a:r>
              <a:rPr lang="bg-BG" altLang="bg-BG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 </a:t>
            </a:r>
            <a:r>
              <a:rPr lang="bg-BG" altLang="bg-BG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реални или въображаеми обекти, процеси и </a:t>
            </a:r>
            <a:r>
              <a:rPr lang="bg-BG" altLang="bg-BG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явления </a:t>
            </a:r>
            <a:r>
              <a:rPr lang="bg-BG" altLang="bg-BG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заобикалящата ни среда</a:t>
            </a:r>
            <a:r>
              <a:rPr lang="bg-BG" altLang="bg-BG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GB" altLang="bg-BG" sz="2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2. Основни информационни дейности 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idx="1"/>
          </p:nvPr>
        </p:nvSpPr>
        <p:spPr>
          <a:xfrm>
            <a:off x="1644650" y="1484784"/>
            <a:ext cx="7499350" cy="4800600"/>
          </a:xfrm>
        </p:spPr>
        <p:txBody>
          <a:bodyPr/>
          <a:lstStyle/>
          <a:p>
            <a:pPr>
              <a:buNone/>
            </a:pPr>
            <a:endParaRPr lang="bg-BG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695900" y="1936254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bg-BG" altLang="bg-BG">
              <a:latin typeface="Arial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851350" y="1915616"/>
            <a:ext cx="2889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779912" y="2564904"/>
            <a:ext cx="2087563" cy="70167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8A6600"/>
              </a:gs>
              <a:gs pos="100000">
                <a:srgbClr val="FFCC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bg-BG" altLang="bg-BG" sz="2000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Събиране на </a:t>
            </a:r>
          </a:p>
          <a:p>
            <a:pPr algn="ctr" eaLnBrk="1" hangingPunct="1">
              <a:defRPr/>
            </a:pPr>
            <a:r>
              <a:rPr lang="bg-BG" altLang="bg-BG" sz="2000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информация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4859412" y="1844179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H="1">
            <a:off x="5507112" y="1915616"/>
            <a:ext cx="3587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635450" y="4581029"/>
            <a:ext cx="2520950" cy="70167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8A6600"/>
              </a:gs>
              <a:gs pos="100000">
                <a:srgbClr val="FFCC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bg-BG" altLang="bg-BG" sz="2000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Разпространяване на информация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043062" y="3499941"/>
            <a:ext cx="2087563" cy="70167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8A6600"/>
              </a:gs>
              <a:gs pos="100000">
                <a:srgbClr val="FFCC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bg-BG" altLang="bg-BG" sz="2000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Обработване на информация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516762" y="3499941"/>
            <a:ext cx="2087563" cy="70167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8A6600"/>
              </a:gs>
              <a:gs pos="100000">
                <a:srgbClr val="FFCC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bg-BG" altLang="bg-BG" sz="2000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Съхраняване на информация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4859412" y="3284041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4857825" y="5300166"/>
            <a:ext cx="1587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649987" y="5300166"/>
            <a:ext cx="2889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3706887" y="5300166"/>
            <a:ext cx="3587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130625" y="3860304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9" name="Freeform 20"/>
          <p:cNvSpPr>
            <a:spLocks/>
          </p:cNvSpPr>
          <p:nvPr/>
        </p:nvSpPr>
        <p:spPr bwMode="auto">
          <a:xfrm>
            <a:off x="1906662" y="2858591"/>
            <a:ext cx="1873250" cy="641350"/>
          </a:xfrm>
          <a:custGeom>
            <a:avLst/>
            <a:gdLst>
              <a:gd name="T0" fmla="*/ 2147483647 w 1089"/>
              <a:gd name="T1" fmla="*/ 0 h 359"/>
              <a:gd name="T2" fmla="*/ 0 w 1089"/>
              <a:gd name="T3" fmla="*/ 0 h 359"/>
              <a:gd name="T4" fmla="*/ 8876006 w 1089"/>
              <a:gd name="T5" fmla="*/ 1145765522 h 35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89" h="359">
                <a:moveTo>
                  <a:pt x="1089" y="0"/>
                </a:moveTo>
                <a:lnTo>
                  <a:pt x="0" y="0"/>
                </a:lnTo>
                <a:lnTo>
                  <a:pt x="3" y="35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5867475" y="2852241"/>
            <a:ext cx="1728787" cy="647700"/>
          </a:xfrm>
          <a:custGeom>
            <a:avLst/>
            <a:gdLst>
              <a:gd name="T0" fmla="*/ 0 w 1060"/>
              <a:gd name="T1" fmla="*/ 0 h 355"/>
              <a:gd name="T2" fmla="*/ 2147483647 w 1060"/>
              <a:gd name="T3" fmla="*/ 0 h 355"/>
              <a:gd name="T4" fmla="*/ 2147483647 w 1060"/>
              <a:gd name="T5" fmla="*/ 1081868818 h 355"/>
              <a:gd name="T6" fmla="*/ 2147483647 w 1060"/>
              <a:gd name="T7" fmla="*/ 1181733211 h 35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60" h="355">
                <a:moveTo>
                  <a:pt x="0" y="0"/>
                </a:moveTo>
                <a:lnTo>
                  <a:pt x="1053" y="0"/>
                </a:lnTo>
                <a:lnTo>
                  <a:pt x="1060" y="325"/>
                </a:lnTo>
                <a:lnTo>
                  <a:pt x="1060" y="35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1906662" y="4220666"/>
            <a:ext cx="1668463" cy="681038"/>
          </a:xfrm>
          <a:custGeom>
            <a:avLst/>
            <a:gdLst>
              <a:gd name="T0" fmla="*/ 0 w 1026"/>
              <a:gd name="T1" fmla="*/ 0 h 414"/>
              <a:gd name="T2" fmla="*/ 0 w 1026"/>
              <a:gd name="T3" fmla="*/ 1120320670 h 414"/>
              <a:gd name="T4" fmla="*/ 2147483647 w 1026"/>
              <a:gd name="T5" fmla="*/ 1120320670 h 4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26" h="414">
                <a:moveTo>
                  <a:pt x="0" y="0"/>
                </a:moveTo>
                <a:lnTo>
                  <a:pt x="0" y="414"/>
                </a:lnTo>
                <a:lnTo>
                  <a:pt x="1026" y="41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6146875" y="4220666"/>
            <a:ext cx="1449387" cy="728663"/>
          </a:xfrm>
          <a:custGeom>
            <a:avLst/>
            <a:gdLst>
              <a:gd name="T0" fmla="*/ 2147483647 w 913"/>
              <a:gd name="T1" fmla="*/ 0 h 414"/>
              <a:gd name="T2" fmla="*/ 2147483647 w 913"/>
              <a:gd name="T3" fmla="*/ 1282487361 h 414"/>
              <a:gd name="T4" fmla="*/ 0 w 913"/>
              <a:gd name="T5" fmla="*/ 1273194268 h 4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3" h="414">
                <a:moveTo>
                  <a:pt x="913" y="0"/>
                </a:moveTo>
                <a:lnTo>
                  <a:pt x="913" y="414"/>
                </a:lnTo>
                <a:lnTo>
                  <a:pt x="0" y="41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3. Информатика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2485256"/>
          </a:xfrm>
        </p:spPr>
        <p:txBody>
          <a:bodyPr/>
          <a:lstStyle/>
          <a:p>
            <a:r>
              <a:rPr lang="bg-BG" i="1" dirty="0" smtClean="0"/>
              <a:t>Информатиката е наука, </a:t>
            </a:r>
            <a:r>
              <a:rPr lang="bg-BG" i="1" smtClean="0"/>
              <a:t>която </a:t>
            </a:r>
            <a:r>
              <a:rPr lang="bg-BG" i="1" smtClean="0"/>
              <a:t>изучав начините  </a:t>
            </a:r>
            <a:r>
              <a:rPr lang="bg-BG" i="1" dirty="0" smtClean="0"/>
              <a:t>и средствата за описание и автоматично изпълняване на информационните дейности.</a:t>
            </a:r>
            <a:endParaRPr lang="bg-BG" i="1" dirty="0"/>
          </a:p>
        </p:txBody>
      </p:sp>
      <p:pic>
        <p:nvPicPr>
          <p:cNvPr id="25602" name="Picture 2" descr="Резултат с изображение за информа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89040"/>
            <a:ext cx="3168352" cy="2044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3650" y="188913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altLang="bg-BG" dirty="0">
                <a:solidFill>
                  <a:schemeClr val="tx2">
                    <a:satMod val="130000"/>
                  </a:schemeClr>
                </a:solidFill>
              </a:rPr>
              <a:t>4</a:t>
            </a:r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. Компютър</a:t>
            </a:r>
            <a:endParaRPr lang="en-GB" altLang="bg-BG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557338"/>
            <a:ext cx="7772400" cy="1150937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pPr marL="365760" indent="-283464" algn="ctr" fontAlgn="auto">
              <a:spcAft>
                <a:spcPts val="0"/>
              </a:spcAft>
              <a:buFontTx/>
              <a:buNone/>
              <a:defRPr/>
            </a:pPr>
            <a:r>
              <a:rPr lang="bg-BG" altLang="bg-BG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Компютърът е машина, с която автоматизирано се изпълняват основните информационни дейности. Компютърната система включва системен блок и допълнителни устройства, свързани към него (периферни устройства).</a:t>
            </a:r>
            <a:endParaRPr lang="en-GB" altLang="bg-BG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44" name="Picture 4" descr="ele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924175"/>
            <a:ext cx="6629400" cy="3429000"/>
          </a:xfrm>
          <a:prstGeom prst="rect">
            <a:avLst/>
          </a:prstGeom>
          <a:noFill/>
          <a:ln w="76200" cmpd="tri">
            <a:solidFill>
              <a:schemeClr val="hlink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852936"/>
            <a:ext cx="3601765" cy="360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557213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5. Системен блок</a:t>
            </a:r>
            <a:endParaRPr lang="en-GB" altLang="bg-BG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31913" y="1700213"/>
            <a:ext cx="7391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bg-BG" altLang="bg-BG" sz="28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Системен </a:t>
            </a:r>
            <a:r>
              <a:rPr lang="bg-BG" altLang="bg-BG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блок </a:t>
            </a:r>
            <a:r>
              <a:rPr lang="bg-BG" altLang="bg-BG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– </a:t>
            </a:r>
            <a:r>
              <a:rPr lang="bg-BG" altLang="bg-BG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техническо устройство, чрез което се </a:t>
            </a:r>
            <a:r>
              <a:rPr lang="bg-BG" altLang="bg-BG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съхранява и  обработва </a:t>
            </a:r>
            <a:r>
              <a:rPr lang="bg-BG" altLang="bg-BG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информация</a:t>
            </a:r>
            <a:r>
              <a:rPr kumimoji="1" lang="en-US" altLang="bg-BG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!</a:t>
            </a:r>
            <a:endParaRPr kumimoji="1" lang="en-GB" altLang="bg-BG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Входни, изходни и входно-изходни устройства.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261120"/>
          </a:xfrm>
        </p:spPr>
        <p:txBody>
          <a:bodyPr/>
          <a:lstStyle/>
          <a:p>
            <a:r>
              <a:rPr lang="bg-BG" dirty="0" smtClean="0"/>
              <a:t>Изпълняват дейностите по събиране и разпространяване на информация.</a:t>
            </a:r>
            <a:endParaRPr lang="bg-BG" dirty="0"/>
          </a:p>
        </p:txBody>
      </p:sp>
      <p:pic>
        <p:nvPicPr>
          <p:cNvPr id="41986" name="Picture 2" descr="Резултат с изображение за io devi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537519"/>
            <a:ext cx="6480720" cy="4320481"/>
          </a:xfrm>
          <a:prstGeom prst="rect">
            <a:avLst/>
          </a:prstGeom>
          <a:noFill/>
        </p:spPr>
      </p:pic>
      <p:sp>
        <p:nvSpPr>
          <p:cNvPr id="5" name="Текстово поле 4"/>
          <p:cNvSpPr txBox="1"/>
          <p:nvPr/>
        </p:nvSpPr>
        <p:spPr>
          <a:xfrm>
            <a:off x="7020272" y="594928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FF0000"/>
                </a:solidFill>
              </a:rPr>
              <a:t>hardware</a:t>
            </a:r>
            <a:endParaRPr lang="bg-BG" sz="2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43000" y="1636713"/>
            <a:ext cx="75438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bg-BG" altLang="bg-BG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Клавиатура – чрез нея се въвеждат цифри, букви и специални знаци.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bg-BG" altLang="bg-BG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Клавишите на клавиатурата са разпределени в няколко групи: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altLang="bg-BG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букви – латински и български;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altLang="bg-BG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цифри;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altLang="bg-BG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функционални клавиши;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bg-BG" altLang="bg-BG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управляващи клавиши. </a:t>
            </a:r>
          </a:p>
          <a:p>
            <a:pPr eaLnBrk="0" hangingPunct="0">
              <a:spcBef>
                <a:spcPct val="50000"/>
              </a:spcBef>
              <a:defRPr/>
            </a:pPr>
            <a:endParaRPr kumimoji="1" lang="en-GB" altLang="bg-BG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bg-BG" dirty="0" smtClean="0">
                <a:solidFill>
                  <a:schemeClr val="tx2">
                    <a:satMod val="130000"/>
                  </a:schemeClr>
                </a:solidFill>
              </a:rPr>
              <a:t>7</a:t>
            </a:r>
            <a:r>
              <a:rPr lang="bg-BG" altLang="bg-BG" dirty="0" smtClean="0">
                <a:solidFill>
                  <a:schemeClr val="tx2">
                    <a:satMod val="130000"/>
                  </a:schemeClr>
                </a:solidFill>
              </a:rPr>
              <a:t>. Клавиатура</a:t>
            </a:r>
            <a:endParaRPr lang="en-GB" altLang="bg-BG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141788"/>
            <a:ext cx="3024187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</TotalTime>
  <Words>504</Words>
  <Application>Microsoft Office PowerPoint</Application>
  <PresentationFormat>On-screen Show (4:3)</PresentationFormat>
  <Paragraphs>69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PowerPoint Presentation</vt:lpstr>
      <vt:lpstr>Компютърна система и информационни технологии </vt:lpstr>
      <vt:lpstr>1. Какво е информация</vt:lpstr>
      <vt:lpstr>2. Основни информационни дейности </vt:lpstr>
      <vt:lpstr>3. Информатика</vt:lpstr>
      <vt:lpstr>4. Компютър</vt:lpstr>
      <vt:lpstr>5. Системен блок</vt:lpstr>
      <vt:lpstr>6. Входни, изходни и входно-изходни устройства.</vt:lpstr>
      <vt:lpstr>7. Клавиатура</vt:lpstr>
      <vt:lpstr>8. Мишка</vt:lpstr>
      <vt:lpstr>9.  Монитор</vt:lpstr>
      <vt:lpstr>10. Принтер</vt:lpstr>
      <vt:lpstr>11. Скенер</vt:lpstr>
      <vt:lpstr>12.  Сензорен екран</vt:lpstr>
      <vt:lpstr>13. Дигитално устройство</vt:lpstr>
      <vt:lpstr>14. Компютърна програма</vt:lpstr>
      <vt:lpstr>15. Компютърна система</vt:lpstr>
      <vt:lpstr>16. Информационни технологии</vt:lpstr>
      <vt:lpstr>17. Потребителски интерфейс</vt:lpstr>
      <vt:lpstr>PowerPoint Presentation</vt:lpstr>
      <vt:lpstr>Днес навлязох в света на Информационните технологии, който ми се стори толкова необятен, какво ли ще науча другия час?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Valkova</dc:creator>
  <cp:lastModifiedBy>PC-1</cp:lastModifiedBy>
  <cp:revision>53</cp:revision>
  <dcterms:created xsi:type="dcterms:W3CDTF">2007-06-29T13:39:56Z</dcterms:created>
  <dcterms:modified xsi:type="dcterms:W3CDTF">2016-09-20T10:50:15Z</dcterms:modified>
</cp:coreProperties>
</file>