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1" r:id="rId6"/>
    <p:sldId id="262" r:id="rId7"/>
    <p:sldId id="265" r:id="rId8"/>
    <p:sldId id="263" r:id="rId9"/>
    <p:sldId id="264" r:id="rId10"/>
    <p:sldId id="266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97"/>
    <a:srgbClr val="0000CC"/>
    <a:srgbClr val="003635"/>
    <a:srgbClr val="9EFF29"/>
    <a:srgbClr val="C80064"/>
    <a:srgbClr val="C33A1F"/>
    <a:srgbClr val="FF2549"/>
    <a:srgbClr val="007033"/>
    <a:srgbClr val="D6370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812" y="707923"/>
            <a:ext cx="7978879" cy="159282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814" y="2352366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0D9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69" y="298080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64226"/>
            <a:ext cx="8246070" cy="341424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480" y="613015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238" y="1437968"/>
            <a:ext cx="6304935" cy="32505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6" y="242149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7025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4265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7025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4265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2886" y="685800"/>
            <a:ext cx="5261113" cy="1659188"/>
          </a:xfrm>
        </p:spPr>
        <p:txBody>
          <a:bodyPr>
            <a:normAutofit/>
          </a:bodyPr>
          <a:lstStyle/>
          <a:p>
            <a:r>
              <a:rPr lang="ru-RU" sz="2000" b="1" dirty="0"/>
              <a:t>Работа с компютърна система, интернет и приложни програми за звук, видео и графика. Обобщение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сновни технически параметри на компонентите на компютърната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73" y="2756107"/>
            <a:ext cx="4772311" cy="278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0625" y="927652"/>
            <a:ext cx="7553739" cy="410712"/>
          </a:xfrm>
        </p:spPr>
        <p:txBody>
          <a:bodyPr>
            <a:normAutofit fontScale="90000"/>
          </a:bodyPr>
          <a:lstStyle/>
          <a:p>
            <a:pPr algn="r"/>
            <a:r>
              <a:rPr lang="bg-BG" b="1" dirty="0" smtClean="0">
                <a:effectLst/>
              </a:rPr>
              <a:t>4</a:t>
            </a:r>
            <a:r>
              <a:rPr lang="en-US" b="1" dirty="0" smtClean="0">
                <a:effectLst/>
              </a:rPr>
              <a:t>. </a:t>
            </a:r>
            <a:r>
              <a:rPr lang="bg-BG" b="1" dirty="0">
                <a:effectLst/>
              </a:rPr>
              <a:t>Компютърна </a:t>
            </a:r>
            <a:r>
              <a:rPr lang="bg-BG" b="1" dirty="0" smtClean="0">
                <a:effectLst/>
              </a:rPr>
              <a:t>система</a:t>
            </a:r>
            <a:r>
              <a:rPr lang="bg-BG" b="1" dirty="0">
                <a:effectLst/>
              </a:rPr>
              <a:t/>
            </a:r>
            <a:br>
              <a:rPr lang="bg-BG" b="1" dirty="0">
                <a:effectLst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65513" y="1450606"/>
            <a:ext cx="6778487" cy="1835933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Всяка компютърна система се състои от входни устройства, изходни устройства, входно-изходни устройства, процесор и памет (носители на информация). Тези компоненти въвеждат, извеждат, обработват и съхраняват информация.</a:t>
            </a:r>
          </a:p>
          <a:p>
            <a:r>
              <a:rPr lang="ru-RU" dirty="0"/>
              <a:t>За създаване на папка е необходимо в избрана папка да се изпълни командата </a:t>
            </a:r>
            <a:r>
              <a:rPr lang="ru-RU" i="1" dirty="0"/>
              <a:t>New Folder</a:t>
            </a:r>
            <a:r>
              <a:rPr lang="ru-RU" dirty="0"/>
              <a:t> от контекстното меню или от менюто </a:t>
            </a:r>
            <a:r>
              <a:rPr lang="ru-RU" i="1" dirty="0"/>
              <a:t>Home/New Folder</a:t>
            </a:r>
            <a:r>
              <a:rPr lang="ru-RU" dirty="0"/>
              <a:t>. При именуването на файлове и папки трябва да се внимава за допустимите символи, които може да се използват. Не е позволено използването на следните символи / \ : * ? „&lt;&gt;|. Всяко копиране, поставяне и изрязване на папки и файлове може да се реализира чрез клавишни комбинации или чрез инструментите на контекстното меню и файловия мениджър.</a:t>
            </a:r>
          </a:p>
          <a:p>
            <a:r>
              <a:rPr lang="ru-RU" i="1" dirty="0"/>
              <a:t>Какво се случва с изтритите файлове в преносимите флашпамети?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84" y="4084983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0" y="2836794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4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odorovbulgaria.com/wp-content/uploads/2021/01/Komp-mreji-uslugi-upr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92" y="1647548"/>
            <a:ext cx="3810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96" y="417350"/>
            <a:ext cx="8259098" cy="763526"/>
          </a:xfrm>
        </p:spPr>
        <p:txBody>
          <a:bodyPr>
            <a:normAutofit fontScale="90000"/>
          </a:bodyPr>
          <a:lstStyle/>
          <a:p>
            <a:r>
              <a:rPr lang="bg-BG" b="1" dirty="0">
                <a:effectLst/>
              </a:rPr>
              <a:t>Ще обобщите и упражните:</a:t>
            </a:r>
            <a:r>
              <a:rPr lang="bg-BG" dirty="0">
                <a:effectLst/>
              </a:rPr>
              <a:t/>
            </a:r>
            <a:br>
              <a:rPr lang="bg-BG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работа със звукова и видео информация;</a:t>
            </a:r>
          </a:p>
          <a:p>
            <a:r>
              <a:rPr lang="ru-RU" dirty="0"/>
              <a:t>създаване и обработка на графично изображение;</a:t>
            </a:r>
          </a:p>
          <a:p>
            <a:r>
              <a:rPr lang="ru-RU" dirty="0"/>
              <a:t>работа с компютърна система и информационни технологии;</a:t>
            </a:r>
          </a:p>
          <a:p>
            <a:r>
              <a:rPr lang="ru-RU" dirty="0"/>
              <a:t>интернет.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Курс: 5 клас - Информационни Технолог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040340"/>
            <a:ext cx="1859439" cy="13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мпютърна система и информационни технологии Интернет Звук и видеоинформация  Създаване и обработка на графично изображение - PDF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52" y="3005387"/>
            <a:ext cx="2934656" cy="19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>
                <a:effectLst/>
              </a:rPr>
              <a:t>Предизвикателство: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Днес е денят, в който трябва да покажете какво сте научили относно работа с компютърна система и организирането на файлове и папки. Спазвате правилата за безопасна работа при работа в интернет, когато търсите информация и използвате електронна поща. Умело прилагайте знанията си при създаването, обработката и печата на графични изображения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24" y="4096579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24" y="43566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Задача 1.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4566" y="2126974"/>
            <a:ext cx="4618495" cy="1458805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 Стартирайте и изгледайте видеоклипа Loghouse.wmv. Използвайте тонколони и слушалки. Изберете идеи, с които да довършите изображението Loghouse.png. Приложете познатите ви инструменти за рисуване със свободна ръка и затворени фигури. В единия от ъглите на изображението въведете текущата дата с прозрачен фон. Съхранете файла.</a:t>
            </a:r>
            <a:endParaRPr lang="en-US" dirty="0"/>
          </a:p>
        </p:txBody>
      </p:sp>
      <p:pic>
        <p:nvPicPr>
          <p:cNvPr id="3074" name="Picture 2" descr="https://bg.izzi.digital/DOS/128034/datastore/15/publication/128034/pictures/2022/01/04/1641277915_loghouses.png?v=166487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93" y="1369882"/>
            <a:ext cx="6172337" cy="35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1. </a:t>
            </a:r>
            <a:r>
              <a:rPr lang="bg-BG" b="1" dirty="0">
                <a:effectLst/>
              </a:rPr>
              <a:t>Звукова и видео </a:t>
            </a:r>
            <a:r>
              <a:rPr lang="bg-BG" b="1" dirty="0" smtClean="0">
                <a:effectLst/>
              </a:rPr>
              <a:t>информация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5047" y="4318447"/>
            <a:ext cx="6304935" cy="641720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/>
              <a:t>Звукови и видео файлове се стартират от приложения, наречени плейъри, а за да се чуе звукът от тях, са необходими тонколони или слушалки.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84" y="4084983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806727"/>
            <a:ext cx="952500" cy="952500"/>
          </a:xfrm>
          <a:prstGeom prst="rect">
            <a:avLst/>
          </a:prstGeom>
        </p:spPr>
      </p:pic>
      <p:pic>
        <p:nvPicPr>
          <p:cNvPr id="4098" name="Picture 2" descr="https://bg.izzi.digital/DOS/128034/datastore/15/publication/128034/pictures/2022/02/18/f63562e5b1fb637a252e24ca2035f10a_slushalki.jpg?v=166487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62" y="1403858"/>
            <a:ext cx="4724262" cy="27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4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0625" y="927652"/>
            <a:ext cx="7553739" cy="41071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effectLst/>
              </a:rPr>
              <a:t>2. </a:t>
            </a:r>
            <a:r>
              <a:rPr lang="bg-BG" b="1" dirty="0">
                <a:effectLst/>
              </a:rPr>
              <a:t>Обработка на графични изображения</a:t>
            </a:r>
            <a:br>
              <a:rPr lang="bg-BG" b="1" dirty="0">
                <a:effectLst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35301" y="1450606"/>
            <a:ext cx="7396583" cy="186243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Графичните редактори служат за създаване и обработване на графични изображение. Те се състоят от няколко групи инструменти: рисуване със свободна ръка, затворени фигури, редактиране, цветова палитра и др. Всеки инструмент, който рисува, следвайки движението на ръката, е инструмент за рисуване със свободна ръка. А тези, които създават форми с контур и запълване, са затворените фигури. При създаване на графични изображения изборът на цвят може да бъде ограничен от стандартната палитра, затова чрез командата </a:t>
            </a:r>
            <a:r>
              <a:rPr lang="ru-RU" i="1" dirty="0"/>
              <a:t>Edit Colors</a:t>
            </a:r>
            <a:r>
              <a:rPr lang="ru-RU" dirty="0"/>
              <a:t> се дава възможност да се добави собствен цвят. Когато използваме текст в графичния редактор </a:t>
            </a:r>
            <a:r>
              <a:rPr lang="ru-RU" i="1" dirty="0"/>
              <a:t>Paint</a:t>
            </a:r>
            <a:r>
              <a:rPr lang="ru-RU" dirty="0"/>
              <a:t>, предварително трябва да определим всички характеристики на текста, преди да го въведем. Веднъж въведен и потвърден, текстът не може да се редактира.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384" y="4084983"/>
            <a:ext cx="952500" cy="95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0" y="2836794"/>
            <a:ext cx="952500" cy="952500"/>
          </a:xfrm>
          <a:prstGeom prst="rect">
            <a:avLst/>
          </a:prstGeom>
        </p:spPr>
      </p:pic>
      <p:pic>
        <p:nvPicPr>
          <p:cNvPr id="5122" name="Picture 2" descr="Компютърна система и информационни технологии Интернет Звук и видеоинформация  Създаване и обработка на графично изображение - PDF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12" y="3065295"/>
            <a:ext cx="2788218" cy="1899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57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Задача </a:t>
            </a:r>
            <a:r>
              <a:rPr lang="en-US" b="1" dirty="0" smtClean="0"/>
              <a:t>2</a:t>
            </a:r>
            <a:r>
              <a:rPr lang="ru-RU" b="1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139" y="1497496"/>
            <a:ext cx="3995530" cy="36460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Създайте забавна задача по математика за учениците от 1. клас, като използвате файла Math.png. Въведете задачи с аритметичните операции събиране или изваждане или само с цифри, като резултатите от тях да бъдат не по-големи от числото 6. Използвайте прозрачен фон при въвеждането на задачите. Направете легенда, в която да е описано кое число на какъв цвят да съответства при оцветяване. Съхранете файла </a:t>
            </a:r>
            <a:r>
              <a:rPr lang="en-US" dirty="0" smtClean="0"/>
              <a:t>5*-</a:t>
            </a:r>
            <a:r>
              <a:rPr lang="bg-BG" dirty="0" smtClean="0"/>
              <a:t>№-</a:t>
            </a:r>
            <a:r>
              <a:rPr lang="ru-RU" dirty="0" smtClean="0"/>
              <a:t>.png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77" y="1673841"/>
            <a:ext cx="4584026" cy="30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Задача </a:t>
            </a:r>
            <a:r>
              <a:rPr lang="bg-BG" b="1" dirty="0" smtClean="0"/>
              <a:t>3</a:t>
            </a:r>
            <a:r>
              <a:rPr lang="ru-RU" b="1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139" y="1497496"/>
            <a:ext cx="3995530" cy="36460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Потърсете информация в интернет за императорския пингвин:</a:t>
            </a:r>
          </a:p>
          <a:p>
            <a:r>
              <a:rPr lang="ru-RU" i="1" dirty="0"/>
              <a:t>Къде живее?</a:t>
            </a:r>
            <a:endParaRPr lang="ru-RU" dirty="0"/>
          </a:p>
          <a:p>
            <a:r>
              <a:rPr lang="ru-RU" i="1" dirty="0"/>
              <a:t>Колко тежи?</a:t>
            </a:r>
            <a:endParaRPr lang="ru-RU" dirty="0"/>
          </a:p>
          <a:p>
            <a:r>
              <a:rPr lang="ru-RU" i="1" dirty="0"/>
              <a:t>Колко е висок?</a:t>
            </a:r>
            <a:endParaRPr lang="ru-RU" dirty="0"/>
          </a:p>
          <a:p>
            <a:r>
              <a:rPr lang="ru-RU" i="1" dirty="0"/>
              <a:t>Колко минути издържа под вода?</a:t>
            </a:r>
            <a:endParaRPr lang="ru-RU" dirty="0"/>
          </a:p>
          <a:p>
            <a:r>
              <a:rPr lang="ru-RU" dirty="0"/>
              <a:t>Изпратете до вашия учител събраната информация и прикачете създадения от вас файл Penguin_вашето_име.png.</a:t>
            </a:r>
          </a:p>
        </p:txBody>
      </p:sp>
      <p:pic>
        <p:nvPicPr>
          <p:cNvPr id="8194" name="Picture 2" descr="Императорските пингвини са по-изумителни, отколкото си мисли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32" y="1934818"/>
            <a:ext cx="4353883" cy="245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86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0625" y="874643"/>
            <a:ext cx="7553739" cy="463721"/>
          </a:xfrm>
        </p:spPr>
        <p:txBody>
          <a:bodyPr>
            <a:normAutofit fontScale="90000"/>
          </a:bodyPr>
          <a:lstStyle/>
          <a:p>
            <a:pPr algn="r"/>
            <a:r>
              <a:rPr lang="bg-BG" b="1" dirty="0" smtClean="0">
                <a:effectLst/>
              </a:rPr>
              <a:t>3</a:t>
            </a:r>
            <a:r>
              <a:rPr lang="en-US" b="1" dirty="0" smtClean="0">
                <a:effectLst/>
              </a:rPr>
              <a:t>. </a:t>
            </a:r>
            <a:r>
              <a:rPr lang="bg-BG" b="1" dirty="0">
                <a:effectLst/>
              </a:rPr>
              <a:t>Интернет. Електронна </a:t>
            </a:r>
            <a:r>
              <a:rPr lang="bg-BG" b="1" dirty="0" smtClean="0">
                <a:effectLst/>
              </a:rPr>
              <a:t>поща</a:t>
            </a:r>
            <a:r>
              <a:rPr lang="bg-BG" b="1" dirty="0">
                <a:effectLst/>
              </a:rPr>
              <a:t/>
            </a:r>
            <a:br>
              <a:rPr lang="bg-BG" b="1" dirty="0">
                <a:effectLst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9617" y="1516867"/>
            <a:ext cx="6692267" cy="186243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Интернет е глобална мрежа от компютри, която служи за публикуване и обмен на информация. Електронната поща е услуга в интернет за изпращане и получаване на електронно писмо. За да се прикачи файл към електронно писмо, е необходимо да се избере командата </a:t>
            </a:r>
            <a:r>
              <a:rPr lang="ru-RU" i="1" dirty="0"/>
              <a:t>Attach (Прикачи)</a:t>
            </a:r>
            <a:r>
              <a:rPr lang="ru-RU" dirty="0"/>
              <a:t> и да се избере файл, като се посочи местоположението му на съответния носител на информация. Писма с прикачен файл от непознат подател не бива да се отварят и трябва да бъдат изтривани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0" y="2836794"/>
            <a:ext cx="952500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28" y="433333"/>
            <a:ext cx="1960589" cy="110283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26" y="3138130"/>
            <a:ext cx="6793958" cy="1302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02" y="413136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0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On-screen Show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Работа с компютърна система, интернет и приложни програми за звук, видео и графика. Обобщение</vt:lpstr>
      <vt:lpstr>Ще обобщите и упражните: </vt:lpstr>
      <vt:lpstr>Предизвикателство:</vt:lpstr>
      <vt:lpstr>Задача 1.</vt:lpstr>
      <vt:lpstr>1. Звукова и видео информация</vt:lpstr>
      <vt:lpstr>2. Обработка на графични изображения </vt:lpstr>
      <vt:lpstr>Задача 2.</vt:lpstr>
      <vt:lpstr>Задача 3.</vt:lpstr>
      <vt:lpstr>3. Интернет. Електронна поща </vt:lpstr>
      <vt:lpstr>4. Компютърна система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2022-11-27T19:49:31Z</dcterms:modified>
</cp:coreProperties>
</file>