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56" r:id="rId4"/>
    <p:sldId id="257" r:id="rId5"/>
    <p:sldId id="271" r:id="rId6"/>
    <p:sldId id="259" r:id="rId7"/>
    <p:sldId id="258" r:id="rId8"/>
    <p:sldId id="260" r:id="rId9"/>
    <p:sldId id="261" r:id="rId10"/>
    <p:sldId id="262" r:id="rId11"/>
    <p:sldId id="267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3399"/>
    <a:srgbClr val="70AC2E"/>
    <a:srgbClr val="C19FFF"/>
    <a:srgbClr val="CAB4EA"/>
    <a:srgbClr val="D3B5E9"/>
    <a:srgbClr val="D68B1C"/>
    <a:srgbClr val="FFE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680310"/>
            <a:ext cx="7772400" cy="763525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596540"/>
            <a:ext cx="6400800" cy="122164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6715-1827-4D9B-B4F8-8088B0E1D4F8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BF84-85C7-400E-9E81-50FDEB64F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907B-D56E-492E-B4E2-14CCEEB8B57A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DFF0-0E4A-4DFB-8E6B-26AC5040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5139-6E17-4BEC-B80F-E72E29978D75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CEDF-813E-4F30-A915-EACEACDC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F167-0A74-4BF7-84EE-5E16DE301ECC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5946-0C6E-4C70-9125-B4EAE2715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4428444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36F6-4731-4445-B3A9-DDC739A59C10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EE2E-8F9F-4532-B65F-84F5074CA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622B-850E-412C-8A85-AA8CD47D317A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314B-6655-481C-BE6F-489116B2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56B2-40E4-47F9-9DC1-A9CEBABABD68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1DE6-4820-4AEE-978F-0B8B6F7C9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D136-C9E8-40F1-A746-E33E38AE9848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3D37-9852-43BA-A1C8-3559882EE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7811-BAA3-4FB4-B22F-AECD08E39447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894A-D771-4693-8E57-3FA71C175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E70C-E2C8-4242-B734-45F15A38FF7A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B56F-362A-4C8F-A975-51CEFCA8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ACB6-0EA2-4716-9D37-2A55F9A7214E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A919-B276-4491-947B-D4E9CDF98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C7E-6C16-4789-83D3-AF41DCC3043E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4676-4DE2-4EB3-B53D-C43BDDC04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201C3-C3F9-4144-9F6E-0CB9B9B684C0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779CD3-CC7C-4292-A66F-804E1B37A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49263" y="833438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Нека припомним: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49263" y="1597025"/>
            <a:ext cx="8229600" cy="44275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Какво е браузър?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Къде се въвежда адресът на уеб сайта?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Как се променя показалеца като се намира върху хипервръзка?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Каква е целта на хипервръзката?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Каква трябва да бъде паролата  на електронната поща?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Как различаваме имейл адрес от адрес на сайт?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/>
              <a:t>Кой символ се използва за обозначаване на прикачен файл?</a:t>
            </a:r>
            <a:endParaRPr lang="bg-BG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bg-BG" sz="3200" dirty="0" smtClean="0">
                <a:solidFill>
                  <a:schemeClr val="accent6">
                    <a:lumMod val="75000"/>
                  </a:schemeClr>
                </a:solidFill>
              </a:rPr>
              <a:t>4. Филтриране на заявката </a:t>
            </a:r>
            <a:endParaRPr lang="bg-BG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g-BG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g-BG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g-BG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g-BG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g-BG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555" name="Content Placeholder 10"/>
          <p:cNvSpPr>
            <a:spLocks noGrp="1"/>
          </p:cNvSpPr>
          <p:nvPr>
            <p:ph sz="half" idx="2"/>
          </p:nvPr>
        </p:nvSpPr>
        <p:spPr>
          <a:xfrm>
            <a:off x="762000" y="1752600"/>
            <a:ext cx="7924800" cy="1676400"/>
          </a:xfrm>
        </p:spPr>
        <p:txBody>
          <a:bodyPr/>
          <a:lstStyle/>
          <a:p>
            <a:r>
              <a:rPr lang="bg-BG" altLang="bg-BG" smtClean="0"/>
              <a:t>„-“ изключва думата</a:t>
            </a:r>
          </a:p>
          <a:p>
            <a:r>
              <a:rPr lang="bg-BG" altLang="bg-BG" smtClean="0"/>
              <a:t>„+“ задължително се съдържа думата</a:t>
            </a:r>
          </a:p>
          <a:p>
            <a:pPr>
              <a:buFont typeface="Arial" charset="0"/>
              <a:buNone/>
            </a:pPr>
            <a:endParaRPr lang="bg-BG" smtClean="0"/>
          </a:p>
        </p:txBody>
      </p:sp>
      <p:sp>
        <p:nvSpPr>
          <p:cNvPr id="23556" name="AutoShape 2" descr="&amp;Rcy;&amp;iecy;&amp;zcy;&amp;ucy;&amp;lcy;&amp;tcy;&amp;acy;&amp;tcy; &amp;scy; &amp;icy;&amp;zcy;&amp;ocy;&amp;bcy;&amp;rcy;&amp;acy;&amp;zhcy;&amp;iecy;&amp;ncy;&amp;icy;&amp;iecy; &amp;zcy;&amp;acy; internet brow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3557" name="AutoShape 2" descr="Резултат с изображение за attached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3558" name="AutoShape 4" descr="Резултат с изображение за attached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3559" name="AutoShape 6" descr="Резултат с изображение за attached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3560" name="AutoShape 8" descr="Резултат с изображение за attached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pic>
        <p:nvPicPr>
          <p:cNvPr id="4" name="Picture 2" descr="Резултат с изображение за decrease searching information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524000" y="3276600"/>
            <a:ext cx="5629275" cy="325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1928813" y="260350"/>
            <a:ext cx="6840537" cy="6264275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/>
              <a:t>Може ли да се доверим напълно на намерената информация в интернет?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Задача: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dirty="0" smtClean="0">
                <a:solidFill>
                  <a:schemeClr val="tx1"/>
                </a:solidFill>
              </a:rPr>
              <a:t>Намерете в интернет отговори на въпросите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bg-BG" dirty="0" smtClean="0">
                <a:solidFill>
                  <a:schemeClr val="tx1"/>
                </a:solidFill>
              </a:rPr>
              <a:t>Какво е значението на думата компютър?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bg-BG" dirty="0" smtClean="0">
                <a:solidFill>
                  <a:schemeClr val="tx1"/>
                </a:solidFill>
              </a:rPr>
              <a:t>Коя дума за използва за гора от дъбови дървета?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bg-BG" dirty="0" smtClean="0">
                <a:solidFill>
                  <a:schemeClr val="tx1"/>
                </a:solidFill>
              </a:rPr>
              <a:t>Коя е единствената птица без опашка?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bg-BG" dirty="0" smtClean="0">
                <a:solidFill>
                  <a:schemeClr val="tx1"/>
                </a:solidFill>
              </a:rPr>
              <a:t>Как според  древногръцката митология са се наричали храмовете на музите?</a:t>
            </a:r>
            <a:endParaRPr lang="bg-B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езултат с изображение за searching information through internet"/>
          <p:cNvPicPr>
            <a:picLocks noChangeAspect="1" noChangeArrowheads="1"/>
          </p:cNvPicPr>
          <p:nvPr/>
        </p:nvPicPr>
        <p:blipFill>
          <a:blip r:embed="rId2"/>
          <a:srcRect b="9434"/>
          <a:stretch>
            <a:fillRect/>
          </a:stretch>
        </p:blipFill>
        <p:spPr bwMode="auto">
          <a:xfrm>
            <a:off x="2590800" y="1905000"/>
            <a:ext cx="603885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47800"/>
            <a:ext cx="7772400" cy="7635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Търсене на</a:t>
            </a:r>
            <a:br>
              <a:rPr lang="ru-RU" b="1" dirty="0" smtClean="0"/>
            </a:br>
            <a:r>
              <a:rPr lang="ru-RU" b="1" dirty="0" smtClean="0"/>
              <a:t> информация </a:t>
            </a:r>
            <a:br>
              <a:rPr lang="ru-RU" b="1" dirty="0" smtClean="0"/>
            </a:br>
            <a:r>
              <a:rPr lang="ru-RU" b="1" dirty="0" smtClean="0"/>
              <a:t>по </a:t>
            </a:r>
            <a:br>
              <a:rPr lang="ru-RU" b="1" dirty="0" smtClean="0"/>
            </a:br>
            <a:r>
              <a:rPr lang="ru-RU" b="1" dirty="0" smtClean="0"/>
              <a:t>зададена</a:t>
            </a:r>
            <a:br>
              <a:rPr lang="ru-RU" b="1" dirty="0" smtClean="0"/>
            </a:br>
            <a:r>
              <a:rPr lang="ru-RU" b="1" dirty="0" smtClean="0"/>
              <a:t> тема</a:t>
            </a:r>
            <a:endParaRPr lang="en-US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1"/>
          <p:cNvSpPr/>
          <p:nvPr/>
        </p:nvSpPr>
        <p:spPr>
          <a:xfrm>
            <a:off x="449263" y="2360613"/>
            <a:ext cx="8031162" cy="3354387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i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bg-BG" sz="2800" i="1" dirty="0"/>
              <a:t> Търсачката </a:t>
            </a:r>
            <a:r>
              <a:rPr lang="en-US" sz="2800" b="1" i="1" dirty="0">
                <a:solidFill>
                  <a:srgbClr val="CC3399"/>
                </a:solidFill>
              </a:rPr>
              <a:t>Google</a:t>
            </a:r>
            <a:r>
              <a:rPr lang="en-US" sz="2800" i="1" dirty="0"/>
              <a:t> e </a:t>
            </a:r>
            <a:r>
              <a:rPr lang="bg-BG" sz="2800" i="1" dirty="0"/>
              <a:t>най-популярният сайт в света.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b="1" i="1" dirty="0">
                <a:solidFill>
                  <a:srgbClr val="CC3399"/>
                </a:solidFill>
              </a:rPr>
              <a:t>Google </a:t>
            </a:r>
            <a:r>
              <a:rPr lang="bg-BG" sz="2800" i="1" dirty="0"/>
              <a:t>произлиза от </a:t>
            </a:r>
            <a:r>
              <a:rPr lang="en-US" sz="2800" b="1" i="1" dirty="0">
                <a:solidFill>
                  <a:srgbClr val="CC3399"/>
                </a:solidFill>
              </a:rPr>
              <a:t>googol</a:t>
            </a:r>
            <a:r>
              <a:rPr lang="en-US" sz="2800" i="1" dirty="0"/>
              <a:t> - </a:t>
            </a:r>
            <a:r>
              <a:rPr lang="bg-BG" sz="2800" i="1" dirty="0"/>
              <a:t> така се нарича огромното число от една единица и сто нули</a:t>
            </a:r>
            <a:br>
              <a:rPr lang="bg-BG" sz="2800" i="1" dirty="0"/>
            </a:br>
            <a:r>
              <a:rPr lang="bg-BG" sz="2800" i="1" dirty="0"/>
              <a:t>(1000000000000000000000……..0000000000000)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i="1" dirty="0"/>
          </a:p>
        </p:txBody>
      </p:sp>
      <p:sp>
        <p:nvSpPr>
          <p:cNvPr id="7" name="Explosion 2 5"/>
          <p:cNvSpPr/>
          <p:nvPr/>
        </p:nvSpPr>
        <p:spPr>
          <a:xfrm>
            <a:off x="4812279" y="0"/>
            <a:ext cx="4331721" cy="2489029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Любопитно</a:t>
            </a:r>
            <a:endParaRPr lang="bg-B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1"/>
          <p:cNvSpPr/>
          <p:nvPr/>
        </p:nvSpPr>
        <p:spPr>
          <a:xfrm>
            <a:off x="449263" y="2360613"/>
            <a:ext cx="8031162" cy="3354387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i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i="1" dirty="0"/>
              <a:t>Знаете ли как наричат компютъра по света?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bg-BG" sz="2800" i="1" dirty="0"/>
              <a:t> </a:t>
            </a:r>
            <a:r>
              <a:rPr lang="en-US" sz="2800" i="1" dirty="0" err="1"/>
              <a:t>Rechner</a:t>
            </a:r>
            <a:r>
              <a:rPr lang="en-US" sz="2800" i="1" dirty="0"/>
              <a:t> </a:t>
            </a:r>
            <a:r>
              <a:rPr lang="bg-BG" sz="2800" i="1" dirty="0"/>
              <a:t> на немски език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i="1" dirty="0" err="1" smtClean="0"/>
              <a:t>Ordinateur</a:t>
            </a:r>
            <a:r>
              <a:rPr lang="en-US" sz="2800" i="1" dirty="0" smtClean="0"/>
              <a:t> </a:t>
            </a:r>
            <a:r>
              <a:rPr lang="bg-BG" sz="2800" i="1" smtClean="0"/>
              <a:t>на френски език</a:t>
            </a:r>
            <a:endParaRPr lang="en-US" sz="2800" i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2800" i="1" dirty="0" err="1"/>
              <a:t>Tietokone</a:t>
            </a:r>
            <a:r>
              <a:rPr lang="en-US" sz="2800" i="1" dirty="0"/>
              <a:t> </a:t>
            </a:r>
            <a:r>
              <a:rPr lang="bg-BG" sz="2800" i="1" dirty="0"/>
              <a:t>на финландски език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i="1" dirty="0"/>
              <a:t> За повече информация </a:t>
            </a:r>
            <a:r>
              <a:rPr lang="en-US" sz="2800" b="1" i="1" dirty="0">
                <a:solidFill>
                  <a:srgbClr val="CC3399"/>
                </a:solidFill>
              </a:rPr>
              <a:t>translate.google.bg</a:t>
            </a:r>
            <a:endParaRPr lang="bg-BG" sz="2800" b="1" i="1" dirty="0">
              <a:solidFill>
                <a:srgbClr val="CC3399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i="1" dirty="0"/>
          </a:p>
        </p:txBody>
      </p:sp>
      <p:sp>
        <p:nvSpPr>
          <p:cNvPr id="7" name="Explosion 2 5"/>
          <p:cNvSpPr/>
          <p:nvPr/>
        </p:nvSpPr>
        <p:spPr>
          <a:xfrm>
            <a:off x="4812279" y="0"/>
            <a:ext cx="4331721" cy="2489029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Любопитно</a:t>
            </a:r>
            <a:endParaRPr lang="bg-BG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1928813" y="260350"/>
            <a:ext cx="6840537" cy="6264275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/>
              <a:t>Може ли да се доверим напълно на намерената информация в интернет?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63" y="833438"/>
            <a:ext cx="8229600" cy="611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1. Търсеща машина</a:t>
            </a:r>
            <a:endParaRPr lang="en-US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quarter" idx="3"/>
          </p:nvPr>
        </p:nvSpPr>
        <p:spPr>
          <a:xfrm>
            <a:off x="969407" y="1749245"/>
            <a:ext cx="7940675" cy="1984375"/>
          </a:xfrm>
        </p:spPr>
        <p:txBody>
          <a:bodyPr rtlCol="0"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bg-BG" sz="2800" dirty="0" smtClean="0">
                <a:solidFill>
                  <a:schemeClr val="tx1"/>
                </a:solidFill>
              </a:rPr>
              <a:t>Търсещата машина е софтуер, който трябва да  намери необходимата информация по зададени една или повече характеризиращи я думи.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g-BG" sz="2800" dirty="0" smtClean="0">
                <a:solidFill>
                  <a:schemeClr val="tx1"/>
                </a:solidFill>
              </a:rPr>
              <a:t>Най-популярни търсещи машини са </a:t>
            </a:r>
            <a:r>
              <a:rPr lang="en-US" sz="2800" dirty="0" smtClean="0">
                <a:solidFill>
                  <a:schemeClr val="tx1"/>
                </a:solidFill>
              </a:rPr>
              <a:t>Google, Bing, Yahoo, Ask, </a:t>
            </a:r>
            <a:r>
              <a:rPr lang="en-US" sz="2800" dirty="0" err="1" smtClean="0">
                <a:solidFill>
                  <a:schemeClr val="tx1"/>
                </a:solidFill>
              </a:rPr>
              <a:t>Yandex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bg-BG" sz="2800" dirty="0">
              <a:solidFill>
                <a:schemeClr val="tx1"/>
              </a:solidFill>
            </a:endParaRPr>
          </a:p>
        </p:txBody>
      </p:sp>
      <p:sp>
        <p:nvSpPr>
          <p:cNvPr id="20483" name="AutoShape 2" descr="&amp;Rcy;&amp;iecy;&amp;zcy;&amp;ucy;&amp;lcy;&amp;tcy;&amp;acy;&amp;tcy; &amp;scy; &amp;icy;&amp;zcy;&amp;ocy;&amp;bcy;&amp;rcy;&amp;acy;&amp;zhcy;&amp;iecy;&amp;ncy;&amp;icy;&amp;iecy; &amp;zcy;&amp;acy; in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4" name="AutoShape 4" descr="&amp;Rcy;&amp;iecy;&amp;zcy;&amp;ucy;&amp;lcy;&amp;tcy;&amp;acy;&amp;tcy; &amp;scy; &amp;icy;&amp;zcy;&amp;ocy;&amp;bcy;&amp;rcy;&amp;acy;&amp;zhcy;&amp;iecy;&amp;ncy;&amp;icy;&amp;iecy; &amp;zcy;&amp;acy; in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5" name="AutoShape 6" descr="&amp;Rcy;&amp;iecy;&amp;zcy;&amp;ucy;&amp;lcy;&amp;tcy;&amp;acy;&amp;tcy; &amp;scy; &amp;icy;&amp;zcy;&amp;ocy;&amp;bcy;&amp;rcy;&amp;acy;&amp;zhcy;&amp;iecy;&amp;ncy;&amp;icy;&amp;iecy; &amp;zcy;&amp;acy; in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6" name="AutoShape 2" descr="Резултат с изображение за searching eng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0487" name="AutoShape 4" descr="Резултат с изображение за searching eng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pic>
        <p:nvPicPr>
          <p:cNvPr id="20488" name="Picture 6" descr="Резултат с изображение за searching engines"/>
          <p:cNvPicPr>
            <a:picLocks noChangeAspect="1" noChangeArrowheads="1"/>
          </p:cNvPicPr>
          <p:nvPr/>
        </p:nvPicPr>
        <p:blipFill>
          <a:blip r:embed="rId2"/>
          <a:srcRect l="2856" t="5379" r="2856" b="3194"/>
          <a:stretch>
            <a:fillRect/>
          </a:stretch>
        </p:blipFill>
        <p:spPr bwMode="auto">
          <a:xfrm>
            <a:off x="2721573" y="4192525"/>
            <a:ext cx="4436345" cy="22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9263" y="833438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2.Ключова дума</a:t>
            </a:r>
            <a:endParaRPr lang="bg-B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3505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b="1" dirty="0" smtClean="0">
                <a:solidFill>
                  <a:schemeClr val="tx1"/>
                </a:solidFill>
              </a:rPr>
              <a:t>Ключовата дума </a:t>
            </a:r>
            <a:r>
              <a:rPr lang="bg-BG" dirty="0" smtClean="0">
                <a:solidFill>
                  <a:schemeClr val="tx1"/>
                </a:solidFill>
              </a:rPr>
              <a:t>или </a:t>
            </a:r>
            <a:r>
              <a:rPr lang="bg-BG" b="1" dirty="0" smtClean="0">
                <a:solidFill>
                  <a:schemeClr val="tx1"/>
                </a:solidFill>
              </a:rPr>
              <a:t>фраза</a:t>
            </a:r>
            <a:r>
              <a:rPr lang="bg-BG" dirty="0" smtClean="0">
                <a:solidFill>
                  <a:schemeClr val="tx1"/>
                </a:solidFill>
              </a:rPr>
              <a:t> е най-характерната за търсената информация.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chemeClr val="tx1"/>
                </a:solidFill>
              </a:rPr>
              <a:t>Задава се в търсещата машина като критерий за </a:t>
            </a:r>
            <a:r>
              <a:rPr lang="bg-BG" dirty="0" smtClean="0">
                <a:solidFill>
                  <a:schemeClr val="tx1"/>
                </a:solidFill>
              </a:rPr>
              <a:t>търсене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bg-BG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chemeClr val="tx1"/>
                </a:solidFill>
              </a:rPr>
              <a:t>Резултатът е списък с хипервръзки към материали, в които я срещаме.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chemeClr val="tx1"/>
                </a:solidFill>
              </a:rPr>
              <a:t>Ключовите думи трябва да са </a:t>
            </a:r>
            <a:r>
              <a:rPr lang="bg-BG" b="1" dirty="0" smtClean="0">
                <a:solidFill>
                  <a:schemeClr val="tx1"/>
                </a:solidFill>
              </a:rPr>
              <a:t>много</a:t>
            </a:r>
            <a:r>
              <a:rPr lang="bg-BG" dirty="0" smtClean="0">
                <a:solidFill>
                  <a:schemeClr val="tx1"/>
                </a:solidFill>
              </a:rPr>
              <a:t> </a:t>
            </a:r>
            <a:r>
              <a:rPr lang="bg-BG" b="1" dirty="0" smtClean="0">
                <a:solidFill>
                  <a:schemeClr val="tx1"/>
                </a:solidFill>
              </a:rPr>
              <a:t>конкретни</a:t>
            </a:r>
            <a:r>
              <a:rPr lang="bg-BG" dirty="0" smtClean="0">
                <a:solidFill>
                  <a:schemeClr val="tx1"/>
                </a:solidFill>
              </a:rPr>
              <a:t> и да описват </a:t>
            </a:r>
            <a:r>
              <a:rPr lang="bg-BG" b="1" dirty="0" smtClean="0">
                <a:solidFill>
                  <a:schemeClr val="tx1"/>
                </a:solidFill>
              </a:rPr>
              <a:t>точно</a:t>
            </a:r>
            <a:r>
              <a:rPr lang="bg-BG" dirty="0" smtClean="0">
                <a:solidFill>
                  <a:schemeClr val="tx1"/>
                </a:solidFill>
              </a:rPr>
              <a:t> търсената информация.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76438" y="527050"/>
            <a:ext cx="7015162" cy="611188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bg-BG" dirty="0" smtClean="0"/>
              <a:t>3.Търсене на информация </a:t>
            </a:r>
            <a:br>
              <a:rPr lang="bg-BG" dirty="0" smtClean="0"/>
            </a:br>
            <a:r>
              <a:rPr lang="bg-BG" dirty="0" smtClean="0"/>
              <a:t>по определен критерий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62000" y="1749425"/>
            <a:ext cx="8229600" cy="16795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chemeClr val="tx1"/>
                </a:solidFill>
              </a:rPr>
              <a:t>Можем  да търсим само сред посочен вид данни – изображения, видеоклипове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smtClean="0">
                <a:solidFill>
                  <a:schemeClr val="tx1"/>
                </a:solidFill>
              </a:rPr>
              <a:t>Използваме хипервръзките НАСТРОЙКИ-РАЗШИРЕНО ТЪРСЕНЕ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2531" name="AutoShape 2" descr="&amp;Rcy;&amp;iecy;&amp;zcy;&amp;ucy;&amp;lcy;&amp;tcy;&amp;acy;&amp;tcy; &amp;scy; &amp;icy;&amp;zcy;&amp;ocy;&amp;bcy;&amp;rcy;&amp;acy;&amp;zhcy;&amp;iecy;&amp;ncy;&amp;icy;&amp;iecy; &amp;zcy;&amp;acy;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2" name="AutoShape 4" descr="&amp;Rcy;&amp;iecy;&amp;zcy;&amp;ucy;&amp;lcy;&amp;tcy;&amp;acy;&amp;tcy; &amp;scy; &amp;icy;&amp;zcy;&amp;ocy;&amp;bcy;&amp;rcy;&amp;acy;&amp;zhcy;&amp;iecy;&amp;ncy;&amp;icy;&amp;iecy; &amp;zcy;&amp;acy;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3" name="AutoShape 6" descr="&amp;Rcy;&amp;iecy;&amp;zcy;&amp;ucy;&amp;lcy;&amp;tcy;&amp;acy;&amp;tcy; &amp;scy; &amp;icy;&amp;zcy;&amp;ocy;&amp;bcy;&amp;rcy;&amp;acy;&amp;zhcy;&amp;iecy;&amp;ncy;&amp;icy;&amp;iecy; &amp;zcy;&amp;acy;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4" name="AutoShape 8" descr="&amp;Rcy;&amp;iecy;&amp;zcy;&amp;ucy;&amp;lcy;&amp;tcy;&amp;acy;&amp;tcy; &amp;scy; &amp;icy;&amp;zcy;&amp;ocy;&amp;bcy;&amp;rcy;&amp;acy;&amp;zhcy;&amp;iecy;&amp;ncy;&amp;icy;&amp;iecy; &amp;zcy;&amp;acy;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5" name="AutoShape 10" descr="&amp;Rcy;&amp;iecy;&amp;zcy;&amp;ucy;&amp;lcy;&amp;tcy;&amp;acy;&amp;tcy; &amp;scy; &amp;icy;&amp;zcy;&amp;ocy;&amp;bcy;&amp;rcy;&amp;acy;&amp;zhcy;&amp;iecy;&amp;ncy;&amp;icy;&amp;iecy; &amp;zcy;&amp;acy;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6" name="AutoShape 2" descr="&amp;Rcy;&amp;iecy;&amp;zcy;&amp;ucy;&amp;lcy;&amp;tcy;&amp;acy;&amp;tcy; &amp;scy; &amp;icy;&amp;zcy;&amp;ocy;&amp;bcy;&amp;rcy;&amp;acy;&amp;zhcy;&amp;iecy;&amp;ncy;&amp;icy;&amp;iecy; &amp;zcy;&amp;acy; email"/>
          <p:cNvSpPr>
            <a:spLocks noChangeAspect="1" noChangeArrowheads="1"/>
          </p:cNvSpPr>
          <p:nvPr/>
        </p:nvSpPr>
        <p:spPr bwMode="auto">
          <a:xfrm>
            <a:off x="155575" y="-1790700"/>
            <a:ext cx="4171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7" name="AutoShape 4" descr="&amp;Rcy;&amp;iecy;&amp;zcy;&amp;ucy;&amp;lcy;&amp;tcy;&amp;acy;&amp;tcy; &amp;scy; &amp;icy;&amp;zcy;&amp;ocy;&amp;bcy;&amp;rcy;&amp;acy;&amp;zhcy;&amp;iecy;&amp;ncy;&amp;icy;&amp;iecy; &amp;zcy;&amp;acy; email"/>
          <p:cNvSpPr>
            <a:spLocks noChangeAspect="1" noChangeArrowheads="1"/>
          </p:cNvSpPr>
          <p:nvPr/>
        </p:nvSpPr>
        <p:spPr bwMode="auto">
          <a:xfrm>
            <a:off x="155575" y="-1790700"/>
            <a:ext cx="4171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sp>
        <p:nvSpPr>
          <p:cNvPr id="22538" name="AutoShape 6" descr="&amp;Rcy;&amp;iecy;&amp;zcy;&amp;ucy;&amp;lcy;&amp;tcy;&amp;acy;&amp;tcy; &amp;scy; &amp;icy;&amp;zcy;&amp;ocy;&amp;bcy;&amp;rcy;&amp;acy;&amp;zhcy;&amp;iecy;&amp;ncy;&amp;icy;&amp;iecy; &amp;zcy;&amp;acy; email"/>
          <p:cNvSpPr>
            <a:spLocks noChangeAspect="1" noChangeArrowheads="1"/>
          </p:cNvSpPr>
          <p:nvPr/>
        </p:nvSpPr>
        <p:spPr bwMode="auto">
          <a:xfrm>
            <a:off x="155575" y="-1790700"/>
            <a:ext cx="4171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>
              <a:latin typeface="Calibri" pitchFamily="34" charset="0"/>
            </a:endParaRPr>
          </a:p>
        </p:txBody>
      </p:sp>
      <p:pic>
        <p:nvPicPr>
          <p:cNvPr id="225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6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302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Нека припомним:</vt:lpstr>
      <vt:lpstr>PowerPoint Presentation</vt:lpstr>
      <vt:lpstr>Търсене на  информация  по  зададена  тема</vt:lpstr>
      <vt:lpstr>PowerPoint Presentation</vt:lpstr>
      <vt:lpstr>PowerPoint Presentation</vt:lpstr>
      <vt:lpstr>PowerPoint Presentation</vt:lpstr>
      <vt:lpstr>1. Търсеща машина</vt:lpstr>
      <vt:lpstr>2.Ключова дума</vt:lpstr>
      <vt:lpstr>3.Търсене на информация  по определен критерий </vt:lpstr>
      <vt:lpstr>4. Филтриране на заявката </vt:lpstr>
      <vt:lpstr>PowerPoint Presentation</vt:lpstr>
      <vt:lpstr>Задача: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PC-1</cp:lastModifiedBy>
  <cp:revision>89</cp:revision>
  <dcterms:created xsi:type="dcterms:W3CDTF">2013-08-21T19:17:07Z</dcterms:created>
  <dcterms:modified xsi:type="dcterms:W3CDTF">2016-11-10T11:38:58Z</dcterms:modified>
</cp:coreProperties>
</file>