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48" r:id="rId2"/>
    <p:sldId id="4092" r:id="rId3"/>
    <p:sldId id="4151" r:id="rId4"/>
    <p:sldId id="4149" r:id="rId5"/>
    <p:sldId id="4150" r:id="rId6"/>
    <p:sldId id="4153" r:id="rId7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D166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6" d="100"/>
          <a:sy n="56" d="100"/>
        </p:scale>
        <p:origin x="138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718911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6317" y="405085"/>
            <a:ext cx="15200149" cy="108952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припомним:</a:t>
            </a:r>
            <a:endParaRPr lang="bg-BG" sz="5400" noProof="0" dirty="0">
              <a:solidFill>
                <a:srgbClr val="FFFFFF"/>
              </a:solidFill>
            </a:endParaRPr>
          </a:p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685800" marR="0" lvl="0" indent="-685800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умножаваме обикновена дроб с естествено число?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умножаваме обикновена дроб </a:t>
            </a:r>
            <a:r>
              <a:rPr lang="bg-BG" sz="5400" dirty="0" smtClean="0">
                <a:solidFill>
                  <a:srgbClr val="FFFFFF"/>
                </a:solidFill>
              </a:rPr>
              <a:t>с обикновена дроб?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>
                <a:solidFill>
                  <a:srgbClr val="FFFFFF"/>
                </a:solidFill>
              </a:rPr>
              <a:t>Как умножаваме обикновена дроб </a:t>
            </a:r>
            <a:r>
              <a:rPr lang="bg-BG" sz="5400" dirty="0" smtClean="0">
                <a:solidFill>
                  <a:srgbClr val="FFFFFF"/>
                </a:solidFill>
              </a:rPr>
              <a:t>със смесено число?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Кои свойства на умножението при естествените числа знаете? Валидно ли е то и  при дробите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определяме реципрочна дроб?</a:t>
            </a:r>
          </a:p>
          <a:p>
            <a:pPr marL="571500" lvl="0" indent="-571500">
              <a:buFont typeface="Arial" panose="020B0604020202020204" pitchFamily="34" charset="0"/>
              <a:buChar char="•"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извършваме деление на обикновени дроби?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385450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6997884"/>
            <a:ext cx="14723639" cy="26951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52025" y="531895"/>
            <a:ext cx="1536140" cy="284254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1015057" y="3028724"/>
            <a:ext cx="12309057" cy="541071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bg-BG" sz="9600" b="1" dirty="0" smtClean="0">
                <a:latin typeface="GOST Common" panose="020B0604020202020204" pitchFamily="34" charset="0"/>
              </a:rPr>
              <a:t>Упражнение. Пресмятане на числови изрази с обикновени дроби</a:t>
            </a:r>
            <a:endParaRPr lang="ru-RU" sz="9600" b="1" dirty="0" smtClean="0">
              <a:latin typeface="GOST Common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59060" y="1021843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7069945" y="7154551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97" y="435352"/>
            <a:ext cx="23269036" cy="5204128"/>
          </a:xfrm>
          <a:prstGeom prst="rect">
            <a:avLst/>
          </a:prstGeom>
        </p:spPr>
      </p:pic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151579" y="1033180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" name="Rounded Rectangle 4"/>
          <p:cNvSpPr/>
          <p:nvPr/>
        </p:nvSpPr>
        <p:spPr>
          <a:xfrm>
            <a:off x="7247467" y="1793048"/>
            <a:ext cx="1473200" cy="97031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5</a:t>
            </a:r>
            <a:endParaRPr lang="bg-BG" sz="6600" dirty="0"/>
          </a:p>
        </p:txBody>
      </p:sp>
      <p:sp>
        <p:nvSpPr>
          <p:cNvPr id="49" name="Rounded Rectangle 48"/>
          <p:cNvSpPr/>
          <p:nvPr/>
        </p:nvSpPr>
        <p:spPr>
          <a:xfrm>
            <a:off x="13021896" y="1780337"/>
            <a:ext cx="1473200" cy="97031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6</a:t>
            </a:r>
            <a:endParaRPr lang="bg-BG" sz="6600" dirty="0"/>
          </a:p>
        </p:txBody>
      </p:sp>
      <p:sp>
        <p:nvSpPr>
          <p:cNvPr id="50" name="Rounded Rectangle 49"/>
          <p:cNvSpPr/>
          <p:nvPr/>
        </p:nvSpPr>
        <p:spPr>
          <a:xfrm>
            <a:off x="21742725" y="1793048"/>
            <a:ext cx="1473200" cy="97031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1</a:t>
            </a:r>
            <a:endParaRPr lang="bg-BG" sz="6600" dirty="0"/>
          </a:p>
        </p:txBody>
      </p:sp>
      <p:sp>
        <p:nvSpPr>
          <p:cNvPr id="51" name="Rounded Rectangle 50"/>
          <p:cNvSpPr/>
          <p:nvPr/>
        </p:nvSpPr>
        <p:spPr>
          <a:xfrm>
            <a:off x="7281334" y="3714379"/>
            <a:ext cx="1473200" cy="97031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0</a:t>
            </a:r>
            <a:endParaRPr lang="bg-BG" sz="6600" dirty="0"/>
          </a:p>
        </p:txBody>
      </p:sp>
      <p:sp>
        <p:nvSpPr>
          <p:cNvPr id="53" name="Rounded Rectangle 52"/>
          <p:cNvSpPr/>
          <p:nvPr/>
        </p:nvSpPr>
        <p:spPr>
          <a:xfrm>
            <a:off x="15812985" y="3740382"/>
            <a:ext cx="1473200" cy="97031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7/2</a:t>
            </a:r>
            <a:endParaRPr lang="bg-BG" sz="6600" dirty="0"/>
          </a:p>
        </p:txBody>
      </p:sp>
      <p:sp>
        <p:nvSpPr>
          <p:cNvPr id="54" name="Rounded Rectangle 53"/>
          <p:cNvSpPr/>
          <p:nvPr/>
        </p:nvSpPr>
        <p:spPr>
          <a:xfrm>
            <a:off x="21166230" y="5312568"/>
            <a:ext cx="1473200" cy="97031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8/5</a:t>
            </a:r>
            <a:endParaRPr lang="bg-BG" sz="6600" dirty="0"/>
          </a:p>
        </p:txBody>
      </p:sp>
      <p:sp>
        <p:nvSpPr>
          <p:cNvPr id="6" name="Rounded Rectangle 5"/>
          <p:cNvSpPr/>
          <p:nvPr/>
        </p:nvSpPr>
        <p:spPr>
          <a:xfrm>
            <a:off x="13140429" y="3844194"/>
            <a:ext cx="372371" cy="7626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7200" b="1" dirty="0" smtClean="0">
                <a:solidFill>
                  <a:srgbClr val="000000"/>
                </a:solidFill>
              </a:rPr>
              <a:t>:</a:t>
            </a:r>
            <a:endParaRPr lang="bg-BG" sz="7200" b="1" dirty="0">
              <a:solidFill>
                <a:srgbClr val="000000"/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82" y="6409163"/>
            <a:ext cx="21939022" cy="3964882"/>
          </a:xfrm>
          <a:prstGeom prst="rect">
            <a:avLst/>
          </a:prstGeom>
        </p:spPr>
      </p:pic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-169320" y="7493136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0564" y="4343445"/>
            <a:ext cx="1313582" cy="2908563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55" name="Rounded Rectangle 54"/>
          <p:cNvSpPr/>
          <p:nvPr/>
        </p:nvSpPr>
        <p:spPr>
          <a:xfrm>
            <a:off x="3152074" y="10233118"/>
            <a:ext cx="3055390" cy="136969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/>
              <a:t> </a:t>
            </a:r>
            <a:r>
              <a:rPr lang="bg-BG" sz="6600" dirty="0" smtClean="0"/>
              <a:t>3   4/5</a:t>
            </a:r>
            <a:endParaRPr lang="bg-BG" sz="6600" dirty="0"/>
          </a:p>
        </p:txBody>
      </p:sp>
      <p:sp>
        <p:nvSpPr>
          <p:cNvPr id="56" name="Rounded Rectangle 55"/>
          <p:cNvSpPr/>
          <p:nvPr/>
        </p:nvSpPr>
        <p:spPr>
          <a:xfrm>
            <a:off x="10603970" y="10233117"/>
            <a:ext cx="3154526" cy="136969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4  1/10</a:t>
            </a:r>
            <a:endParaRPr lang="bg-BG" sz="6600" dirty="0"/>
          </a:p>
        </p:txBody>
      </p:sp>
      <p:sp>
        <p:nvSpPr>
          <p:cNvPr id="57" name="Rounded Rectangle 56"/>
          <p:cNvSpPr/>
          <p:nvPr/>
        </p:nvSpPr>
        <p:spPr>
          <a:xfrm>
            <a:off x="19956842" y="10088586"/>
            <a:ext cx="2919996" cy="1514225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4  9/20</a:t>
            </a:r>
            <a:endParaRPr lang="bg-BG" sz="6600" dirty="0"/>
          </a:p>
        </p:txBody>
      </p:sp>
    </p:spTree>
    <p:extLst>
      <p:ext uri="{BB962C8B-B14F-4D97-AF65-F5344CB8AC3E}">
        <p14:creationId xmlns:p14="http://schemas.microsoft.com/office/powerpoint/2010/main" val="287017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19547799" y="-335668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20756692" y="143223"/>
            <a:ext cx="3457700" cy="3457700"/>
            <a:chOff x="1859036" y="3776852"/>
            <a:chExt cx="2663046" cy="2663046"/>
          </a:xfrm>
        </p:grpSpPr>
        <p:sp>
          <p:nvSpPr>
            <p:cNvPr id="10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3"/>
          <a:stretch/>
        </p:blipFill>
        <p:spPr>
          <a:xfrm>
            <a:off x="1069498" y="5204360"/>
            <a:ext cx="21086996" cy="5568935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4742489" y="3600923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3/7</a:t>
            </a:r>
            <a:endParaRPr lang="bg-BG" sz="6600" dirty="0"/>
          </a:p>
        </p:txBody>
      </p:sp>
      <p:sp>
        <p:nvSpPr>
          <p:cNvPr id="21" name="Rounded Rectangle 20"/>
          <p:cNvSpPr/>
          <p:nvPr/>
        </p:nvSpPr>
        <p:spPr>
          <a:xfrm>
            <a:off x="10008832" y="3600923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28/27</a:t>
            </a:r>
            <a:endParaRPr lang="bg-BG" sz="6600" dirty="0"/>
          </a:p>
        </p:txBody>
      </p:sp>
      <p:sp>
        <p:nvSpPr>
          <p:cNvPr id="22" name="Rounded Rectangle 21"/>
          <p:cNvSpPr/>
          <p:nvPr/>
        </p:nvSpPr>
        <p:spPr>
          <a:xfrm>
            <a:off x="15686302" y="3600923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28/27</a:t>
            </a:r>
            <a:endParaRPr lang="bg-BG" sz="6600" dirty="0"/>
          </a:p>
        </p:txBody>
      </p:sp>
      <p:sp>
        <p:nvSpPr>
          <p:cNvPr id="23" name="Rounded Rectangle 22"/>
          <p:cNvSpPr/>
          <p:nvPr/>
        </p:nvSpPr>
        <p:spPr>
          <a:xfrm>
            <a:off x="4742489" y="11247788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72</a:t>
            </a:r>
            <a:endParaRPr lang="bg-BG" sz="6600" dirty="0"/>
          </a:p>
        </p:txBody>
      </p:sp>
      <p:sp>
        <p:nvSpPr>
          <p:cNvPr id="24" name="Rounded Rectangle 23"/>
          <p:cNvSpPr/>
          <p:nvPr/>
        </p:nvSpPr>
        <p:spPr>
          <a:xfrm>
            <a:off x="10373784" y="11247788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3  5/9</a:t>
            </a:r>
            <a:endParaRPr lang="bg-BG" sz="6600" dirty="0"/>
          </a:p>
        </p:txBody>
      </p:sp>
      <p:sp>
        <p:nvSpPr>
          <p:cNvPr id="25" name="Rounded Rectangle 24"/>
          <p:cNvSpPr/>
          <p:nvPr/>
        </p:nvSpPr>
        <p:spPr>
          <a:xfrm>
            <a:off x="16005079" y="11247788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3  5/9</a:t>
            </a:r>
            <a:endParaRPr lang="bg-BG" sz="6600" dirty="0"/>
          </a:p>
        </p:txBody>
      </p:sp>
    </p:spTree>
    <p:extLst>
      <p:ext uri="{BB962C8B-B14F-4D97-AF65-F5344CB8AC3E}">
        <p14:creationId xmlns:p14="http://schemas.microsoft.com/office/powerpoint/2010/main" val="139996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7069224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03517" y="11491644"/>
            <a:ext cx="2056244" cy="1909394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9053365" y="10401634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20339197" y="7723732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75" y="300141"/>
            <a:ext cx="20890795" cy="591084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1164972" y="181223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46" y="6653123"/>
            <a:ext cx="17993475" cy="5144966"/>
          </a:xfrm>
          <a:prstGeom prst="rect">
            <a:avLst/>
          </a:prstGeom>
        </p:spPr>
      </p:pic>
      <p:sp>
        <p:nvSpPr>
          <p:cNvPr id="46" name="Rounded Rectangle 45"/>
          <p:cNvSpPr/>
          <p:nvPr/>
        </p:nvSpPr>
        <p:spPr>
          <a:xfrm>
            <a:off x="6373248" y="1478658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3/10</a:t>
            </a:r>
            <a:endParaRPr lang="bg-BG" sz="6600" dirty="0"/>
          </a:p>
        </p:txBody>
      </p:sp>
      <p:sp>
        <p:nvSpPr>
          <p:cNvPr id="47" name="Rounded Rectangle 46"/>
          <p:cNvSpPr/>
          <p:nvPr/>
        </p:nvSpPr>
        <p:spPr>
          <a:xfrm>
            <a:off x="13459426" y="1508027"/>
            <a:ext cx="931935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1</a:t>
            </a:r>
            <a:endParaRPr lang="bg-BG" sz="6600" dirty="0"/>
          </a:p>
        </p:txBody>
      </p:sp>
      <p:sp>
        <p:nvSpPr>
          <p:cNvPr id="48" name="Rounded Rectangle 47"/>
          <p:cNvSpPr/>
          <p:nvPr/>
        </p:nvSpPr>
        <p:spPr>
          <a:xfrm>
            <a:off x="7416794" y="4130679"/>
            <a:ext cx="1523076" cy="98996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2/3</a:t>
            </a:r>
            <a:endParaRPr lang="bg-BG" sz="6600" dirty="0"/>
          </a:p>
        </p:txBody>
      </p:sp>
      <p:sp>
        <p:nvSpPr>
          <p:cNvPr id="49" name="Rounded Rectangle 48"/>
          <p:cNvSpPr/>
          <p:nvPr/>
        </p:nvSpPr>
        <p:spPr>
          <a:xfrm>
            <a:off x="18026636" y="21281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4/35</a:t>
            </a:r>
            <a:endParaRPr lang="bg-BG" sz="6600" dirty="0"/>
          </a:p>
        </p:txBody>
      </p:sp>
      <p:sp>
        <p:nvSpPr>
          <p:cNvPr id="50" name="Rounded Rectangle 49"/>
          <p:cNvSpPr/>
          <p:nvPr/>
        </p:nvSpPr>
        <p:spPr>
          <a:xfrm>
            <a:off x="14571358" y="4130679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5/8</a:t>
            </a:r>
            <a:endParaRPr lang="bg-BG" sz="6600" dirty="0"/>
          </a:p>
        </p:txBody>
      </p:sp>
      <p:sp>
        <p:nvSpPr>
          <p:cNvPr id="60" name="Rounded Rectangle 59"/>
          <p:cNvSpPr/>
          <p:nvPr/>
        </p:nvSpPr>
        <p:spPr>
          <a:xfrm>
            <a:off x="10049471" y="5239301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10/13</a:t>
            </a:r>
            <a:endParaRPr lang="bg-BG" sz="6600" dirty="0"/>
          </a:p>
        </p:txBody>
      </p:sp>
      <p:sp>
        <p:nvSpPr>
          <p:cNvPr id="61" name="Rounded Rectangle 60"/>
          <p:cNvSpPr/>
          <p:nvPr/>
        </p:nvSpPr>
        <p:spPr>
          <a:xfrm>
            <a:off x="2427114" y="7892028"/>
            <a:ext cx="791631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1</a:t>
            </a:r>
            <a:endParaRPr lang="bg-BG" sz="6600" dirty="0"/>
          </a:p>
        </p:txBody>
      </p:sp>
      <p:sp>
        <p:nvSpPr>
          <p:cNvPr id="62" name="Rounded Rectangle 61"/>
          <p:cNvSpPr/>
          <p:nvPr/>
        </p:nvSpPr>
        <p:spPr>
          <a:xfrm>
            <a:off x="13925394" y="7892028"/>
            <a:ext cx="2478424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13/15</a:t>
            </a:r>
            <a:endParaRPr lang="bg-BG" sz="6600" dirty="0"/>
          </a:p>
        </p:txBody>
      </p:sp>
      <p:sp>
        <p:nvSpPr>
          <p:cNvPr id="63" name="Rounded Rectangle 62"/>
          <p:cNvSpPr/>
          <p:nvPr/>
        </p:nvSpPr>
        <p:spPr>
          <a:xfrm>
            <a:off x="8851672" y="7827572"/>
            <a:ext cx="682950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&gt;</a:t>
            </a:r>
            <a:endParaRPr lang="bg-BG" sz="6600" dirty="0"/>
          </a:p>
        </p:txBody>
      </p:sp>
      <p:sp>
        <p:nvSpPr>
          <p:cNvPr id="64" name="Rounded Rectangle 63"/>
          <p:cNvSpPr/>
          <p:nvPr/>
        </p:nvSpPr>
        <p:spPr>
          <a:xfrm>
            <a:off x="2496841" y="9908577"/>
            <a:ext cx="1593121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5/4</a:t>
            </a:r>
            <a:endParaRPr lang="bg-BG" sz="6600" dirty="0"/>
          </a:p>
        </p:txBody>
      </p:sp>
      <p:sp>
        <p:nvSpPr>
          <p:cNvPr id="65" name="Rounded Rectangle 64"/>
          <p:cNvSpPr/>
          <p:nvPr/>
        </p:nvSpPr>
        <p:spPr>
          <a:xfrm>
            <a:off x="17750909" y="9863224"/>
            <a:ext cx="1981985" cy="13335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16/5</a:t>
            </a:r>
            <a:endParaRPr lang="bg-BG" sz="6600" dirty="0"/>
          </a:p>
        </p:txBody>
      </p:sp>
      <p:sp>
        <p:nvSpPr>
          <p:cNvPr id="66" name="Rounded Rectangle 65"/>
          <p:cNvSpPr/>
          <p:nvPr/>
        </p:nvSpPr>
        <p:spPr>
          <a:xfrm>
            <a:off x="11001186" y="9949007"/>
            <a:ext cx="574995" cy="11556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&lt;</a:t>
            </a:r>
            <a:endParaRPr lang="bg-BG" sz="6600" dirty="0"/>
          </a:p>
        </p:txBody>
      </p:sp>
    </p:spTree>
    <p:extLst>
      <p:ext uri="{BB962C8B-B14F-4D97-AF65-F5344CB8AC3E}">
        <p14:creationId xmlns:p14="http://schemas.microsoft.com/office/powerpoint/2010/main" val="396263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3657874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</a:p>
          <a:p>
            <a:pPr algn="ctr"/>
            <a:r>
              <a:rPr lang="bg-BG" sz="8000" b="1" dirty="0" smtClean="0"/>
              <a:t>Учебна тетрадка  стр</a:t>
            </a:r>
            <a:r>
              <a:rPr lang="bg-BG" sz="8000" b="1" dirty="0" smtClean="0"/>
              <a:t>. </a:t>
            </a:r>
            <a:r>
              <a:rPr lang="bg-BG" sz="8000" b="1" dirty="0" smtClean="0"/>
              <a:t>35/36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127880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97077</TotalTime>
  <Words>106</Words>
  <Application>Microsoft Office PowerPoint</Application>
  <PresentationFormat>Custom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Arimo</vt:lpstr>
      <vt:lpstr>Calibri</vt:lpstr>
      <vt:lpstr>GOST Common</vt:lpstr>
      <vt:lpstr>Lato Light</vt:lpstr>
      <vt:lpstr>Open Sans</vt:lpstr>
      <vt:lpstr>Open Sans Light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10089</cp:revision>
  <cp:lastPrinted>2019-09-18T23:04:43Z</cp:lastPrinted>
  <dcterms:created xsi:type="dcterms:W3CDTF">2014-11-12T21:47:38Z</dcterms:created>
  <dcterms:modified xsi:type="dcterms:W3CDTF">2023-12-07T20:49:46Z</dcterms:modified>
  <cp:category/>
</cp:coreProperties>
</file>