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8" r:id="rId9"/>
    <p:sldId id="269" r:id="rId10"/>
    <p:sldId id="270" r:id="rId11"/>
    <p:sldId id="267" r:id="rId12"/>
    <p:sldId id="271" r:id="rId13"/>
    <p:sldId id="272" r:id="rId14"/>
  </p:sldIdLst>
  <p:sldSz cx="9144000" cy="5143500" type="screen16x9"/>
  <p:notesSz cx="6858000" cy="9144000"/>
  <p:embeddedFontLst>
    <p:embeddedFont>
      <p:font typeface="Catamaran Black" panose="020B0604020202020204" charset="0"/>
      <p:bold r:id="rId16"/>
    </p:embeddedFont>
    <p:embeddedFont>
      <p:font typeface="Alef" panose="020B0604020202020204" charset="-79"/>
      <p:regular r:id="rId17"/>
      <p:bold r:id="rId18"/>
    </p:embeddedFont>
    <p:embeddedFont>
      <p:font typeface="Catamaran" panose="020B0604020202020204" charset="0"/>
      <p:regular r:id="rId19"/>
      <p:bold r:id="rId20"/>
    </p:embeddedFont>
    <p:embeddedFont>
      <p:font typeface="Catamaran Medium" panose="020B0604020202020204" charset="0"/>
      <p:regular r:id="rId21"/>
      <p:bold r:id="rId22"/>
    </p:embeddedFont>
    <p:embeddedFont>
      <p:font typeface="Alfa Slab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4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54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05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77" r:id="rId8"/>
    <p:sldLayoutId id="2147483678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95. Текстови задачи от движение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1294443"/>
            <a:ext cx="7743769" cy="20848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2278" y="1668672"/>
            <a:ext cx="669235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2,718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8680" y="1667570"/>
            <a:ext cx="74513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3,723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2321" y="1973472"/>
            <a:ext cx="76919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022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8681" y="1973472"/>
            <a:ext cx="745131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033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129" y="2760613"/>
            <a:ext cx="645173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5,6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63948" y="2720160"/>
            <a:ext cx="78850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2019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130" y="3064090"/>
            <a:ext cx="64517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,46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63949" y="3040271"/>
            <a:ext cx="788504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</a:t>
            </a:r>
            <a:r>
              <a:rPr lang="en-US" dirty="0" smtClean="0">
                <a:solidFill>
                  <a:schemeClr val="tx1"/>
                </a:solidFill>
              </a:rPr>
              <a:t>632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</p:txBody>
      </p:sp>
    </p:spTree>
    <p:extLst>
      <p:ext uri="{BB962C8B-B14F-4D97-AF65-F5344CB8AC3E}">
        <p14:creationId xmlns:p14="http://schemas.microsoft.com/office/powerpoint/2010/main" val="7864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62797"/>
              </p:ext>
            </p:extLst>
          </p:nvPr>
        </p:nvGraphicFramePr>
        <p:xfrm>
          <a:off x="1984550" y="1962064"/>
          <a:ext cx="4820442" cy="20749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2098">
                  <a:extLst>
                    <a:ext uri="{9D8B030D-6E8A-4147-A177-3AD203B41FA5}">
                      <a16:colId xmlns:a16="http://schemas.microsoft.com/office/drawing/2014/main" val="619699616"/>
                    </a:ext>
                  </a:extLst>
                </a:gridCol>
                <a:gridCol w="1166450">
                  <a:extLst>
                    <a:ext uri="{9D8B030D-6E8A-4147-A177-3AD203B41FA5}">
                      <a16:colId xmlns:a16="http://schemas.microsoft.com/office/drawing/2014/main" val="318812181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55995450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738820255"/>
                    </a:ext>
                  </a:extLst>
                </a:gridCol>
              </a:tblGrid>
              <a:tr h="414987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r>
                        <a:rPr lang="bg-BG" sz="2000" dirty="0" smtClean="0"/>
                        <a:t>(</a:t>
                      </a:r>
                      <a:r>
                        <a:rPr lang="en-US" sz="2000" dirty="0" smtClean="0"/>
                        <a:t>km/h)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t(h)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S(km)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34016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1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4,5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22,5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33873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2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5,2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20,8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10067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3</a:t>
                      </a:r>
                      <a:r>
                        <a:rPr lang="en-US" sz="2000" dirty="0" smtClean="0"/>
                        <a:t> </a:t>
                      </a:r>
                      <a:r>
                        <a:rPr lang="bg-BG" sz="2000" dirty="0" smtClean="0"/>
                        <a:t>ден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4,2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25,2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507189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b="1" dirty="0" smtClean="0"/>
                        <a:t>общо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4,6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15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/>
                        <a:t>68,5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275163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66" y="144652"/>
            <a:ext cx="4493006" cy="17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56533"/>
              </p:ext>
            </p:extLst>
          </p:nvPr>
        </p:nvGraphicFramePr>
        <p:xfrm>
          <a:off x="1958046" y="2671055"/>
          <a:ext cx="4820442" cy="16599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2098">
                  <a:extLst>
                    <a:ext uri="{9D8B030D-6E8A-4147-A177-3AD203B41FA5}">
                      <a16:colId xmlns:a16="http://schemas.microsoft.com/office/drawing/2014/main" val="619699616"/>
                    </a:ext>
                  </a:extLst>
                </a:gridCol>
                <a:gridCol w="1166450">
                  <a:extLst>
                    <a:ext uri="{9D8B030D-6E8A-4147-A177-3AD203B41FA5}">
                      <a16:colId xmlns:a16="http://schemas.microsoft.com/office/drawing/2014/main" val="318812181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559954505"/>
                    </a:ext>
                  </a:extLst>
                </a:gridCol>
                <a:gridCol w="1305947">
                  <a:extLst>
                    <a:ext uri="{9D8B030D-6E8A-4147-A177-3AD203B41FA5}">
                      <a16:colId xmlns:a16="http://schemas.microsoft.com/office/drawing/2014/main" val="2738820255"/>
                    </a:ext>
                  </a:extLst>
                </a:gridCol>
              </a:tblGrid>
              <a:tr h="414987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r>
                        <a:rPr lang="bg-BG" sz="2000" dirty="0" smtClean="0"/>
                        <a:t>(</a:t>
                      </a:r>
                      <a:r>
                        <a:rPr lang="en-US" sz="2000" dirty="0" smtClean="0"/>
                        <a:t>km/h)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t(h)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S(km)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34016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по т.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33873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dirty="0" smtClean="0"/>
                        <a:t>с/у</a:t>
                      </a:r>
                      <a:r>
                        <a:rPr lang="bg-BG" sz="2000" baseline="0" dirty="0" smtClean="0"/>
                        <a:t> т.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710067"/>
                  </a:ext>
                </a:extLst>
              </a:tr>
              <a:tr h="414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2000" b="1" dirty="0" smtClean="0"/>
                        <a:t>общо</a:t>
                      </a:r>
                      <a:endParaRPr lang="en-US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507189"/>
                  </a:ext>
                </a:extLst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24" y="197789"/>
            <a:ext cx="3924848" cy="23625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4116" y="3170365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2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14116" y="3585352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84787" y="3115857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15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43445" y="3134351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3445" y="3587571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30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8704" y="3560659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10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43445" y="3960933"/>
            <a:ext cx="640748" cy="330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b="1" dirty="0">
                <a:solidFill>
                  <a:schemeClr val="accent6">
                    <a:lumMod val="10000"/>
                  </a:schemeClr>
                </a:solidFill>
              </a:rPr>
              <a:t>6</a:t>
            </a:r>
            <a:r>
              <a:rPr lang="bg-BG" sz="1800" b="1" dirty="0" smtClean="0">
                <a:solidFill>
                  <a:schemeClr val="accent6">
                    <a:lumMod val="10000"/>
                  </a:schemeClr>
                </a:solidFill>
              </a:rPr>
              <a:t>0</a:t>
            </a:r>
            <a:endParaRPr lang="bg-BG" sz="18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да решавате текстови задачи от движение;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Пътят е равен на скоростта по времето;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 smtClean="0"/>
              <a:t>Как да правите математически модел по текст;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6" y="1007358"/>
            <a:ext cx="7944959" cy="17528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33189" y="1456268"/>
            <a:ext cx="7673744" cy="1303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0" y="2882189"/>
            <a:ext cx="8621328" cy="10860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5467" y="2953173"/>
            <a:ext cx="325120" cy="31834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52" y="408315"/>
            <a:ext cx="7097115" cy="4496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51762" y="3522134"/>
            <a:ext cx="6893928" cy="13926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3" name="Rounded Rectangle 2"/>
          <p:cNvSpPr/>
          <p:nvPr/>
        </p:nvSpPr>
        <p:spPr>
          <a:xfrm>
            <a:off x="5302924" y="853663"/>
            <a:ext cx="545217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0,8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4199" y="1178560"/>
            <a:ext cx="664569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33,6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4825" y="1479973"/>
            <a:ext cx="341719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48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27517" y="1222103"/>
            <a:ext cx="481987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</a:rPr>
              <a:t>48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37907" y="1878594"/>
            <a:ext cx="418832" cy="311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72</a:t>
            </a:r>
            <a:endParaRPr lang="bg-BG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65293" y="2437394"/>
            <a:ext cx="622814" cy="3119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145</a:t>
            </a:r>
            <a:r>
              <a:rPr lang="en-US" sz="1050" dirty="0" smtClean="0">
                <a:solidFill>
                  <a:schemeClr val="tx1"/>
                </a:solidFill>
              </a:rPr>
              <a:t> m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0" y="700229"/>
            <a:ext cx="8313245" cy="37178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66320" y="1429427"/>
            <a:ext cx="8200602" cy="2988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6" y="284921"/>
            <a:ext cx="7123872" cy="464600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26215" y="947531"/>
            <a:ext cx="6984723" cy="10734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1117010" y="2676943"/>
            <a:ext cx="7033078" cy="2253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377029" y="4116719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1646637" y="4323475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6" y="809980"/>
            <a:ext cx="8333546" cy="2956489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60754" y="879208"/>
            <a:ext cx="325120" cy="31834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35" name="Rounded Rectangle 34"/>
          <p:cNvSpPr/>
          <p:nvPr/>
        </p:nvSpPr>
        <p:spPr>
          <a:xfrm>
            <a:off x="6785113" y="2020956"/>
            <a:ext cx="1829997" cy="695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18,2 </a:t>
            </a:r>
            <a:r>
              <a:rPr lang="en-US" sz="1050" dirty="0">
                <a:solidFill>
                  <a:schemeClr val="tx1"/>
                </a:solidFill>
              </a:rPr>
              <a:t>km/h</a:t>
            </a:r>
            <a:r>
              <a:rPr lang="bg-BG" sz="1050" dirty="0">
                <a:solidFill>
                  <a:schemeClr val="tx1"/>
                </a:solidFill>
              </a:rPr>
              <a:t> срещу течението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bg-BG" sz="1050" dirty="0">
                <a:solidFill>
                  <a:schemeClr val="tx1"/>
                </a:solidFill>
              </a:rPr>
              <a:t> </a:t>
            </a:r>
            <a:endParaRPr lang="bg-BG" sz="1050" dirty="0" smtClean="0">
              <a:solidFill>
                <a:schemeClr val="tx1"/>
              </a:solidFill>
            </a:endParaRPr>
          </a:p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14,4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r>
              <a:rPr lang="bg-BG" sz="1050" dirty="0" smtClean="0">
                <a:solidFill>
                  <a:schemeClr val="tx1"/>
                </a:solidFill>
              </a:rPr>
              <a:t> срещу течението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377029" y="4116719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1646637" y="4323475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7" y="1213386"/>
            <a:ext cx="8518836" cy="242936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457739" y="391550"/>
            <a:ext cx="1829997" cy="695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M: 6,75:1,5=4,5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endParaRPr lang="bg-BG" sz="1050" dirty="0" smtClean="0">
              <a:solidFill>
                <a:schemeClr val="tx1"/>
              </a:solidFill>
            </a:endParaRPr>
          </a:p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И: 8,75:1,75=5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km/h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endParaRPr lang="bg-BG" sz="105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70680" y="2875722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(5,7+6,2).3=11,9.3=35,7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43358" y="909195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(4,8+4).1,25=8,8.1,25=11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89741" y="3594204"/>
            <a:ext cx="2384433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В 15 часа и 12 минути</a:t>
            </a:r>
          </a:p>
        </p:txBody>
      </p:sp>
    </p:spTree>
    <p:extLst>
      <p:ext uri="{BB962C8B-B14F-4D97-AF65-F5344CB8AC3E}">
        <p14:creationId xmlns:p14="http://schemas.microsoft.com/office/powerpoint/2010/main" val="29274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175735"/>
            <a:ext cx="8322603" cy="21301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2305878"/>
            <a:ext cx="8322603" cy="17365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91706" y="1106137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</a:t>
            </a:r>
            <a:r>
              <a:rPr lang="bg-BG" sz="1050" dirty="0" smtClean="0">
                <a:solidFill>
                  <a:schemeClr val="tx1"/>
                </a:solidFill>
              </a:rPr>
              <a:t>57,2</a:t>
            </a:r>
            <a:r>
              <a:rPr lang="en-US" sz="1050" dirty="0" smtClean="0">
                <a:solidFill>
                  <a:schemeClr val="tx1"/>
                </a:solidFill>
              </a:rPr>
              <a:t>+</a:t>
            </a:r>
            <a:r>
              <a:rPr lang="bg-BG" sz="1050" dirty="0" smtClean="0">
                <a:solidFill>
                  <a:schemeClr val="tx1"/>
                </a:solidFill>
              </a:rPr>
              <a:t>61,3</a:t>
            </a:r>
            <a:r>
              <a:rPr lang="en-US" sz="1050" dirty="0" smtClean="0">
                <a:solidFill>
                  <a:schemeClr val="tx1"/>
                </a:solidFill>
              </a:rPr>
              <a:t>).</a:t>
            </a:r>
            <a:r>
              <a:rPr lang="bg-BG" sz="1050" dirty="0" smtClean="0">
                <a:solidFill>
                  <a:schemeClr val="tx1"/>
                </a:solidFill>
              </a:rPr>
              <a:t>0,6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118,5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r>
              <a:rPr lang="bg-BG" sz="1050" dirty="0" smtClean="0">
                <a:solidFill>
                  <a:schemeClr val="tx1"/>
                </a:solidFill>
              </a:rPr>
              <a:t>0,6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71,</a:t>
            </a:r>
            <a:r>
              <a:rPr lang="en-US" sz="1050" dirty="0" smtClean="0">
                <a:solidFill>
                  <a:schemeClr val="tx1"/>
                </a:solidFill>
              </a:rPr>
              <a:t>1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1706" y="2107229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(</a:t>
            </a:r>
            <a:r>
              <a:rPr lang="bg-BG" sz="1050" dirty="0" smtClean="0">
                <a:solidFill>
                  <a:schemeClr val="tx1"/>
                </a:solidFill>
              </a:rPr>
              <a:t>62,5</a:t>
            </a:r>
            <a:r>
              <a:rPr lang="en-US" sz="1050" dirty="0" smtClean="0">
                <a:solidFill>
                  <a:schemeClr val="tx1"/>
                </a:solidFill>
              </a:rPr>
              <a:t>+</a:t>
            </a:r>
            <a:r>
              <a:rPr lang="bg-BG" sz="1050" dirty="0" smtClean="0">
                <a:solidFill>
                  <a:schemeClr val="tx1"/>
                </a:solidFill>
              </a:rPr>
              <a:t>68,7</a:t>
            </a:r>
            <a:r>
              <a:rPr lang="en-US" sz="1050" dirty="0" smtClean="0">
                <a:solidFill>
                  <a:schemeClr val="tx1"/>
                </a:solidFill>
              </a:rPr>
              <a:t>).</a:t>
            </a:r>
            <a:r>
              <a:rPr lang="bg-BG" sz="1050" dirty="0" smtClean="0">
                <a:solidFill>
                  <a:schemeClr val="tx1"/>
                </a:solidFill>
              </a:rPr>
              <a:t>0,75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131,2</a:t>
            </a:r>
            <a:r>
              <a:rPr lang="en-US" sz="1050" dirty="0" smtClean="0">
                <a:solidFill>
                  <a:schemeClr val="tx1"/>
                </a:solidFill>
              </a:rPr>
              <a:t>.</a:t>
            </a:r>
            <a:r>
              <a:rPr lang="bg-BG" sz="1050" dirty="0" smtClean="0">
                <a:solidFill>
                  <a:schemeClr val="tx1"/>
                </a:solidFill>
              </a:rPr>
              <a:t>0,75</a:t>
            </a:r>
            <a:r>
              <a:rPr lang="en-US" sz="1050" dirty="0" smtClean="0">
                <a:solidFill>
                  <a:schemeClr val="tx1"/>
                </a:solidFill>
              </a:rPr>
              <a:t>=</a:t>
            </a:r>
            <a:r>
              <a:rPr lang="bg-BG" sz="1050" dirty="0" smtClean="0">
                <a:solidFill>
                  <a:schemeClr val="tx1"/>
                </a:solidFill>
              </a:rPr>
              <a:t>98,4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1808" y="2713455"/>
            <a:ext cx="2564296" cy="417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50" dirty="0" smtClean="0">
                <a:solidFill>
                  <a:schemeClr val="tx1"/>
                </a:solidFill>
              </a:rPr>
              <a:t>Р=2.(а+</a:t>
            </a:r>
            <a:r>
              <a:rPr lang="en-US" sz="1050" dirty="0" smtClean="0">
                <a:solidFill>
                  <a:schemeClr val="tx1"/>
                </a:solidFill>
              </a:rPr>
              <a:t>b)=2.(2,5+3,5)=12m 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</a:t>
            </a:r>
            <a:r>
              <a:rPr lang="en-US" sz="1050" dirty="0" err="1" smtClean="0">
                <a:solidFill>
                  <a:schemeClr val="tx1"/>
                </a:solidFill>
              </a:rPr>
              <a:t>a.b</a:t>
            </a:r>
            <a:r>
              <a:rPr lang="en-US" sz="1050" dirty="0" smtClean="0">
                <a:solidFill>
                  <a:schemeClr val="tx1"/>
                </a:solidFill>
              </a:rPr>
              <a:t>=2,5.3,5=8,75 cm</a:t>
            </a:r>
            <a:r>
              <a:rPr lang="en-US" sz="1050" baseline="30000" dirty="0" smtClean="0">
                <a:solidFill>
                  <a:schemeClr val="tx1"/>
                </a:solidFill>
              </a:rPr>
              <a:t>2</a:t>
            </a:r>
            <a:endParaRPr lang="bg-BG" sz="1050" baseline="30000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2041" y="4087169"/>
            <a:ext cx="3336816" cy="285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 = 1,8.3,8+2,4.3,2=6,84+7,68=14,52</a:t>
            </a:r>
            <a:r>
              <a:rPr lang="bg-BG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smtClean="0">
                <a:solidFill>
                  <a:schemeClr val="tx1"/>
                </a:solidFill>
              </a:rPr>
              <a:t>km</a:t>
            </a:r>
            <a:endParaRPr lang="bg-BG" sz="105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217</Words>
  <Application>Microsoft Office PowerPoint</Application>
  <PresentationFormat>On-screen Show (16:9)</PresentationFormat>
  <Paragraphs>88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Catamaran Black</vt:lpstr>
      <vt:lpstr>Dosis</vt:lpstr>
      <vt:lpstr>Alef</vt:lpstr>
      <vt:lpstr>Catamaran</vt:lpstr>
      <vt:lpstr>Arial</vt:lpstr>
      <vt:lpstr>Catamaran Medium</vt:lpstr>
      <vt:lpstr>Wingdings</vt:lpstr>
      <vt:lpstr>Alfa Slab One</vt:lpstr>
      <vt:lpstr>Math Subject for Elementary - 3rd Grade: Practice Standards by Slidesgo</vt:lpstr>
      <vt:lpstr>95. Текстови задачи от движение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44</cp:revision>
  <dcterms:modified xsi:type="dcterms:W3CDTF">2024-02-29T18:50:54Z</dcterms:modified>
</cp:coreProperties>
</file>