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8" r:id="rId3"/>
    <p:sldId id="285" r:id="rId4"/>
    <p:sldId id="287" r:id="rId5"/>
    <p:sldId id="286" r:id="rId6"/>
    <p:sldId id="284" r:id="rId7"/>
    <p:sldId id="288" r:id="rId8"/>
    <p:sldId id="289" r:id="rId9"/>
    <p:sldId id="290" r:id="rId10"/>
    <p:sldId id="292" r:id="rId11"/>
    <p:sldId id="296" r:id="rId12"/>
    <p:sldId id="295" r:id="rId13"/>
    <p:sldId id="297" r:id="rId14"/>
    <p:sldId id="298" r:id="rId15"/>
    <p:sldId id="302" r:id="rId16"/>
    <p:sldId id="30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C00"/>
    <a:srgbClr val="FF4B21"/>
    <a:srgbClr val="577EFB"/>
    <a:srgbClr val="FF66FF"/>
    <a:srgbClr val="FF00FF"/>
    <a:srgbClr val="00CC00"/>
    <a:srgbClr val="669900"/>
    <a:srgbClr val="E78809"/>
    <a:srgbClr val="0000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4F860-7682-E985-8308-692E5C140569}" v="19" dt="2023-10-07T16:24:06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07" autoAdjust="0"/>
  </p:normalViewPr>
  <p:slideViewPr>
    <p:cSldViewPr>
      <p:cViewPr varScale="1">
        <p:scale>
          <a:sx n="97" d="100"/>
          <a:sy n="97" d="100"/>
        </p:scale>
        <p:origin x="20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609451-E5B1-49E4-8BE4-B223AE03A43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Цели: 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Образователни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умения за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систематизиране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знанията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обобщение 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знанията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делимост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числа,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признаците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делимост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разлагане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прости множители,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намиране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НОД и НОК.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Възпитателни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възпитаване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познавателни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активности, чувство 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отговорнос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култура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общуване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Развиващи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развитие 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паметта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логическото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мислене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съзнателно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възприемане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учебния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материал.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Сформулируйте признаки делимости на 2, 3, 5, 10.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 экране - числа. Необходимо выбрать числа, согласно заданиям</a:t>
            </a:r>
          </a:p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Настройки триггера. Нажимаем на число!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окончанию выполнения задания нажмите на свиток. Баба Яга – управляющая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кнопка.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 сейчас мы отправимся  в гости к сказке «Репка». Сейчас мы будем помогать «тащить» репку, вспомнив правило разложения чисел на простые множители.</a:t>
            </a:r>
          </a:p>
          <a:p>
            <a:endParaRPr lang="ru-RU" dirty="0"/>
          </a:p>
          <a:p>
            <a:r>
              <a:rPr lang="ru-RU" dirty="0"/>
              <a:t>Все действия на слайде – прокрутка колёсика на мышке.  Баба Яга – управляющая кнопка.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Все действия на слайде – прокрутка колёсика на мышке.  Баба Яга – управляющая кнопка.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Продолжаем наше сказочное путешествие. Вас ждет битва с драконом.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Вспомнить правила нахождения НОД чисел, определение взаимно простых чисел.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Показване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разлагането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чрез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скролера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мишката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отпред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назад.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Все действия на слайде – прокрутка колёсика на мышке.  Баба Яга – управляющая кнопка.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Самостоятельно</a:t>
            </a:r>
            <a:r>
              <a:rPr lang="ru-RU" baseline="0" dirty="0"/>
              <a:t> с последующей проверкой.</a:t>
            </a:r>
            <a:endParaRPr lang="ru-RU" dirty="0"/>
          </a:p>
          <a:p>
            <a:r>
              <a:rPr lang="ru-RU" dirty="0"/>
              <a:t>Взаимно простые числа.</a:t>
            </a:r>
          </a:p>
          <a:p>
            <a:endParaRPr lang="ru-RU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Все действия на слайде – прокрутка колёсика на мышке.  Баба Яга – управляющая кнопка.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 сейчас мы побываем в гостях у сказки «Три поросенка» Вы видите домики поросят. Но, чтобы волк не смог в них забраться, нужно найти НОК и НОД одних и тех же чисел</a:t>
            </a:r>
          </a:p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Используется приём «Анимированная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сорбонка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» (НОД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НОК)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После выполнения задания нажимаем на любой домик – появляется Баба Яга (управляющая кнопка)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выбрать истинные высказывания: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7 – делитель числа 14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12 – кратное 3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 – кратное 6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 – кратное 5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Каждое число имеет делитель 1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НОД(2; 3)=1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НОК(2;3)=12</a:t>
            </a:r>
          </a:p>
          <a:p>
            <a:pPr lvl="0"/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Используется приём «Анимированная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сорбонка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» (НОД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НОК)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rtl="0" fontAlgn="base"/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После выполнения заданий нажимаем на «Поросят»– появляется Баба Яга (управляющая кнопка)</a:t>
            </a:r>
            <a:endParaRPr lang="ru-RU" dirty="0"/>
          </a:p>
          <a:p>
            <a:pPr lvl="0"/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609451-E5B1-49E4-8BE4-B223AE03A4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62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Днешният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урок е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необичаен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Ние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Мас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направим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увлекателно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пътешествие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далечна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но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удивителна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страна: «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Делимост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числата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». Кой живее в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тази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страна?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Навярно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се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досетихте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множество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от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естествени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числа,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признаци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за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делимост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Страната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се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управлява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от крал НОД и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кралица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НОК. Но за да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попаднем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тази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страна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трябва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да преодолеем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трудностите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които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ще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се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появят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нашия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път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И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така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на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път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!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/>
              <a:t>Жили-были…</a:t>
            </a:r>
          </a:p>
          <a:p>
            <a:pPr marL="228600" indent="-228600">
              <a:buAutoNum type="arabicPeriod"/>
            </a:pPr>
            <a:r>
              <a:rPr lang="ru-RU" dirty="0"/>
              <a:t>В гостях у курочки Рябы</a:t>
            </a:r>
          </a:p>
          <a:p>
            <a:pPr marL="228600" indent="-228600"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гости к сказке «Репка». </a:t>
            </a:r>
          </a:p>
          <a:p>
            <a:pPr marL="228600" indent="-228600"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Битва с драконом</a:t>
            </a:r>
          </a:p>
          <a:p>
            <a:pPr marL="228600" indent="-228600"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гостях у Трёх Поросят</a:t>
            </a:r>
          </a:p>
          <a:p>
            <a:pPr marL="228600" indent="-228600"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Это интересно – историческая</a:t>
            </a:r>
          </a:p>
          <a:p>
            <a:pPr marL="228600" indent="-228600"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Работа со слайдом – нажимаем на «Бабу Ягу» – передвижение к картинке – нажимаем на картинку – переход к заданию.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Коя цифра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трябва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да се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постави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вместо *, за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да се дели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числото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на 3, и на 5+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Управление: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Щрака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се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върху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числото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При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приключване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задачата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натисни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свитъка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Баба Яга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препраща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към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следващия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слайд.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Кокошката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снесе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яйце не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обикновено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златно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Да си припомним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определението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за прости и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съставни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числа.</a:t>
            </a:r>
          </a:p>
          <a:p>
            <a:r>
              <a:rPr lang="ru-RU" dirty="0" err="1"/>
              <a:t>Щрака</a:t>
            </a:r>
            <a:r>
              <a:rPr lang="ru-RU" baseline="0" dirty="0"/>
              <a:t> се </a:t>
            </a:r>
            <a:r>
              <a:rPr lang="ru-RU" baseline="0" dirty="0" err="1"/>
              <a:t>върху</a:t>
            </a:r>
            <a:r>
              <a:rPr lang="ru-RU" baseline="0" dirty="0"/>
              <a:t> </a:t>
            </a:r>
            <a:r>
              <a:rPr lang="ru-RU" baseline="0" dirty="0" err="1"/>
              <a:t>числото</a:t>
            </a:r>
            <a:r>
              <a:rPr lang="ru-RU" baseline="0" dirty="0"/>
              <a:t>, за да си </a:t>
            </a:r>
            <a:r>
              <a:rPr lang="ru-RU" baseline="0" dirty="0" err="1"/>
              <a:t>отиде</a:t>
            </a:r>
            <a:r>
              <a:rPr lang="ru-RU" baseline="0" dirty="0"/>
              <a:t> на </a:t>
            </a:r>
            <a:r>
              <a:rPr lang="ru-RU" baseline="0" dirty="0" err="1"/>
              <a:t>правилното</a:t>
            </a:r>
            <a:r>
              <a:rPr lang="ru-RU" baseline="0" dirty="0"/>
              <a:t> </a:t>
            </a:r>
            <a:r>
              <a:rPr lang="ru-RU" baseline="0" dirty="0" err="1"/>
              <a:t>място</a:t>
            </a:r>
            <a:r>
              <a:rPr lang="ru-RU" baseline="0" dirty="0"/>
              <a:t>. </a:t>
            </a:r>
            <a:r>
              <a:rPr lang="ru-RU" baseline="0" dirty="0" err="1"/>
              <a:t>Последна</a:t>
            </a:r>
            <a:r>
              <a:rPr lang="ru-RU" baseline="0" dirty="0"/>
              <a:t> е </a:t>
            </a:r>
            <a:r>
              <a:rPr lang="ru-RU" baseline="0" dirty="0" err="1"/>
              <a:t>единицата</a:t>
            </a:r>
            <a:r>
              <a:rPr lang="ru-RU" baseline="0" dirty="0"/>
              <a:t>. </a:t>
            </a:r>
            <a:r>
              <a:rPr lang="ru-RU" baseline="0" dirty="0" err="1"/>
              <a:t>Тя</a:t>
            </a:r>
            <a:r>
              <a:rPr lang="ru-RU" baseline="0" dirty="0"/>
              <a:t> </a:t>
            </a:r>
            <a:r>
              <a:rPr lang="ru-RU" baseline="0" dirty="0" err="1"/>
              <a:t>пада</a:t>
            </a:r>
            <a:r>
              <a:rPr lang="ru-RU" baseline="0" dirty="0"/>
              <a:t> в </a:t>
            </a:r>
            <a:r>
              <a:rPr lang="ru-RU" baseline="0" dirty="0" err="1"/>
              <a:t>тигана</a:t>
            </a:r>
            <a:r>
              <a:rPr lang="ru-RU" baseline="0" dirty="0"/>
              <a:t> и от </a:t>
            </a:r>
            <a:r>
              <a:rPr lang="ru-RU" baseline="0" dirty="0" err="1"/>
              <a:t>нея</a:t>
            </a:r>
            <a:r>
              <a:rPr lang="ru-RU" baseline="0" dirty="0"/>
              <a:t> се </a:t>
            </a:r>
            <a:r>
              <a:rPr lang="ru-RU" baseline="0" dirty="0" err="1"/>
              <a:t>появява</a:t>
            </a:r>
            <a:r>
              <a:rPr lang="ru-RU" baseline="0" dirty="0"/>
              <a:t> </a:t>
            </a:r>
            <a:r>
              <a:rPr lang="ru-RU" baseline="0" dirty="0" err="1"/>
              <a:t>пържено</a:t>
            </a:r>
            <a:r>
              <a:rPr lang="ru-RU" baseline="0" dirty="0"/>
              <a:t> яйце. </a:t>
            </a:r>
            <a:r>
              <a:rPr lang="ru-RU" baseline="0" dirty="0" err="1"/>
              <a:t>Когато</a:t>
            </a:r>
            <a:r>
              <a:rPr lang="ru-RU" baseline="0" dirty="0"/>
              <a:t> се </a:t>
            </a:r>
            <a:r>
              <a:rPr lang="ru-RU" baseline="0" dirty="0" err="1"/>
              <a:t>кликне</a:t>
            </a:r>
            <a:r>
              <a:rPr lang="ru-RU" baseline="0" dirty="0"/>
              <a:t> </a:t>
            </a:r>
            <a:r>
              <a:rPr lang="ru-RU" baseline="0" dirty="0" err="1"/>
              <a:t>върху</a:t>
            </a:r>
            <a:r>
              <a:rPr lang="ru-RU" baseline="0" dirty="0"/>
              <a:t> него се </a:t>
            </a:r>
            <a:r>
              <a:rPr lang="ru-RU" baseline="0" dirty="0" err="1"/>
              <a:t>появява</a:t>
            </a:r>
            <a:r>
              <a:rPr lang="ru-RU" baseline="0" dirty="0"/>
              <a:t> Баба Яга.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Сформулируйте признаки делимости на 2, 3, 5, 10.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 экране - числа. Необходимо выбрать числа, согласно заданиям</a:t>
            </a:r>
          </a:p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Настройки триггера. Нажимаем на число!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окончанию выполнения задания нажмите на свиток. Баба Яга – управляющая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кнопка.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Сформулируйте признаки делимости на 2, 3, 5, 10.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 экране - числа. Необходимо выбрать числа, согласно заданиям</a:t>
            </a:r>
          </a:p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Настройки триггера. Нажимаем на число!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окончанию выполнения задания нажмите на свиток. Баба Яга – управляющая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кнопка.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Сформулируйте признаки делимости на 2, 3, 5, 10.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 экране - числа. Необходимо выбрать числа, согласно заданиям</a:t>
            </a:r>
          </a:p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Настройки триггера. Нажимаем на число!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окончанию выполнения задания нажмите на свиток. Баба Яга – управляющая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кнопка.</a:t>
            </a:r>
            <a:endParaRPr lang="ru-RU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Сформулируйте признаки делимости на 2, 3, 5, 10.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 экране - числа. Необходимо выбрать числа, согласно заданиям</a:t>
            </a:r>
          </a:p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Настройки триггера. Нажимаем на число!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окончанию выполнения задания нажмите на свиток. Баба Яга – управляющая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кнопка.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99980-AFCA-493A-ABE6-FBBB2849F8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BB306-A919-462A-8437-4BAD87A65B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3060A-7747-4F28-A7E7-5803A2DA6F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0B1D59-BB9C-4A6B-9CC5-FB1B3014BA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25C8C-883C-42E1-9AD6-DA880F518D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DF90C-FF7C-4B71-9F4E-25AF6FCEB2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833D1-8B6F-4A37-83F8-001C775048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5BA19-4DAF-4727-B7FF-C32181562B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2B85C-2239-4F29-ADDA-729111E63F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4B21F-4613-4E26-9BB5-F695D9B58D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25F5A-3F67-429A-A810-BFB75EF60C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3A2C3-AA01-4832-AC02-BDB9370AB8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04F8D5-7219-4E6C-BAC6-54573FEEC8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jpeg"/><Relationship Id="rId1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slide" Target="slide16.xml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slide" Target="slide13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i="1" dirty="0" err="1">
                <a:solidFill>
                  <a:schemeClr val="accent2"/>
                </a:solidFill>
                <a:latin typeface="Times New Roman" pitchFamily="18" charset="0"/>
              </a:rPr>
              <a:t>Делимост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b="1" i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</a:rPr>
              <a:t>обобщение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556792"/>
            <a:ext cx="6400800" cy="719138"/>
          </a:xfrm>
        </p:spPr>
        <p:txBody>
          <a:bodyPr/>
          <a:lstStyle/>
          <a:p>
            <a:r>
              <a:rPr lang="ru-RU" sz="4000" b="1" i="1" dirty="0">
                <a:solidFill>
                  <a:srgbClr val="008000"/>
                </a:solidFill>
                <a:latin typeface="Times New Roman" pitchFamily="18" charset="0"/>
              </a:rPr>
              <a:t>V </a:t>
            </a:r>
            <a:r>
              <a:rPr lang="ru-RU" sz="4000" b="1" i="1" dirty="0" err="1">
                <a:solidFill>
                  <a:srgbClr val="008000"/>
                </a:solidFill>
                <a:latin typeface="Times New Roman" pitchFamily="18" charset="0"/>
              </a:rPr>
              <a:t>клас</a:t>
            </a:r>
            <a:endParaRPr lang="ru-RU" sz="4000" b="1" i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0" name="Picture 9" descr="http://images.clipartbro.com/321/free-to-use-amp-amp-public-domain-queen-clip-art-3219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372200" y="2538146"/>
            <a:ext cx="2558556" cy="4319854"/>
          </a:xfrm>
          <a:prstGeom prst="rect">
            <a:avLst/>
          </a:prstGeom>
          <a:noFill/>
        </p:spPr>
      </p:pic>
      <p:pic>
        <p:nvPicPr>
          <p:cNvPr id="11" name="Picture 5" descr="http://img-fotki.yandex.ru/get/9797/16969765.1c9/0_8940a_2d8486df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427984" y="2420888"/>
            <a:ext cx="2101655" cy="4559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/>
          <p:nvPr/>
        </p:nvGrpSpPr>
        <p:grpSpPr>
          <a:xfrm>
            <a:off x="395536" y="2996951"/>
            <a:ext cx="2952328" cy="648073"/>
            <a:chOff x="395536" y="2924943"/>
            <a:chExt cx="2952328" cy="648073"/>
          </a:xfrm>
        </p:grpSpPr>
        <p:pic>
          <p:nvPicPr>
            <p:cNvPr id="6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823065" y="2996952"/>
              <a:ext cx="2160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000099"/>
                  </a:solidFill>
                  <a:latin typeface="Times New Roman" pitchFamily="18" charset="0"/>
                </a:rPr>
                <a:t>Делят се на 9:</a:t>
              </a:r>
              <a:endParaRPr lang="ru-RU" sz="48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360</a:t>
            </a:r>
          </a:p>
        </p:txBody>
      </p: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459</a:t>
            </a: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1115616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2699792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644420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493204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7" name="WordArt 10"/>
          <p:cNvSpPr>
            <a:spLocks noChangeArrowheads="1" noChangeShapeType="1" noTextEdit="1"/>
          </p:cNvSpPr>
          <p:nvPr/>
        </p:nvSpPr>
        <p:spPr bwMode="auto">
          <a:xfrm>
            <a:off x="7020272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5148064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675</a:t>
            </a:r>
          </a:p>
        </p:txBody>
      </p:sp>
      <p:pic>
        <p:nvPicPr>
          <p:cNvPr id="44" name="Picture 26" descr="https://ds03.infourok.ru/uploads/ex/0102/0004a869-82bdc61b/hello_html_3a333a7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  <p:pic>
        <p:nvPicPr>
          <p:cNvPr id="33794" name="Picture 2" descr="http://4.bp.blogspot.com/-LMF_ZLPIUIE/UfdEbzuBeaI/AAAAAAAACxM/APRTRpfvesM/s1600/12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50005" y="4653136"/>
            <a:ext cx="2859369" cy="2204864"/>
          </a:xfrm>
          <a:prstGeom prst="rect">
            <a:avLst/>
          </a:prstGeom>
          <a:noFill/>
        </p:spPr>
      </p:pic>
      <p:sp>
        <p:nvSpPr>
          <p:cNvPr id="47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675</a:t>
            </a:r>
          </a:p>
        </p:txBody>
      </p:sp>
      <p:sp>
        <p:nvSpPr>
          <p:cNvPr id="49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459</a:t>
            </a:r>
          </a:p>
        </p:txBody>
      </p:sp>
      <p:sp>
        <p:nvSpPr>
          <p:cNvPr id="41" name="WordArt 10"/>
          <p:cNvSpPr>
            <a:spLocks noChangeArrowheads="1" noChangeShapeType="1" noTextEdit="1"/>
          </p:cNvSpPr>
          <p:nvPr/>
        </p:nvSpPr>
        <p:spPr bwMode="auto">
          <a:xfrm>
            <a:off x="251520" y="692696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43</a:t>
            </a:r>
          </a:p>
        </p:txBody>
      </p:sp>
      <p:sp>
        <p:nvSpPr>
          <p:cNvPr id="43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360</a:t>
            </a:r>
          </a:p>
        </p:txBody>
      </p:sp>
      <p:sp>
        <p:nvSpPr>
          <p:cNvPr id="45" name="WordArt 10"/>
          <p:cNvSpPr>
            <a:spLocks noChangeArrowheads="1" noChangeShapeType="1" noTextEdit="1"/>
          </p:cNvSpPr>
          <p:nvPr/>
        </p:nvSpPr>
        <p:spPr bwMode="auto">
          <a:xfrm>
            <a:off x="421196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46" name="WordArt 15"/>
          <p:cNvSpPr>
            <a:spLocks noChangeArrowheads="1" noChangeShapeType="1" noTextEdit="1"/>
          </p:cNvSpPr>
          <p:nvPr/>
        </p:nvSpPr>
        <p:spPr bwMode="auto">
          <a:xfrm>
            <a:off x="3059832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941</a:t>
            </a:r>
          </a:p>
        </p:txBody>
      </p:sp>
      <p:sp>
        <p:nvSpPr>
          <p:cNvPr id="48" name="WordArt 10"/>
          <p:cNvSpPr>
            <a:spLocks noChangeArrowheads="1" noChangeShapeType="1" noTextEdit="1"/>
          </p:cNvSpPr>
          <p:nvPr/>
        </p:nvSpPr>
        <p:spPr bwMode="auto">
          <a:xfrm>
            <a:off x="4572000" y="692696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0" name="WordArt 10"/>
          <p:cNvSpPr>
            <a:spLocks noChangeArrowheads="1" noChangeShapeType="1" noTextEdit="1"/>
          </p:cNvSpPr>
          <p:nvPr/>
        </p:nvSpPr>
        <p:spPr bwMode="auto">
          <a:xfrm>
            <a:off x="788436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51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393</a:t>
            </a:r>
          </a:p>
        </p:txBody>
      </p:sp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8244408" y="692696"/>
            <a:ext cx="64807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13</a:t>
            </a:r>
          </a:p>
        </p:txBody>
      </p:sp>
      <p:sp>
        <p:nvSpPr>
          <p:cNvPr id="53" name="WordArt 10"/>
          <p:cNvSpPr>
            <a:spLocks noChangeArrowheads="1" noChangeShapeType="1" noTextEdit="1"/>
          </p:cNvSpPr>
          <p:nvPr/>
        </p:nvSpPr>
        <p:spPr bwMode="auto">
          <a:xfrm>
            <a:off x="205172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54" name="WordArt 10"/>
          <p:cNvSpPr>
            <a:spLocks noChangeArrowheads="1" noChangeShapeType="1" noTextEdit="1"/>
          </p:cNvSpPr>
          <p:nvPr/>
        </p:nvSpPr>
        <p:spPr bwMode="auto">
          <a:xfrm>
            <a:off x="3923928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55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125</a:t>
            </a:r>
          </a:p>
        </p:txBody>
      </p:sp>
      <p:sp>
        <p:nvSpPr>
          <p:cNvPr id="56" name="WordArt 10"/>
          <p:cNvSpPr>
            <a:spLocks noChangeArrowheads="1" noChangeShapeType="1" noTextEdit="1"/>
          </p:cNvSpPr>
          <p:nvPr/>
        </p:nvSpPr>
        <p:spPr bwMode="auto">
          <a:xfrm>
            <a:off x="1691680" y="1628800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57" name="WordArt 10"/>
          <p:cNvSpPr>
            <a:spLocks noChangeArrowheads="1" noChangeShapeType="1" noTextEdit="1"/>
          </p:cNvSpPr>
          <p:nvPr/>
        </p:nvSpPr>
        <p:spPr bwMode="auto">
          <a:xfrm>
            <a:off x="133164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58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2298</a:t>
            </a:r>
          </a:p>
        </p:txBody>
      </p:sp>
      <p:sp>
        <p:nvSpPr>
          <p:cNvPr id="59" name="WordArt 10"/>
          <p:cNvSpPr>
            <a:spLocks noChangeArrowheads="1" noChangeShapeType="1" noTextEdit="1"/>
          </p:cNvSpPr>
          <p:nvPr/>
        </p:nvSpPr>
        <p:spPr bwMode="auto">
          <a:xfrm>
            <a:off x="4355976" y="1628800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60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1130</a:t>
            </a:r>
          </a:p>
        </p:txBody>
      </p:sp>
      <p:sp>
        <p:nvSpPr>
          <p:cNvPr id="36" name="Action Button: Custom 35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23611 0.4113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20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18107 0.5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74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4739 0.547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7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9" grpId="0"/>
      <p:bldP spid="49" grpId="1"/>
      <p:bldP spid="41" grpId="0"/>
      <p:bldP spid="43" grpId="0"/>
      <p:bldP spid="46" grpId="0"/>
      <p:bldP spid="48" grpId="0"/>
      <p:bldP spid="51" grpId="0"/>
      <p:bldP spid="52" grpId="0"/>
      <p:bldP spid="55" grpId="0"/>
      <p:bldP spid="56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g1.liveinternet.ru/images/attach/c/2/70/26/70026819_1296490241_0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88640"/>
            <a:ext cx="3645446" cy="2774892"/>
          </a:xfrm>
          <a:prstGeom prst="rect">
            <a:avLst/>
          </a:prstGeom>
          <a:noFill/>
        </p:spPr>
      </p:pic>
      <p:grpSp>
        <p:nvGrpSpPr>
          <p:cNvPr id="5" name="Группа 42"/>
          <p:cNvGrpSpPr/>
          <p:nvPr/>
        </p:nvGrpSpPr>
        <p:grpSpPr>
          <a:xfrm>
            <a:off x="251520" y="188640"/>
            <a:ext cx="4968552" cy="1224136"/>
            <a:chOff x="395536" y="2924943"/>
            <a:chExt cx="2952328" cy="648073"/>
          </a:xfrm>
        </p:grpSpPr>
        <p:pic>
          <p:nvPicPr>
            <p:cNvPr id="6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41239" y="2996953"/>
              <a:ext cx="1724308" cy="439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A50021"/>
                  </a:solidFill>
                  <a:latin typeface="Times New Roman" pitchFamily="18" charset="0"/>
                </a:rPr>
                <a:t>Разложи на прости</a:t>
              </a:r>
            </a:p>
            <a:p>
              <a:pPr algn="ctr"/>
              <a:r>
                <a:rPr lang="ru-RU" sz="2400" b="1" i="1" dirty="0">
                  <a:solidFill>
                    <a:srgbClr val="A50021"/>
                  </a:solidFill>
                  <a:latin typeface="Times New Roman" pitchFamily="18" charset="0"/>
                </a:rPr>
                <a:t>множители</a:t>
              </a:r>
              <a:endParaRPr lang="ru-RU" sz="4800" b="1" i="1" dirty="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23799" y="1844824"/>
            <a:ext cx="14158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4800" b="1" dirty="0">
                <a:latin typeface="Times New Roman" pitchFamily="18" charset="0"/>
              </a:rPr>
              <a:t>920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460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  230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  115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  23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1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627784" y="1844824"/>
            <a:ext cx="694" cy="432048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71800" y="1844824"/>
            <a:ext cx="80021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4800" b="1" dirty="0">
                <a:latin typeface="Times New Roman" pitchFamily="18" charset="0"/>
              </a:rPr>
              <a:t>2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2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2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5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23</a:t>
            </a:r>
          </a:p>
          <a:p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5805264"/>
            <a:ext cx="5665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920 = 2 · 2 · 2 · 5 · 23</a:t>
            </a:r>
          </a:p>
        </p:txBody>
      </p:sp>
      <p:pic>
        <p:nvPicPr>
          <p:cNvPr id="12" name="Picture 26" descr="https://ds03.infourok.ru/uploads/ex/0102/0004a869-82bdc61b/hello_html_3a333a7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077072"/>
            <a:ext cx="1188640" cy="1642701"/>
          </a:xfrm>
          <a:prstGeom prst="rect">
            <a:avLst/>
          </a:prstGeom>
          <a:noFill/>
        </p:spPr>
      </p:pic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1412776"/>
            <a:ext cx="144148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itchFamily="18" charset="0"/>
              </a:rPr>
              <a:t>2484</a:t>
            </a:r>
          </a:p>
          <a:p>
            <a:r>
              <a:rPr lang="ru-RU" sz="4800" b="1" dirty="0">
                <a:latin typeface="Times New Roman" pitchFamily="18" charset="0"/>
              </a:rPr>
              <a:t>1242</a:t>
            </a:r>
          </a:p>
          <a:p>
            <a:r>
              <a:rPr lang="ru-RU" sz="4800" b="1" dirty="0">
                <a:latin typeface="Times New Roman" pitchFamily="18" charset="0"/>
              </a:rPr>
              <a:t>  621</a:t>
            </a:r>
          </a:p>
          <a:p>
            <a:r>
              <a:rPr lang="ru-RU" sz="4800" b="1" dirty="0">
                <a:latin typeface="Times New Roman" pitchFamily="18" charset="0"/>
              </a:rPr>
              <a:t>  207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  69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23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1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123728" y="1590571"/>
            <a:ext cx="0" cy="5085184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67744" y="1412776"/>
            <a:ext cx="80021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4800" b="1" dirty="0">
                <a:latin typeface="Times New Roman" pitchFamily="18" charset="0"/>
              </a:rPr>
              <a:t>2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2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3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3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3</a:t>
            </a:r>
          </a:p>
          <a:p>
            <a:pPr algn="r"/>
            <a:r>
              <a:rPr lang="ru-RU" sz="4800" b="1" dirty="0">
                <a:latin typeface="Times New Roman" pitchFamily="18" charset="0"/>
              </a:rPr>
              <a:t>23</a:t>
            </a:r>
          </a:p>
          <a:p>
            <a:endParaRPr lang="ru-RU" sz="4800" b="1" dirty="0">
              <a:latin typeface="Times New Roman" pitchFamily="18" charset="0"/>
            </a:endParaRPr>
          </a:p>
        </p:txBody>
      </p:sp>
      <p:grpSp>
        <p:nvGrpSpPr>
          <p:cNvPr id="10" name="Группа 42"/>
          <p:cNvGrpSpPr/>
          <p:nvPr/>
        </p:nvGrpSpPr>
        <p:grpSpPr>
          <a:xfrm>
            <a:off x="251520" y="188640"/>
            <a:ext cx="4968552" cy="1224136"/>
            <a:chOff x="395536" y="2924943"/>
            <a:chExt cx="2952328" cy="648073"/>
          </a:xfrm>
        </p:grpSpPr>
        <p:pic>
          <p:nvPicPr>
            <p:cNvPr id="11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041239" y="2996953"/>
              <a:ext cx="1724308" cy="439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A50021"/>
                  </a:solidFill>
                  <a:latin typeface="Times New Roman" pitchFamily="18" charset="0"/>
                </a:rPr>
                <a:t>Разложи на прости</a:t>
              </a:r>
            </a:p>
            <a:p>
              <a:pPr algn="ctr"/>
              <a:r>
                <a:rPr lang="ru-RU" sz="2400" b="1" i="1" dirty="0">
                  <a:solidFill>
                    <a:srgbClr val="A50021"/>
                  </a:solidFill>
                  <a:latin typeface="Times New Roman" pitchFamily="18" charset="0"/>
                </a:rPr>
                <a:t>множители</a:t>
              </a:r>
              <a:endParaRPr lang="ru-RU" sz="4800" b="1" i="1" dirty="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3" name="Picture 2" descr="&amp;Rcy;&amp;iecy;&amp;pcy;&amp;kcy;&amp;acy;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5568" y="0"/>
            <a:ext cx="3888432" cy="47435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50152" y="5877272"/>
            <a:ext cx="6793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2484 = 2 · 2 · 3 · 3 · 3 · 23</a:t>
            </a:r>
          </a:p>
        </p:txBody>
      </p:sp>
      <p:pic>
        <p:nvPicPr>
          <p:cNvPr id="15" name="Picture 26" descr="https://ds03.infourok.ru/uploads/ex/0102/0004a869-82bdc61b/hello_html_3a333a7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077072"/>
            <a:ext cx="1188640" cy="1642701"/>
          </a:xfrm>
          <a:prstGeom prst="rect">
            <a:avLst/>
          </a:prstGeom>
          <a:noFill/>
        </p:spPr>
      </p:pic>
      <p:sp>
        <p:nvSpPr>
          <p:cNvPr id="16" name="Action Button: Custom 15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clipartlibrary.tk/clipart/resource/2016/01/18/funny-dragons-dragon-cartoon-images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59624" y="0"/>
            <a:ext cx="3384376" cy="2924944"/>
          </a:xfrm>
          <a:prstGeom prst="rect">
            <a:avLst/>
          </a:prstGeom>
          <a:noFill/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611560" y="548680"/>
            <a:ext cx="41036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НОД (36,48)=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4859710" y="404218"/>
            <a:ext cx="546100" cy="76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56022" y="1363068"/>
            <a:ext cx="79375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</a:rPr>
              <a:t>36</a:t>
            </a:r>
          </a:p>
          <a:p>
            <a:r>
              <a:rPr lang="ru-RU" sz="4800" b="1">
                <a:latin typeface="Times New Roman" pitchFamily="18" charset="0"/>
              </a:rPr>
              <a:t>18</a:t>
            </a:r>
          </a:p>
          <a:p>
            <a:r>
              <a:rPr lang="ru-RU" sz="4800" b="1">
                <a:latin typeface="Times New Roman" pitchFamily="18" charset="0"/>
              </a:rPr>
              <a:t>  9</a:t>
            </a:r>
          </a:p>
          <a:p>
            <a:r>
              <a:rPr lang="ru-RU" sz="4800" b="1">
                <a:latin typeface="Times New Roman" pitchFamily="18" charset="0"/>
              </a:rPr>
              <a:t>  3</a:t>
            </a:r>
          </a:p>
          <a:p>
            <a:r>
              <a:rPr lang="ru-RU" sz="4800" b="1">
                <a:latin typeface="Times New Roman" pitchFamily="18" charset="0"/>
              </a:rPr>
              <a:t>  1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908547" y="1340843"/>
            <a:ext cx="0" cy="40322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195885" y="1340843"/>
            <a:ext cx="48895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</a:rPr>
              <a:t>2</a:t>
            </a:r>
          </a:p>
          <a:p>
            <a:r>
              <a:rPr lang="ru-RU" sz="4800" b="1">
                <a:latin typeface="Times New Roman" pitchFamily="18" charset="0"/>
              </a:rPr>
              <a:t>2</a:t>
            </a:r>
          </a:p>
          <a:p>
            <a:r>
              <a:rPr lang="ru-RU" sz="4800" b="1">
                <a:latin typeface="Times New Roman" pitchFamily="18" charset="0"/>
              </a:rPr>
              <a:t>3</a:t>
            </a:r>
          </a:p>
          <a:p>
            <a:r>
              <a:rPr lang="ru-RU" sz="4800" b="1">
                <a:latin typeface="Times New Roman" pitchFamily="18" charset="0"/>
              </a:rPr>
              <a:t>3</a:t>
            </a:r>
          </a:p>
          <a:p>
            <a:endParaRPr lang="ru-RU" sz="4800" b="1">
              <a:latin typeface="Times New Roman" pitchFamily="18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140572" y="1363068"/>
            <a:ext cx="7937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</a:rPr>
              <a:t>48</a:t>
            </a:r>
          </a:p>
          <a:p>
            <a:r>
              <a:rPr lang="ru-RU" sz="4800" b="1">
                <a:latin typeface="Times New Roman" pitchFamily="18" charset="0"/>
              </a:rPr>
              <a:t>24</a:t>
            </a:r>
          </a:p>
          <a:p>
            <a:r>
              <a:rPr lang="ru-RU" sz="4800" b="1">
                <a:latin typeface="Times New Roman" pitchFamily="18" charset="0"/>
              </a:rPr>
              <a:t>12</a:t>
            </a:r>
          </a:p>
          <a:p>
            <a:r>
              <a:rPr lang="ru-RU" sz="4800" b="1">
                <a:latin typeface="Times New Roman" pitchFamily="18" charset="0"/>
              </a:rPr>
              <a:t>  6</a:t>
            </a:r>
          </a:p>
          <a:p>
            <a:r>
              <a:rPr lang="ru-RU" sz="4800" b="1">
                <a:latin typeface="Times New Roman" pitchFamily="18" charset="0"/>
              </a:rPr>
              <a:t>  3</a:t>
            </a:r>
          </a:p>
          <a:p>
            <a:r>
              <a:rPr lang="ru-RU" sz="4800" b="1">
                <a:latin typeface="Times New Roman" pitchFamily="18" charset="0"/>
              </a:rPr>
              <a:t>  1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5293097" y="1340843"/>
            <a:ext cx="0" cy="45354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580435" y="1340843"/>
            <a:ext cx="4889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</a:rPr>
              <a:t>2</a:t>
            </a:r>
          </a:p>
          <a:p>
            <a:r>
              <a:rPr lang="ru-RU" sz="4800" b="1">
                <a:latin typeface="Times New Roman" pitchFamily="18" charset="0"/>
              </a:rPr>
              <a:t>2</a:t>
            </a:r>
          </a:p>
          <a:p>
            <a:r>
              <a:rPr lang="ru-RU" sz="4800" b="1">
                <a:latin typeface="Times New Roman" pitchFamily="18" charset="0"/>
              </a:rPr>
              <a:t>2</a:t>
            </a:r>
          </a:p>
          <a:p>
            <a:r>
              <a:rPr lang="ru-RU" sz="4800" b="1">
                <a:latin typeface="Times New Roman" pitchFamily="18" charset="0"/>
              </a:rPr>
              <a:t>2</a:t>
            </a:r>
          </a:p>
          <a:p>
            <a:r>
              <a:rPr lang="ru-RU" sz="4800" b="1">
                <a:latin typeface="Times New Roman" pitchFamily="18" charset="0"/>
              </a:rPr>
              <a:t>3</a:t>
            </a:r>
          </a:p>
          <a:p>
            <a:endParaRPr lang="ru-RU" sz="4800" b="1">
              <a:latin typeface="Times New Roman" pitchFamily="18" charset="0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2267322" y="2133005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5651872" y="2133005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2267322" y="2852143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5651872" y="2852143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2267322" y="3572868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5651872" y="5012730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5507410" y="1340843"/>
            <a:ext cx="576262" cy="1008062"/>
          </a:xfrm>
          <a:prstGeom prst="ellipse">
            <a:avLst/>
          </a:prstGeom>
          <a:solidFill>
            <a:srgbClr val="33CCCC">
              <a:alpha val="25999"/>
            </a:srgbClr>
          </a:solidFill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5507410" y="2059980"/>
            <a:ext cx="576262" cy="1008063"/>
          </a:xfrm>
          <a:prstGeom prst="ellipse">
            <a:avLst/>
          </a:prstGeom>
          <a:solidFill>
            <a:srgbClr val="33CCCC">
              <a:alpha val="25999"/>
            </a:srgbClr>
          </a:solidFill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64" name="Oval 24"/>
          <p:cNvSpPr>
            <a:spLocks noChangeArrowheads="1"/>
          </p:cNvSpPr>
          <p:nvPr/>
        </p:nvSpPr>
        <p:spPr bwMode="auto">
          <a:xfrm>
            <a:off x="5507410" y="4220568"/>
            <a:ext cx="576262" cy="1008062"/>
          </a:xfrm>
          <a:prstGeom prst="ellipse">
            <a:avLst/>
          </a:prstGeom>
          <a:solidFill>
            <a:srgbClr val="33CCCC">
              <a:alpha val="25999"/>
            </a:srgbClr>
          </a:solidFill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65" name="WordArt 25"/>
          <p:cNvSpPr>
            <a:spLocks noChangeArrowheads="1" noChangeShapeType="1" noTextEdit="1"/>
          </p:cNvSpPr>
          <p:nvPr/>
        </p:nvSpPr>
        <p:spPr bwMode="auto">
          <a:xfrm>
            <a:off x="395288" y="5949950"/>
            <a:ext cx="39608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НОД (36,48)=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572000" y="5734050"/>
            <a:ext cx="2803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</a:rPr>
              <a:t>2 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</a:rPr>
              <a:t> 3 =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7308850" y="5734050"/>
            <a:ext cx="869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6948264" y="1700808"/>
            <a:ext cx="129614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НОД</a:t>
            </a:r>
          </a:p>
        </p:txBody>
      </p:sp>
      <p:pic>
        <p:nvPicPr>
          <p:cNvPr id="25" name="Picture 26" descr="https://ds03.infourok.ru/uploads/ex/0102/0004a869-82bdc61b/hello_html_3a333a7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077072"/>
            <a:ext cx="1188640" cy="1642701"/>
          </a:xfrm>
          <a:prstGeom prst="rect">
            <a:avLst/>
          </a:prstGeom>
          <a:noFill/>
        </p:spPr>
      </p:pic>
      <p:sp>
        <p:nvSpPr>
          <p:cNvPr id="26" name="Action Button: Custom 25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5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5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5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5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/>
      <p:bldP spid="35847" grpId="0" animBg="1"/>
      <p:bldP spid="35853" grpId="0" animBg="1"/>
      <p:bldP spid="35856" grpId="0" animBg="1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7" grpId="0"/>
      <p:bldP spid="358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899592" y="764704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НОД (7, 21) =</a:t>
            </a: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899592" y="1917229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НОД (25, 9) =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899592" y="3068166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НОД (8, 12) =</a:t>
            </a:r>
          </a:p>
        </p:txBody>
      </p:sp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>
            <a:off x="899592" y="4292129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НОД (15, 40)=</a:t>
            </a:r>
          </a:p>
        </p:txBody>
      </p:sp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899592" y="5444654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НОД (7, 11)=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220767" y="475779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292205" y="1628304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220767" y="2780829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220767" y="4004791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220767" y="5157316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5220767" y="1485429"/>
            <a:ext cx="647700" cy="1223962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5147742" y="5012854"/>
            <a:ext cx="647700" cy="1223962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2628380" y="2636366"/>
            <a:ext cx="18002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2771255" y="6165379"/>
            <a:ext cx="18002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" name="Picture 2" descr="http://clipartlibrary.tk/clipart/resource/2016/01/18/funny-dragons-dragon-cartoon-images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59624" y="0"/>
            <a:ext cx="3384376" cy="2924944"/>
          </a:xfrm>
          <a:prstGeom prst="rect">
            <a:avLst/>
          </a:prstGeom>
          <a:noFill/>
        </p:spPr>
      </p:pic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6948264" y="1700808"/>
            <a:ext cx="129614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НОД</a:t>
            </a:r>
          </a:p>
        </p:txBody>
      </p:sp>
      <p:pic>
        <p:nvPicPr>
          <p:cNvPr id="21" name="Picture 26" descr="https://ds03.infourok.ru/uploads/ex/0102/0004a869-82bdc61b/hello_html_3a333a7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077072"/>
            <a:ext cx="1188640" cy="1642701"/>
          </a:xfrm>
          <a:prstGeom prst="rect">
            <a:avLst/>
          </a:prstGeom>
          <a:noFill/>
        </p:spPr>
      </p:pic>
      <p:sp>
        <p:nvSpPr>
          <p:cNvPr id="20" name="Action Button: Custom 19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1991" grpId="0" animBg="1"/>
      <p:bldP spid="41992" grpId="0" animBg="1"/>
      <p:bldP spid="41993" grpId="0" animBg="1"/>
      <p:bldP spid="41994" grpId="0" animBg="1"/>
      <p:bldP spid="41995" grpId="0"/>
      <p:bldP spid="41996" grpId="0"/>
      <p:bldP spid="41997" grpId="0"/>
      <p:bldP spid="41998" grpId="0"/>
      <p:bldP spid="41999" grpId="0"/>
      <p:bldP spid="42000" grpId="0" animBg="1"/>
      <p:bldP spid="42001" grpId="0" animBg="1"/>
      <p:bldP spid="42002" grpId="0" animBg="1"/>
      <p:bldP spid="420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kazkidetskie.ru/wp-content/uploads/2017/05/por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2856"/>
            <a:ext cx="9144000" cy="3300717"/>
          </a:xfrm>
          <a:prstGeom prst="rect">
            <a:avLst/>
          </a:prstGeom>
          <a:noFill/>
        </p:spPr>
      </p:pic>
      <p:pic>
        <p:nvPicPr>
          <p:cNvPr id="4" name="Picture 2" descr="http://igramiks.ru/upload/medialibrary/3e5/3e5ff1c84b6ab792f29c6d32f863ef5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627784" y="4077072"/>
            <a:ext cx="4001074" cy="2438183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323528" y="188640"/>
            <a:ext cx="2664296" cy="1728192"/>
          </a:xfrm>
          <a:prstGeom prst="cloudCallout">
            <a:avLst>
              <a:gd name="adj1" fmla="val -3230"/>
              <a:gd name="adj2" fmla="val 72063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3203848" y="188640"/>
            <a:ext cx="2664296" cy="1800200"/>
          </a:xfrm>
          <a:prstGeom prst="cloudCallout">
            <a:avLst>
              <a:gd name="adj1" fmla="val -2090"/>
              <a:gd name="adj2" fmla="val 72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6228184" y="260648"/>
            <a:ext cx="2592288" cy="1656184"/>
          </a:xfrm>
          <a:prstGeom prst="cloudCallout">
            <a:avLst>
              <a:gd name="adj1" fmla="val -15679"/>
              <a:gd name="adj2" fmla="val 8359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229200"/>
            <a:ext cx="2509931" cy="12858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229200"/>
            <a:ext cx="2509931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5157192"/>
            <a:ext cx="2508150" cy="128587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5229200"/>
            <a:ext cx="2509931" cy="12858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4208" y="5229200"/>
            <a:ext cx="2509931" cy="1285884"/>
          </a:xfrm>
          <a:prstGeom prst="roundRect">
            <a:avLst/>
          </a:prstGeom>
          <a:solidFill>
            <a:srgbClr val="E788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72200" y="5229200"/>
            <a:ext cx="2508150" cy="128587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8" name="Picture 26" descr="https://ds03.infourok.ru/uploads/ex/0102/0004a869-82bdc61b/hello_html_3a333a7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188640" cy="1642701"/>
          </a:xfrm>
          <a:prstGeom prst="rect">
            <a:avLst/>
          </a:prstGeom>
          <a:noFill/>
        </p:spPr>
      </p:pic>
      <p:sp>
        <p:nvSpPr>
          <p:cNvPr id="19" name="Action Button: Custom 18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gramiks.ru/upload/medialibrary/3e5/3e5ff1c84b6ab792f29c6d32f863ef5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915816" y="0"/>
            <a:ext cx="3301104" cy="177281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70080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ИСТИНА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700808"/>
            <a:ext cx="8575037" cy="64807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–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делител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числото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70080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42088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ИСТИНА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420888"/>
            <a:ext cx="8575037" cy="648077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– кратно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42088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14096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Лъжа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3145572"/>
            <a:ext cx="8575037" cy="648077"/>
          </a:xfrm>
          <a:prstGeom prst="roundRect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– кратно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14096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386104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ИСТИНА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3861048"/>
            <a:ext cx="8575037" cy="6480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– кратно на 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458112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4581128"/>
            <a:ext cx="8575037" cy="648077"/>
          </a:xfrm>
          <a:prstGeom prst="roundRect">
            <a:avLst/>
          </a:prstGeom>
          <a:solidFill>
            <a:srgbClr val="577EF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е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делител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всяко число.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2656" y="458112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530120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ИСТИНА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301208"/>
            <a:ext cx="8575037" cy="648077"/>
          </a:xfrm>
          <a:prstGeom prst="roundRect">
            <a:avLst/>
          </a:prstGeom>
          <a:solidFill>
            <a:srgbClr val="FF4B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НОД (2; 3) = 1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530120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8" y="602128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НОК (2; 3) = 6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6021288"/>
            <a:ext cx="8575037" cy="648077"/>
          </a:xfrm>
          <a:prstGeom prst="roundRect">
            <a:avLst/>
          </a:prstGeom>
          <a:solidFill>
            <a:srgbClr val="73A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НОК (2; 3) = 12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528" y="602128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6" name="Picture 26" descr="https://ds03.infourok.ru/uploads/ex/0102/0004a869-82bdc61b/hello_html_3a333a7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188640" cy="1642701"/>
          </a:xfrm>
          <a:prstGeom prst="rect">
            <a:avLst/>
          </a:prstGeom>
          <a:noFill/>
        </p:spPr>
      </p:pic>
      <p:sp>
        <p:nvSpPr>
          <p:cNvPr id="27" name="Action Button: Custom 26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extBox 1"/>
          <p:cNvSpPr txBox="1"/>
          <p:nvPr/>
        </p:nvSpPr>
        <p:spPr>
          <a:xfrm>
            <a:off x="683567" y="620688"/>
            <a:ext cx="21298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bg-BG" sz="3600" dirty="0">
                <a:latin typeface="Arial"/>
                <a:cs typeface="Arial"/>
              </a:rPr>
              <a:t>Вярно</a:t>
            </a:r>
            <a:endParaRPr lang="bg-BG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6444208" y="563242"/>
            <a:ext cx="21298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bg-BG" sz="3600" dirty="0">
                <a:latin typeface="Arial"/>
                <a:cs typeface="Arial"/>
              </a:rPr>
              <a:t>Грешно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2987018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Picture 13" descr="http://lh4.googleusercontent.com/-OzpDmA_RyRg/AAAAAAAAAAI/AAAAAAAAAII/h4pMcf2bqMU/s512-c/pho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1"/>
            <a:ext cx="6857999" cy="6858000"/>
          </a:xfrm>
          <a:prstGeom prst="rect">
            <a:avLst/>
          </a:prstGeom>
          <a:noFill/>
        </p:spPr>
      </p:pic>
      <p:pic>
        <p:nvPicPr>
          <p:cNvPr id="7" name="Picture 5" descr="http://img-fotki.yandex.ru/get/9797/16969765.1c9/0_8940a_2d8486df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427984" y="2420888"/>
            <a:ext cx="2101655" cy="4559771"/>
          </a:xfrm>
          <a:prstGeom prst="rect">
            <a:avLst/>
          </a:prstGeom>
          <a:noFill/>
        </p:spPr>
      </p:pic>
      <p:pic>
        <p:nvPicPr>
          <p:cNvPr id="18441" name="Picture 9" descr="http://images.clipartbro.com/321/free-to-use-amp-amp-public-domain-queen-clip-art-32192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372200" y="2538146"/>
            <a:ext cx="2558556" cy="4319854"/>
          </a:xfrm>
          <a:prstGeom prst="rect">
            <a:avLst/>
          </a:prstGeom>
          <a:noFill/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7452320" y="6237312"/>
            <a:ext cx="1584077" cy="4992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НОК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3779912" y="6214492"/>
            <a:ext cx="1656184" cy="643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НОД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67944" y="260648"/>
            <a:ext cx="4824536" cy="1723595"/>
            <a:chOff x="4067944" y="260648"/>
            <a:chExt cx="4824536" cy="1723595"/>
          </a:xfrm>
        </p:grpSpPr>
        <p:pic>
          <p:nvPicPr>
            <p:cNvPr id="18447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260648"/>
              <a:ext cx="4824536" cy="1723595"/>
            </a:xfrm>
            <a:prstGeom prst="rect">
              <a:avLst/>
            </a:prstGeom>
            <a:noFill/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4608004" y="260905"/>
              <a:ext cx="3744679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4800" b="1" i="1" dirty="0" err="1">
                  <a:solidFill>
                    <a:srgbClr val="C00000"/>
                  </a:solidFill>
                  <a:latin typeface="Times New Roman" pitchFamily="18" charset="0"/>
                </a:rPr>
                <a:t>Делимост</a:t>
              </a:r>
              <a:r>
                <a:rPr lang="ru-RU" sz="4800" b="1" i="1" dirty="0">
                  <a:solidFill>
                    <a:srgbClr val="C00000"/>
                  </a:solidFill>
                  <a:latin typeface="Times New Roman" pitchFamily="18" charset="0"/>
                </a:rPr>
                <a:t> на </a:t>
              </a:r>
              <a:r>
                <a:rPr lang="ru-RU" sz="4800" b="1" i="1" dirty="0" err="1">
                  <a:solidFill>
                    <a:srgbClr val="C00000"/>
                  </a:solidFill>
                  <a:latin typeface="Times New Roman" pitchFamily="18" charset="0"/>
                </a:rPr>
                <a:t>числата</a:t>
              </a:r>
              <a:endParaRPr lang="ru-RU" sz="48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9938" name="Picture 2" descr="http://ic.pics.livejournal.com/bel_tutor/77817682/19764/19764_90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93904"/>
            <a:ext cx="1092348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6" name="Picture 10" descr="https://image.freepik.com/free-vector/coloured-landscape-background_1196-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0"/>
            <a:ext cx="7111025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-1910"/>
            <a:ext cx="9144000" cy="685800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" descr="http://igramiks.ru/upload/medialibrary/3e5/3e5ff1c84b6ab792f29c6d32f863ef5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203848" y="4797152"/>
            <a:ext cx="3055749" cy="1862119"/>
          </a:xfrm>
          <a:prstGeom prst="rect">
            <a:avLst/>
          </a:prstGeom>
          <a:noFill/>
        </p:spPr>
      </p:pic>
      <p:grpSp>
        <p:nvGrpSpPr>
          <p:cNvPr id="2" name="Группа 12"/>
          <p:cNvGrpSpPr/>
          <p:nvPr/>
        </p:nvGrpSpPr>
        <p:grpSpPr>
          <a:xfrm>
            <a:off x="899592" y="2492896"/>
            <a:ext cx="1152127" cy="1296144"/>
            <a:chOff x="-1620688" y="3212976"/>
            <a:chExt cx="1121663" cy="1296144"/>
          </a:xfrm>
        </p:grpSpPr>
        <p:sp>
          <p:nvSpPr>
            <p:cNvPr id="12" name="Овал 11"/>
            <p:cNvSpPr/>
            <p:nvPr/>
          </p:nvSpPr>
          <p:spPr>
            <a:xfrm>
              <a:off x="-1188640" y="3789040"/>
              <a:ext cx="504056" cy="4823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312" name="Picture 16" descr="http://weclipart.com/gimg/933A872892B90A49/17867706-Illustration-of-a-hen-on-a-white-background-Stock-Vector-hen-cartoon-chicken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620688" y="3212976"/>
              <a:ext cx="1121663" cy="1296144"/>
            </a:xfrm>
            <a:prstGeom prst="rect">
              <a:avLst/>
            </a:prstGeom>
            <a:noFill/>
          </p:spPr>
        </p:pic>
      </p:grpSp>
      <p:pic>
        <p:nvPicPr>
          <p:cNvPr id="55300" name="Picture 4" descr="http://www.stihi.ru/pics/2016/02/17/867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CF7FE"/>
              </a:clrFrom>
              <a:clrTo>
                <a:srgbClr val="FCF7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2213" y="4581128"/>
            <a:ext cx="2651787" cy="1988840"/>
          </a:xfrm>
          <a:prstGeom prst="rect">
            <a:avLst/>
          </a:prstGeom>
          <a:noFill/>
        </p:spPr>
      </p:pic>
      <p:pic>
        <p:nvPicPr>
          <p:cNvPr id="55316" name="Picture 20" descr="http://www.playcast.ru/uploads/2016/02/09/1722226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1520" y="3896572"/>
            <a:ext cx="2313218" cy="2961428"/>
          </a:xfrm>
          <a:prstGeom prst="rect">
            <a:avLst/>
          </a:prstGeom>
          <a:noFill/>
        </p:spPr>
      </p:pic>
      <p:pic>
        <p:nvPicPr>
          <p:cNvPr id="55320" name="Picture 24" descr="http://primdou74.ru/public/users/994/img/fiaba-per-caso1.jpe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95736" y="1340768"/>
            <a:ext cx="3528392" cy="3125147"/>
          </a:xfrm>
          <a:prstGeom prst="rect">
            <a:avLst/>
          </a:prstGeom>
          <a:noFill/>
        </p:spPr>
      </p:pic>
      <p:grpSp>
        <p:nvGrpSpPr>
          <p:cNvPr id="3" name="Группа 26"/>
          <p:cNvGrpSpPr/>
          <p:nvPr/>
        </p:nvGrpSpPr>
        <p:grpSpPr>
          <a:xfrm>
            <a:off x="107504" y="188640"/>
            <a:ext cx="3384376" cy="1152128"/>
            <a:chOff x="4067944" y="260647"/>
            <a:chExt cx="4824536" cy="1723596"/>
          </a:xfrm>
        </p:grpSpPr>
        <p:pic>
          <p:nvPicPr>
            <p:cNvPr id="2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260648"/>
              <a:ext cx="4824536" cy="1723595"/>
            </a:xfrm>
            <a:prstGeom prst="rect">
              <a:avLst/>
            </a:prstGeom>
            <a:noFill/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4688736" y="260647"/>
              <a:ext cx="3582950" cy="161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i="1" dirty="0" err="1">
                  <a:solidFill>
                    <a:srgbClr val="C00000"/>
                  </a:solidFill>
                  <a:latin typeface="Times New Roman" pitchFamily="18" charset="0"/>
                </a:rPr>
                <a:t>Делимост</a:t>
              </a:r>
              <a:r>
                <a:rPr lang="ru-RU" sz="3200" b="1" i="1" dirty="0">
                  <a:solidFill>
                    <a:srgbClr val="C00000"/>
                  </a:solidFill>
                  <a:latin typeface="Times New Roman" pitchFamily="18" charset="0"/>
                </a:rPr>
                <a:t> на </a:t>
              </a:r>
              <a:r>
                <a:rPr lang="ru-RU" sz="3200" b="1" i="1" dirty="0" err="1">
                  <a:solidFill>
                    <a:srgbClr val="C00000"/>
                  </a:solidFill>
                  <a:latin typeface="Times New Roman" pitchFamily="18" charset="0"/>
                </a:rPr>
                <a:t>числата</a:t>
              </a:r>
              <a:endParaRPr lang="ru-RU" sz="32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5324" name="Picture 28" descr="https://www.clipartsgram.com/image/23606172-dragon-cartoon-images-clip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372200" y="2132856"/>
            <a:ext cx="2016224" cy="1872208"/>
          </a:xfrm>
          <a:prstGeom prst="rect">
            <a:avLst/>
          </a:prstGeom>
          <a:noFill/>
        </p:spPr>
      </p:pic>
      <p:pic>
        <p:nvPicPr>
          <p:cNvPr id="55322" name="Picture 26" descr="https://ds03.infourok.ru/uploads/ex/0102/0004a869-82bdc61b/hello_html_3a333a70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88640" cy="1642701"/>
          </a:xfrm>
          <a:prstGeom prst="rect">
            <a:avLst/>
          </a:prstGeom>
          <a:noFill/>
        </p:spPr>
      </p:pic>
      <p:pic>
        <p:nvPicPr>
          <p:cNvPr id="19" name="Picture 26" descr="https://ds03.infourok.ru/uploads/ex/0102/0004a869-82bdc61b/hello_html_3a333a70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796" y="1378755"/>
            <a:ext cx="1224136" cy="1642701"/>
          </a:xfrm>
          <a:prstGeom prst="rect">
            <a:avLst/>
          </a:prstGeom>
          <a:noFill/>
        </p:spPr>
      </p:pic>
      <p:pic>
        <p:nvPicPr>
          <p:cNvPr id="20" name="Picture 26" descr="https://ds03.infourok.ru/uploads/ex/0102/0004a869-82bdc61b/hello_html_3a333a70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764704"/>
            <a:ext cx="1188640" cy="1642701"/>
          </a:xfrm>
          <a:prstGeom prst="rect">
            <a:avLst/>
          </a:prstGeom>
          <a:noFill/>
        </p:spPr>
      </p:pic>
      <p:pic>
        <p:nvPicPr>
          <p:cNvPr id="21" name="Picture 26" descr="https://ds03.infourok.ru/uploads/ex/0102/0004a869-82bdc61b/hello_html_3a333a70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39952" y="3645024"/>
            <a:ext cx="1224136" cy="1642701"/>
          </a:xfrm>
          <a:prstGeom prst="rect">
            <a:avLst/>
          </a:prstGeom>
          <a:noFill/>
        </p:spPr>
      </p:pic>
      <p:pic>
        <p:nvPicPr>
          <p:cNvPr id="22" name="Picture 26" descr="https://ds03.infourok.ru/uploads/ex/0102/0004a869-82bdc61b/hello_html_3a333a70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140968"/>
            <a:ext cx="1188640" cy="1642701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5.55556E-6 C -0.03975 -0.01828 -0.07951 -0.03634 -0.1052 5.55556E-6 C -0.1309 0.03635 -0.13281 0.17315 -0.15416 0.21806 C -0.17552 0.26297 -0.20781 0.27177 -0.23333 0.26945 C -0.25885 0.26714 -0.28229 0.22663 -0.30729 0.20417 C -0.33229 0.18172 -0.3526 0.14815 -0.38333 0.13473 C -0.41406 0.1213 -0.47378 0.13126 -0.49166 0.12362 C -0.50954 0.11598 -0.49062 0.08334 -0.49062 0.0889 C -0.49062 0.09445 -0.49149 0.15116 -0.49166 0.15695 C -0.49184 0.16274 -0.49166 0.12917 -0.49166 0.12362 " pathEditMode="relative" ptsTypes="aaaaaaaaaA">
                                      <p:cBhvr>
                                        <p:cTn id="6" dur="3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12361 L -0.74167 0.1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081 L -0.01129 0.341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34144 C 0.06944 0.37083 0.15034 0.40023 0.19704 0.41088 C 0.24374 0.42153 0.23663 0.42292 0.26892 0.40533 C 0.30121 0.38773 0.36406 0.37014 0.39079 0.30533 C 0.41753 0.24051 0.39583 0.0706 0.42934 0.01644 C 0.46284 -0.03773 0.52725 -0.0287 0.59184 -0.01967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-0.06718 -0.0088 -0.1342 -0.01759 -0.18229 0.01805 C -0.23038 0.0537 -0.27066 0.14537 -0.28854 0.21389 C -0.30642 0.28241 -0.29809 0.35579 -0.28958 0.42917 " pathEditMode="relative" ptsTypes="aa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0.08368 -0.06088 0.15399 -0.13195 0.21875 -0.14028 C 0.28351 -0.14861 0.35312 -0.06852 0.38837 -0.04954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1718 -0.43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ipart-library.com/data_images/205019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628800"/>
            <a:ext cx="5148064" cy="5229200"/>
          </a:xfrm>
          <a:prstGeom prst="rect">
            <a:avLst/>
          </a:prstGeom>
          <a:noFill/>
        </p:spPr>
      </p:pic>
      <p:sp>
        <p:nvSpPr>
          <p:cNvPr id="42" name="WordArt 1531"/>
          <p:cNvSpPr>
            <a:spLocks noChangeArrowheads="1" noChangeShapeType="1" noTextEdit="1"/>
          </p:cNvSpPr>
          <p:nvPr/>
        </p:nvSpPr>
        <p:spPr bwMode="auto">
          <a:xfrm>
            <a:off x="971600" y="5733256"/>
            <a:ext cx="2376264" cy="1008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41*15 </a:t>
            </a:r>
          </a:p>
        </p:txBody>
      </p:sp>
      <p:sp>
        <p:nvSpPr>
          <p:cNvPr id="41" name="WordArt 1531"/>
          <p:cNvSpPr>
            <a:spLocks noChangeArrowheads="1" noChangeShapeType="1" noTextEdit="1"/>
          </p:cNvSpPr>
          <p:nvPr/>
        </p:nvSpPr>
        <p:spPr bwMode="auto">
          <a:xfrm>
            <a:off x="971600" y="4581128"/>
            <a:ext cx="2376264" cy="1008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41*15 </a:t>
            </a:r>
          </a:p>
        </p:txBody>
      </p:sp>
      <p:sp>
        <p:nvSpPr>
          <p:cNvPr id="40" name="WordArt 1531"/>
          <p:cNvSpPr>
            <a:spLocks noChangeArrowheads="1" noChangeShapeType="1" noTextEdit="1"/>
          </p:cNvSpPr>
          <p:nvPr/>
        </p:nvSpPr>
        <p:spPr bwMode="auto">
          <a:xfrm>
            <a:off x="971600" y="3429000"/>
            <a:ext cx="2376264" cy="1008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41*15 </a:t>
            </a:r>
          </a:p>
        </p:txBody>
      </p:sp>
      <p:sp>
        <p:nvSpPr>
          <p:cNvPr id="36" name="WordArt 1531"/>
          <p:cNvSpPr>
            <a:spLocks noChangeArrowheads="1" noChangeShapeType="1" noTextEdit="1"/>
          </p:cNvSpPr>
          <p:nvPr/>
        </p:nvSpPr>
        <p:spPr bwMode="auto">
          <a:xfrm>
            <a:off x="971600" y="2276872"/>
            <a:ext cx="1944215" cy="1008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301* </a:t>
            </a:r>
          </a:p>
        </p:txBody>
      </p:sp>
      <p:sp>
        <p:nvSpPr>
          <p:cNvPr id="35" name="WordArt 1531"/>
          <p:cNvSpPr>
            <a:spLocks noChangeArrowheads="1" noChangeShapeType="1" noTextEdit="1"/>
          </p:cNvSpPr>
          <p:nvPr/>
        </p:nvSpPr>
        <p:spPr bwMode="auto">
          <a:xfrm>
            <a:off x="971600" y="1268760"/>
            <a:ext cx="1944215" cy="1008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153* 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563888" y="5680945"/>
            <a:ext cx="864096" cy="1177055"/>
            <a:chOff x="251520" y="4139830"/>
            <a:chExt cx="864096" cy="1177055"/>
          </a:xfrm>
        </p:grpSpPr>
        <p:pic>
          <p:nvPicPr>
            <p:cNvPr id="38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244408" y="4725144"/>
            <a:ext cx="792088" cy="1105047"/>
            <a:chOff x="251520" y="4139830"/>
            <a:chExt cx="864096" cy="1177055"/>
          </a:xfrm>
        </p:grpSpPr>
        <p:pic>
          <p:nvPicPr>
            <p:cNvPr id="55300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732240" y="5517232"/>
            <a:ext cx="864096" cy="1177055"/>
            <a:chOff x="251520" y="4139830"/>
            <a:chExt cx="864096" cy="1177055"/>
          </a:xfrm>
        </p:grpSpPr>
        <p:pic>
          <p:nvPicPr>
            <p:cNvPr id="9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884368" y="5301208"/>
            <a:ext cx="864096" cy="1177055"/>
            <a:chOff x="251520" y="4139830"/>
            <a:chExt cx="864096" cy="1177055"/>
          </a:xfrm>
        </p:grpSpPr>
        <p:pic>
          <p:nvPicPr>
            <p:cNvPr id="12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499992" y="4509120"/>
            <a:ext cx="792088" cy="1177055"/>
            <a:chOff x="251520" y="4139830"/>
            <a:chExt cx="864096" cy="1177055"/>
          </a:xfrm>
        </p:grpSpPr>
        <p:pic>
          <p:nvPicPr>
            <p:cNvPr id="15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067944" y="5229200"/>
            <a:ext cx="864096" cy="1177055"/>
            <a:chOff x="251520" y="4139830"/>
            <a:chExt cx="864096" cy="1177055"/>
          </a:xfrm>
        </p:grpSpPr>
        <p:pic>
          <p:nvPicPr>
            <p:cNvPr id="18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716016" y="5445224"/>
            <a:ext cx="864096" cy="1177055"/>
            <a:chOff x="251520" y="4139830"/>
            <a:chExt cx="864096" cy="1177055"/>
          </a:xfrm>
        </p:grpSpPr>
        <p:pic>
          <p:nvPicPr>
            <p:cNvPr id="21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436096" y="5517232"/>
            <a:ext cx="792088" cy="1177055"/>
            <a:chOff x="251520" y="4139830"/>
            <a:chExt cx="864096" cy="1177055"/>
          </a:xfrm>
        </p:grpSpPr>
        <p:pic>
          <p:nvPicPr>
            <p:cNvPr id="24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084168" y="5680945"/>
            <a:ext cx="792088" cy="1177055"/>
            <a:chOff x="251520" y="4139830"/>
            <a:chExt cx="864096" cy="1177055"/>
          </a:xfrm>
        </p:grpSpPr>
        <p:pic>
          <p:nvPicPr>
            <p:cNvPr id="27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308304" y="5680945"/>
            <a:ext cx="864096" cy="1177055"/>
            <a:chOff x="251520" y="4139830"/>
            <a:chExt cx="864096" cy="1177055"/>
          </a:xfrm>
        </p:grpSpPr>
        <p:pic>
          <p:nvPicPr>
            <p:cNvPr id="30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2" name="Группа 42"/>
          <p:cNvGrpSpPr/>
          <p:nvPr/>
        </p:nvGrpSpPr>
        <p:grpSpPr>
          <a:xfrm>
            <a:off x="251520" y="260648"/>
            <a:ext cx="2952328" cy="648073"/>
            <a:chOff x="395536" y="2924943"/>
            <a:chExt cx="2952328" cy="648073"/>
          </a:xfrm>
        </p:grpSpPr>
        <p:pic>
          <p:nvPicPr>
            <p:cNvPr id="33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844450" y="2996952"/>
              <a:ext cx="21178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A50021"/>
                  </a:solidFill>
                  <a:latin typeface="Times New Roman" pitchFamily="18" charset="0"/>
                </a:rPr>
                <a:t>И на 3, и на 5:</a:t>
              </a:r>
              <a:endParaRPr lang="ru-RU" sz="4800" b="1" i="1" dirty="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3" name="Picture 26" descr="https://ds03.infourok.ru/uploads/ex/0102/0004a869-82bdc61b/hello_html_3a333a7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88640" cy="1642701"/>
          </a:xfrm>
          <a:prstGeom prst="rect">
            <a:avLst/>
          </a:prstGeom>
          <a:noFill/>
        </p:spPr>
      </p:pic>
      <p:sp>
        <p:nvSpPr>
          <p:cNvPr id="44" name="Action Button: Custom 43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49618 -0.6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3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0468 -0.442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72048 -0.195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31111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41336 0.008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3039042" y="196268"/>
            <a:ext cx="1618059" cy="1190310"/>
            <a:chOff x="3039042" y="196268"/>
            <a:chExt cx="1618059" cy="1190310"/>
          </a:xfrm>
        </p:grpSpPr>
        <p:pic>
          <p:nvPicPr>
            <p:cNvPr id="16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8427489">
              <a:off x="3252917" y="-17607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3419872" y="332656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910222" y="781394"/>
            <a:ext cx="1618059" cy="1190310"/>
            <a:chOff x="4910222" y="781394"/>
            <a:chExt cx="1618059" cy="1190310"/>
          </a:xfrm>
        </p:grpSpPr>
        <p:pic>
          <p:nvPicPr>
            <p:cNvPr id="17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3056981">
              <a:off x="5124097" y="567519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5436096" y="98072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pic>
        <p:nvPicPr>
          <p:cNvPr id="46088" name="Picture 8" descr="http://images.easyfreeclipart.com/1461/fryingpangif-2503-bytes-1461009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24913">
            <a:off x="2706657" y="5524461"/>
            <a:ext cx="3336466" cy="1376016"/>
          </a:xfrm>
          <a:prstGeom prst="rect">
            <a:avLst/>
          </a:prstGeom>
          <a:noFill/>
        </p:spPr>
      </p:pic>
      <p:pic>
        <p:nvPicPr>
          <p:cNvPr id="46090" name="Picture 10" descr="http://bestfreeclipart.tk/clipart/resource/2015/12/30/egg-clip-ar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5373216"/>
            <a:ext cx="1440160" cy="1087321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85687" y="205331"/>
            <a:ext cx="1618059" cy="1190310"/>
            <a:chOff x="85687" y="205331"/>
            <a:chExt cx="1618059" cy="1190310"/>
          </a:xfrm>
        </p:grpSpPr>
        <p:pic>
          <p:nvPicPr>
            <p:cNvPr id="46084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3056981">
              <a:off x="299562" y="-8544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467544" y="404664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43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888704" y="34411"/>
            <a:ext cx="1618059" cy="1190310"/>
            <a:chOff x="5888704" y="34411"/>
            <a:chExt cx="1618059" cy="1190310"/>
          </a:xfrm>
        </p:grpSpPr>
        <p:pic>
          <p:nvPicPr>
            <p:cNvPr id="20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4788290">
              <a:off x="6102579" y="-179464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6331788" y="206986"/>
              <a:ext cx="7662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338052" y="76818"/>
            <a:ext cx="1618059" cy="1190310"/>
            <a:chOff x="7338052" y="76818"/>
            <a:chExt cx="1618059" cy="1190310"/>
          </a:xfrm>
        </p:grpSpPr>
        <p:pic>
          <p:nvPicPr>
            <p:cNvPr id="19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7961657">
              <a:off x="7551927" y="-137057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7743917" y="26064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070528" y="925047"/>
            <a:ext cx="1618059" cy="1190310"/>
            <a:chOff x="7070528" y="925047"/>
            <a:chExt cx="1618059" cy="1190310"/>
          </a:xfrm>
        </p:grpSpPr>
        <p:pic>
          <p:nvPicPr>
            <p:cNvPr id="21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8538128">
              <a:off x="7284403" y="711172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7668344" y="11247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34251" y="1030165"/>
            <a:ext cx="1618059" cy="1190310"/>
            <a:chOff x="634251" y="1030165"/>
            <a:chExt cx="1618059" cy="1190310"/>
          </a:xfrm>
        </p:grpSpPr>
        <p:pic>
          <p:nvPicPr>
            <p:cNvPr id="13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7557700">
              <a:off x="848126" y="816290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971600" y="1268760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393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211960" y="116632"/>
            <a:ext cx="1618059" cy="1190310"/>
            <a:chOff x="6710421" y="5173881"/>
            <a:chExt cx="1618059" cy="1190310"/>
          </a:xfrm>
        </p:grpSpPr>
        <p:pic>
          <p:nvPicPr>
            <p:cNvPr id="18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3056981">
              <a:off x="6924296" y="4960006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6876256" y="5445224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363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101910" y="925410"/>
            <a:ext cx="1618059" cy="1190310"/>
            <a:chOff x="2101910" y="925410"/>
            <a:chExt cx="1618059" cy="1190310"/>
          </a:xfrm>
        </p:grpSpPr>
        <p:pic>
          <p:nvPicPr>
            <p:cNvPr id="15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3056981">
              <a:off x="2315785" y="711535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2483768" y="1124744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480014" y="108932"/>
            <a:ext cx="1618059" cy="1190310"/>
            <a:chOff x="1480014" y="108932"/>
            <a:chExt cx="1618059" cy="1190310"/>
          </a:xfrm>
        </p:grpSpPr>
        <p:pic>
          <p:nvPicPr>
            <p:cNvPr id="14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617319">
              <a:off x="1693889" y="-104943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1619672" y="260648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125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940152" y="1124744"/>
            <a:ext cx="1618059" cy="1190310"/>
            <a:chOff x="6400998" y="4871930"/>
            <a:chExt cx="1618059" cy="1190310"/>
          </a:xfrm>
        </p:grpSpPr>
        <p:pic>
          <p:nvPicPr>
            <p:cNvPr id="22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5523033">
              <a:off x="6614873" y="4658055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6660232" y="5013176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459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03848" y="1484784"/>
            <a:ext cx="2575248" cy="2575248"/>
            <a:chOff x="3131840" y="0"/>
            <a:chExt cx="2575248" cy="2575248"/>
          </a:xfrm>
        </p:grpSpPr>
        <p:sp>
          <p:nvSpPr>
            <p:cNvPr id="3" name="Овал 2"/>
            <p:cNvSpPr/>
            <p:nvPr/>
          </p:nvSpPr>
          <p:spPr>
            <a:xfrm>
              <a:off x="3995936" y="1268760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139952" y="404664"/>
              <a:ext cx="432048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082" name="Picture 2" descr="https://yt3.ggpht.com/-fnxtlJjpjcM/AAAAAAAAAAI/AAAAAAAAAAA/axdXxgxTHw8/s900-c-k-no-mo-rj-c0xffffff/photo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1840" y="0"/>
              <a:ext cx="2575248" cy="2575248"/>
            </a:xfrm>
            <a:prstGeom prst="rect">
              <a:avLst/>
            </a:prstGeom>
            <a:noFill/>
          </p:spPr>
        </p:pic>
      </p:grpSp>
      <p:grpSp>
        <p:nvGrpSpPr>
          <p:cNvPr id="9" name="Группа 42"/>
          <p:cNvGrpSpPr/>
          <p:nvPr/>
        </p:nvGrpSpPr>
        <p:grpSpPr>
          <a:xfrm>
            <a:off x="5652120" y="2321496"/>
            <a:ext cx="2952328" cy="648073"/>
            <a:chOff x="395536" y="2924943"/>
            <a:chExt cx="2952328" cy="648073"/>
          </a:xfrm>
        </p:grpSpPr>
        <p:pic>
          <p:nvPicPr>
            <p:cNvPr id="10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22570" y="2996952"/>
              <a:ext cx="15616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err="1">
                  <a:solidFill>
                    <a:srgbClr val="000099"/>
                  </a:solidFill>
                  <a:latin typeface="Times New Roman" pitchFamily="18" charset="0"/>
                </a:rPr>
                <a:t>Съставни</a:t>
              </a:r>
              <a:endParaRPr lang="ru-RU" sz="48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Группа 42"/>
          <p:cNvGrpSpPr/>
          <p:nvPr/>
        </p:nvGrpSpPr>
        <p:grpSpPr>
          <a:xfrm>
            <a:off x="395536" y="2393504"/>
            <a:ext cx="2952328" cy="648073"/>
            <a:chOff x="395536" y="2924943"/>
            <a:chExt cx="2952328" cy="648073"/>
          </a:xfrm>
        </p:grpSpPr>
        <p:pic>
          <p:nvPicPr>
            <p:cNvPr id="7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264436" y="2996952"/>
              <a:ext cx="12779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A50021"/>
                  </a:solidFill>
                  <a:latin typeface="Times New Roman" pitchFamily="18" charset="0"/>
                </a:rPr>
                <a:t>Прости</a:t>
              </a:r>
              <a:endParaRPr lang="ru-RU" sz="4800" b="1" i="1" dirty="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8" name="Picture 26" descr="https://ds03.infourok.ru/uploads/ex/0102/0004a869-82bdc61b/hello_html_3a333a7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9268" y="728268"/>
            <a:ext cx="1188640" cy="1642701"/>
          </a:xfrm>
          <a:prstGeom prst="rect">
            <a:avLst/>
          </a:prstGeom>
          <a:noFill/>
        </p:spPr>
      </p:pic>
      <p:sp>
        <p:nvSpPr>
          <p:cNvPr id="49" name="Action Button: Custom 48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6 L 1.66667E-6 0.46203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40173 0.3463 " pathEditMode="relative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81111 0.66157 " pathEditMode="relative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-2.59259E-6 L -0.39376 0.53542 " pathEditMode="relative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2963E-6 L -0.2283 0.76643 " pathEditMode="relative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33073 0.67199 " pathEditMode="relative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73229 0.31505 " pathEditMode="relative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4.44444E-6 L 0.22048 0.76643 " pathEditMode="relative" ptsTypes="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40938 0.34653 " pathEditMode="relative" ptsTypes="AA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64566 0.66157 " pathEditMode="relative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4722 0.46204 " pathEditMode="relative" ptsTypes="AA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395536" y="2996951"/>
            <a:ext cx="2952328" cy="648073"/>
            <a:chOff x="395536" y="2924943"/>
            <a:chExt cx="2952328" cy="648073"/>
          </a:xfrm>
        </p:grpSpPr>
        <p:pic>
          <p:nvPicPr>
            <p:cNvPr id="6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823065" y="2996952"/>
              <a:ext cx="2160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000099"/>
                  </a:solidFill>
                  <a:latin typeface="Times New Roman" pitchFamily="18" charset="0"/>
                </a:rPr>
                <a:t>Делят се на 2:</a:t>
              </a:r>
              <a:endParaRPr lang="ru-RU" sz="48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251520" y="692696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43</a:t>
            </a: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393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360</a:t>
            </a: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4355976" y="1628800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125</a:t>
            </a:r>
          </a:p>
        </p:txBody>
      </p:sp>
      <p:sp>
        <p:nvSpPr>
          <p:cNvPr id="20" name="WordArt 10"/>
          <p:cNvSpPr>
            <a:spLocks noChangeArrowheads="1" noChangeShapeType="1" noTextEdit="1"/>
          </p:cNvSpPr>
          <p:nvPr/>
        </p:nvSpPr>
        <p:spPr bwMode="auto">
          <a:xfrm>
            <a:off x="4572000" y="692696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1691680" y="1628800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23" name="WordArt 15"/>
          <p:cNvSpPr>
            <a:spLocks noChangeArrowheads="1" noChangeShapeType="1" noTextEdit="1"/>
          </p:cNvSpPr>
          <p:nvPr/>
        </p:nvSpPr>
        <p:spPr bwMode="auto">
          <a:xfrm>
            <a:off x="3059832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941</a:t>
            </a:r>
          </a:p>
        </p:txBody>
      </p: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459</a:t>
            </a:r>
          </a:p>
        </p:txBody>
      </p:sp>
      <p:sp>
        <p:nvSpPr>
          <p:cNvPr id="25" name="WordArt 10"/>
          <p:cNvSpPr>
            <a:spLocks noChangeArrowheads="1" noChangeShapeType="1" noTextEdit="1"/>
          </p:cNvSpPr>
          <p:nvPr/>
        </p:nvSpPr>
        <p:spPr bwMode="auto">
          <a:xfrm>
            <a:off x="8244408" y="692696"/>
            <a:ext cx="64807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13</a:t>
            </a: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1115616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2699792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29" name="WordArt 10"/>
          <p:cNvSpPr>
            <a:spLocks noChangeArrowheads="1" noChangeShapeType="1" noTextEdit="1"/>
          </p:cNvSpPr>
          <p:nvPr/>
        </p:nvSpPr>
        <p:spPr bwMode="auto">
          <a:xfrm>
            <a:off x="421196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205172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133164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88436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644420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493204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6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2298</a:t>
            </a:r>
          </a:p>
        </p:txBody>
      </p:sp>
      <p:sp>
        <p:nvSpPr>
          <p:cNvPr id="37" name="WordArt 10"/>
          <p:cNvSpPr>
            <a:spLocks noChangeArrowheads="1" noChangeShapeType="1" noTextEdit="1"/>
          </p:cNvSpPr>
          <p:nvPr/>
        </p:nvSpPr>
        <p:spPr bwMode="auto">
          <a:xfrm>
            <a:off x="7020272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5148064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3923928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675</a:t>
            </a:r>
          </a:p>
        </p:txBody>
      </p:sp>
      <p:sp>
        <p:nvSpPr>
          <p:cNvPr id="42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1130</a:t>
            </a:r>
          </a:p>
        </p:txBody>
      </p:sp>
      <p:pic>
        <p:nvPicPr>
          <p:cNvPr id="44" name="Picture 26" descr="https://ds03.infourok.ru/uploads/ex/0102/0004a869-82bdc61b/hello_html_3a333a7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  <p:sp>
        <p:nvSpPr>
          <p:cNvPr id="45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360</a:t>
            </a:r>
          </a:p>
        </p:txBody>
      </p:sp>
      <p:sp>
        <p:nvSpPr>
          <p:cNvPr id="46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2298</a:t>
            </a:r>
          </a:p>
        </p:txBody>
      </p:sp>
      <p:pic>
        <p:nvPicPr>
          <p:cNvPr id="33794" name="Picture 2" descr="http://4.bp.blogspot.com/-LMF_ZLPIUIE/UfdEbzuBeaI/AAAAAAAACxM/APRTRpfvesM/s1600/12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50005" y="4653136"/>
            <a:ext cx="2859369" cy="2204864"/>
          </a:xfrm>
          <a:prstGeom prst="rect">
            <a:avLst/>
          </a:prstGeom>
          <a:noFill/>
        </p:spPr>
      </p:pic>
      <p:sp>
        <p:nvSpPr>
          <p:cNvPr id="48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1130</a:t>
            </a:r>
          </a:p>
        </p:txBody>
      </p:sp>
      <p:sp>
        <p:nvSpPr>
          <p:cNvPr id="41" name="Action Button: Custom 40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4739 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7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14566 0.40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20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39884 " pathEditMode="relative" ptsTypes="AA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40" grpId="0"/>
      <p:bldP spid="45" grpId="0"/>
      <p:bldP spid="46" grpId="0"/>
      <p:bldP spid="46" grpId="1"/>
      <p:bldP spid="48" grpId="0"/>
      <p:bldP spid="4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/>
          <p:nvPr/>
        </p:nvGrpSpPr>
        <p:grpSpPr>
          <a:xfrm>
            <a:off x="395536" y="2996951"/>
            <a:ext cx="2952328" cy="648073"/>
            <a:chOff x="395536" y="2924943"/>
            <a:chExt cx="2952328" cy="648073"/>
          </a:xfrm>
        </p:grpSpPr>
        <p:pic>
          <p:nvPicPr>
            <p:cNvPr id="6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823065" y="2996952"/>
              <a:ext cx="2160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000099"/>
                  </a:solidFill>
                  <a:latin typeface="Times New Roman" pitchFamily="18" charset="0"/>
                </a:rPr>
                <a:t>Делят се на 5:</a:t>
              </a:r>
              <a:endParaRPr lang="ru-RU" sz="48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360</a:t>
            </a:r>
          </a:p>
        </p:txBody>
      </p: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125</a:t>
            </a: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1115616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2699792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29" name="WordArt 10"/>
          <p:cNvSpPr>
            <a:spLocks noChangeArrowheads="1" noChangeShapeType="1" noTextEdit="1"/>
          </p:cNvSpPr>
          <p:nvPr/>
        </p:nvSpPr>
        <p:spPr bwMode="auto">
          <a:xfrm>
            <a:off x="421196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205172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133164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88436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644420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493204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6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2298</a:t>
            </a:r>
          </a:p>
        </p:txBody>
      </p:sp>
      <p:sp>
        <p:nvSpPr>
          <p:cNvPr id="37" name="WordArt 10"/>
          <p:cNvSpPr>
            <a:spLocks noChangeArrowheads="1" noChangeShapeType="1" noTextEdit="1"/>
          </p:cNvSpPr>
          <p:nvPr/>
        </p:nvSpPr>
        <p:spPr bwMode="auto">
          <a:xfrm>
            <a:off x="7020272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5148064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3923928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675</a:t>
            </a:r>
          </a:p>
        </p:txBody>
      </p:sp>
      <p:sp>
        <p:nvSpPr>
          <p:cNvPr id="42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1130</a:t>
            </a:r>
          </a:p>
        </p:txBody>
      </p:sp>
      <p:pic>
        <p:nvPicPr>
          <p:cNvPr id="44" name="Picture 26" descr="https://ds03.infourok.ru/uploads/ex/0102/0004a869-82bdc61b/hello_html_3a333a7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  <p:sp>
        <p:nvSpPr>
          <p:cNvPr id="45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360</a:t>
            </a:r>
          </a:p>
        </p:txBody>
      </p:sp>
      <p:pic>
        <p:nvPicPr>
          <p:cNvPr id="33794" name="Picture 2" descr="http://4.bp.blogspot.com/-LMF_ZLPIUIE/UfdEbzuBeaI/AAAAAAAACxM/APRTRpfvesM/s1600/12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50005" y="4653136"/>
            <a:ext cx="2859369" cy="2204864"/>
          </a:xfrm>
          <a:prstGeom prst="rect">
            <a:avLst/>
          </a:prstGeom>
          <a:noFill/>
        </p:spPr>
      </p:pic>
      <p:sp>
        <p:nvSpPr>
          <p:cNvPr id="48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1130</a:t>
            </a:r>
          </a:p>
        </p:txBody>
      </p:sp>
      <p:sp>
        <p:nvSpPr>
          <p:cNvPr id="41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125</a:t>
            </a:r>
          </a:p>
        </p:txBody>
      </p:sp>
      <p:sp>
        <p:nvSpPr>
          <p:cNvPr id="43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675</a:t>
            </a:r>
          </a:p>
        </p:txBody>
      </p:sp>
      <p:sp>
        <p:nvSpPr>
          <p:cNvPr id="46" name="WordArt 10"/>
          <p:cNvSpPr>
            <a:spLocks noChangeArrowheads="1" noChangeShapeType="1" noTextEdit="1"/>
          </p:cNvSpPr>
          <p:nvPr/>
        </p:nvSpPr>
        <p:spPr bwMode="auto">
          <a:xfrm>
            <a:off x="251520" y="692696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43</a:t>
            </a:r>
          </a:p>
        </p:txBody>
      </p:sp>
      <p:sp>
        <p:nvSpPr>
          <p:cNvPr id="47" name="WordArt 15"/>
          <p:cNvSpPr>
            <a:spLocks noChangeArrowheads="1" noChangeShapeType="1" noTextEdit="1"/>
          </p:cNvSpPr>
          <p:nvPr/>
        </p:nvSpPr>
        <p:spPr bwMode="auto">
          <a:xfrm>
            <a:off x="3059832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941</a:t>
            </a:r>
          </a:p>
        </p:txBody>
      </p:sp>
      <p:sp>
        <p:nvSpPr>
          <p:cNvPr id="49" name="WordArt 10"/>
          <p:cNvSpPr>
            <a:spLocks noChangeArrowheads="1" noChangeShapeType="1" noTextEdit="1"/>
          </p:cNvSpPr>
          <p:nvPr/>
        </p:nvSpPr>
        <p:spPr bwMode="auto">
          <a:xfrm>
            <a:off x="4572000" y="692696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0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459</a:t>
            </a:r>
          </a:p>
        </p:txBody>
      </p:sp>
      <p:sp>
        <p:nvSpPr>
          <p:cNvPr id="51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393</a:t>
            </a:r>
          </a:p>
        </p:txBody>
      </p:sp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8244408" y="692696"/>
            <a:ext cx="64807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13</a:t>
            </a:r>
          </a:p>
        </p:txBody>
      </p:sp>
      <p:sp>
        <p:nvSpPr>
          <p:cNvPr id="53" name="WordArt 10"/>
          <p:cNvSpPr>
            <a:spLocks noChangeArrowheads="1" noChangeShapeType="1" noTextEdit="1"/>
          </p:cNvSpPr>
          <p:nvPr/>
        </p:nvSpPr>
        <p:spPr bwMode="auto">
          <a:xfrm>
            <a:off x="1691680" y="1628800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54" name="WordArt 10"/>
          <p:cNvSpPr>
            <a:spLocks noChangeArrowheads="1" noChangeShapeType="1" noTextEdit="1"/>
          </p:cNvSpPr>
          <p:nvPr/>
        </p:nvSpPr>
        <p:spPr bwMode="auto">
          <a:xfrm>
            <a:off x="4355976" y="1628800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55" name="Action Button: Custom 54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4739 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7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1406 0.526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26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594 0.2625 " pathEditMode="relative" ptsTypes="AA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.32546 " pathEditMode="relative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6" grpId="0"/>
      <p:bldP spid="45" grpId="0"/>
      <p:bldP spid="48" grpId="0"/>
      <p:bldP spid="48" grpId="1"/>
      <p:bldP spid="41" grpId="0"/>
      <p:bldP spid="41" grpId="1"/>
      <p:bldP spid="43" grpId="0"/>
      <p:bldP spid="43" grpId="1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/>
          <p:nvPr/>
        </p:nvGrpSpPr>
        <p:grpSpPr>
          <a:xfrm>
            <a:off x="395536" y="2996951"/>
            <a:ext cx="2952328" cy="648073"/>
            <a:chOff x="395536" y="2924943"/>
            <a:chExt cx="2952328" cy="648073"/>
          </a:xfrm>
        </p:grpSpPr>
        <p:pic>
          <p:nvPicPr>
            <p:cNvPr id="6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746121" y="2996952"/>
              <a:ext cx="23145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000099"/>
                  </a:solidFill>
                  <a:latin typeface="Times New Roman" pitchFamily="18" charset="0"/>
                </a:rPr>
                <a:t>Делят се на 10:</a:t>
              </a:r>
              <a:endParaRPr lang="ru-RU" sz="48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360</a:t>
            </a: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1115616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2699792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29" name="WordArt 10"/>
          <p:cNvSpPr>
            <a:spLocks noChangeArrowheads="1" noChangeShapeType="1" noTextEdit="1"/>
          </p:cNvSpPr>
          <p:nvPr/>
        </p:nvSpPr>
        <p:spPr bwMode="auto">
          <a:xfrm>
            <a:off x="421196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205172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88436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644420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493204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7" name="WordArt 10"/>
          <p:cNvSpPr>
            <a:spLocks noChangeArrowheads="1" noChangeShapeType="1" noTextEdit="1"/>
          </p:cNvSpPr>
          <p:nvPr/>
        </p:nvSpPr>
        <p:spPr bwMode="auto">
          <a:xfrm>
            <a:off x="7020272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5148064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3923928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675</a:t>
            </a:r>
          </a:p>
        </p:txBody>
      </p:sp>
      <p:sp>
        <p:nvSpPr>
          <p:cNvPr id="42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1130</a:t>
            </a:r>
          </a:p>
        </p:txBody>
      </p:sp>
      <p:pic>
        <p:nvPicPr>
          <p:cNvPr id="44" name="Picture 26" descr="https://ds03.infourok.ru/uploads/ex/0102/0004a869-82bdc61b/hello_html_3a333a7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  <p:sp>
        <p:nvSpPr>
          <p:cNvPr id="45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360</a:t>
            </a:r>
          </a:p>
        </p:txBody>
      </p:sp>
      <p:pic>
        <p:nvPicPr>
          <p:cNvPr id="33794" name="Picture 2" descr="http://4.bp.blogspot.com/-LMF_ZLPIUIE/UfdEbzuBeaI/AAAAAAAACxM/APRTRpfvesM/s1600/12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50005" y="4653136"/>
            <a:ext cx="2859369" cy="2204864"/>
          </a:xfrm>
          <a:prstGeom prst="rect">
            <a:avLst/>
          </a:prstGeom>
          <a:noFill/>
        </p:spPr>
      </p:pic>
      <p:sp>
        <p:nvSpPr>
          <p:cNvPr id="48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1130</a:t>
            </a:r>
          </a:p>
        </p:txBody>
      </p:sp>
      <p:sp>
        <p:nvSpPr>
          <p:cNvPr id="41" name="WordArt 10"/>
          <p:cNvSpPr>
            <a:spLocks noChangeArrowheads="1" noChangeShapeType="1" noTextEdit="1"/>
          </p:cNvSpPr>
          <p:nvPr/>
        </p:nvSpPr>
        <p:spPr bwMode="auto">
          <a:xfrm>
            <a:off x="251520" y="692696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43</a:t>
            </a:r>
          </a:p>
        </p:txBody>
      </p:sp>
      <p:sp>
        <p:nvSpPr>
          <p:cNvPr id="43" name="WordArt 15"/>
          <p:cNvSpPr>
            <a:spLocks noChangeArrowheads="1" noChangeShapeType="1" noTextEdit="1"/>
          </p:cNvSpPr>
          <p:nvPr/>
        </p:nvSpPr>
        <p:spPr bwMode="auto">
          <a:xfrm>
            <a:off x="3059832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941</a:t>
            </a:r>
          </a:p>
        </p:txBody>
      </p:sp>
      <p:sp>
        <p:nvSpPr>
          <p:cNvPr id="46" name="WordArt 10"/>
          <p:cNvSpPr>
            <a:spLocks noChangeArrowheads="1" noChangeShapeType="1" noTextEdit="1"/>
          </p:cNvSpPr>
          <p:nvPr/>
        </p:nvSpPr>
        <p:spPr bwMode="auto">
          <a:xfrm>
            <a:off x="4572000" y="692696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7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459</a:t>
            </a:r>
          </a:p>
        </p:txBody>
      </p:sp>
      <p:sp>
        <p:nvSpPr>
          <p:cNvPr id="49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393</a:t>
            </a:r>
          </a:p>
        </p:txBody>
      </p:sp>
      <p:sp>
        <p:nvSpPr>
          <p:cNvPr id="50" name="WordArt 10"/>
          <p:cNvSpPr>
            <a:spLocks noChangeArrowheads="1" noChangeShapeType="1" noTextEdit="1"/>
          </p:cNvSpPr>
          <p:nvPr/>
        </p:nvSpPr>
        <p:spPr bwMode="auto">
          <a:xfrm>
            <a:off x="8244408" y="692696"/>
            <a:ext cx="64807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13</a:t>
            </a:r>
          </a:p>
        </p:txBody>
      </p:sp>
      <p:sp>
        <p:nvSpPr>
          <p:cNvPr id="51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125</a:t>
            </a:r>
          </a:p>
        </p:txBody>
      </p:sp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1691680" y="1628800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53" name="WordArt 10"/>
          <p:cNvSpPr>
            <a:spLocks noChangeArrowheads="1" noChangeShapeType="1" noTextEdit="1"/>
          </p:cNvSpPr>
          <p:nvPr/>
        </p:nvSpPr>
        <p:spPr bwMode="auto">
          <a:xfrm>
            <a:off x="133164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54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2298</a:t>
            </a:r>
          </a:p>
        </p:txBody>
      </p:sp>
      <p:sp>
        <p:nvSpPr>
          <p:cNvPr id="55" name="WordArt 10"/>
          <p:cNvSpPr>
            <a:spLocks noChangeArrowheads="1" noChangeShapeType="1" noTextEdit="1"/>
          </p:cNvSpPr>
          <p:nvPr/>
        </p:nvSpPr>
        <p:spPr bwMode="auto">
          <a:xfrm>
            <a:off x="4355976" y="1628800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36" name="Action Button: Custom 35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4739 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7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7708 0.4113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20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8" grpId="1"/>
      <p:bldP spid="41" grpId="0"/>
      <p:bldP spid="43" grpId="0"/>
      <p:bldP spid="46" grpId="0"/>
      <p:bldP spid="47" grpId="0"/>
      <p:bldP spid="49" grpId="0"/>
      <p:bldP spid="50" grpId="0"/>
      <p:bldP spid="51" grpId="0"/>
      <p:bldP spid="52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/>
          <p:nvPr/>
        </p:nvGrpSpPr>
        <p:grpSpPr>
          <a:xfrm>
            <a:off x="395536" y="2996951"/>
            <a:ext cx="2952328" cy="648073"/>
            <a:chOff x="395536" y="2924943"/>
            <a:chExt cx="2952328" cy="648073"/>
          </a:xfrm>
        </p:grpSpPr>
        <p:pic>
          <p:nvPicPr>
            <p:cNvPr id="6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823065" y="2996952"/>
              <a:ext cx="2160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000099"/>
                  </a:solidFill>
                  <a:latin typeface="Times New Roman" pitchFamily="18" charset="0"/>
                </a:rPr>
                <a:t>Делят се на 3:</a:t>
              </a:r>
              <a:endParaRPr lang="ru-RU" sz="48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393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360</a:t>
            </a: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4355976" y="1628800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459</a:t>
            </a: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1115616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2699792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205172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88436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644420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493204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6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2298</a:t>
            </a:r>
          </a:p>
        </p:txBody>
      </p:sp>
      <p:sp>
        <p:nvSpPr>
          <p:cNvPr id="37" name="WordArt 10"/>
          <p:cNvSpPr>
            <a:spLocks noChangeArrowheads="1" noChangeShapeType="1" noTextEdit="1"/>
          </p:cNvSpPr>
          <p:nvPr/>
        </p:nvSpPr>
        <p:spPr bwMode="auto">
          <a:xfrm>
            <a:off x="7020272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5148064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3923928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675</a:t>
            </a:r>
          </a:p>
        </p:txBody>
      </p:sp>
      <p:sp>
        <p:nvSpPr>
          <p:cNvPr id="42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1130</a:t>
            </a:r>
          </a:p>
        </p:txBody>
      </p:sp>
      <p:pic>
        <p:nvPicPr>
          <p:cNvPr id="44" name="Picture 26" descr="https://ds03.infourok.ru/uploads/ex/0102/0004a869-82bdc61b/hello_html_3a333a7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  <p:sp>
        <p:nvSpPr>
          <p:cNvPr id="45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360</a:t>
            </a:r>
          </a:p>
        </p:txBody>
      </p:sp>
      <p:pic>
        <p:nvPicPr>
          <p:cNvPr id="33794" name="Picture 2" descr="http://4.bp.blogspot.com/-LMF_ZLPIUIE/UfdEbzuBeaI/AAAAAAAACxM/APRTRpfvesM/s1600/12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50005" y="4653136"/>
            <a:ext cx="2859369" cy="2204864"/>
          </a:xfrm>
          <a:prstGeom prst="rect">
            <a:avLst/>
          </a:prstGeom>
          <a:noFill/>
        </p:spPr>
      </p:pic>
      <p:sp>
        <p:nvSpPr>
          <p:cNvPr id="46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2298</a:t>
            </a:r>
          </a:p>
        </p:txBody>
      </p:sp>
      <p:sp>
        <p:nvSpPr>
          <p:cNvPr id="47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675</a:t>
            </a:r>
          </a:p>
        </p:txBody>
      </p:sp>
      <p:sp>
        <p:nvSpPr>
          <p:cNvPr id="49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459</a:t>
            </a:r>
          </a:p>
        </p:txBody>
      </p:sp>
      <p:sp>
        <p:nvSpPr>
          <p:cNvPr id="50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393</a:t>
            </a:r>
          </a:p>
        </p:txBody>
      </p:sp>
      <p:sp>
        <p:nvSpPr>
          <p:cNvPr id="41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125</a:t>
            </a:r>
          </a:p>
        </p:txBody>
      </p:sp>
      <p:sp>
        <p:nvSpPr>
          <p:cNvPr id="43" name="WordArt 10"/>
          <p:cNvSpPr>
            <a:spLocks noChangeArrowheads="1" noChangeShapeType="1" noTextEdit="1"/>
          </p:cNvSpPr>
          <p:nvPr/>
        </p:nvSpPr>
        <p:spPr bwMode="auto">
          <a:xfrm>
            <a:off x="1691680" y="1628800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8" name="WordArt 10"/>
          <p:cNvSpPr>
            <a:spLocks noChangeArrowheads="1" noChangeShapeType="1" noTextEdit="1"/>
          </p:cNvSpPr>
          <p:nvPr/>
        </p:nvSpPr>
        <p:spPr bwMode="auto">
          <a:xfrm>
            <a:off x="133164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51" name="WordArt 10"/>
          <p:cNvSpPr>
            <a:spLocks noChangeArrowheads="1" noChangeShapeType="1" noTextEdit="1"/>
          </p:cNvSpPr>
          <p:nvPr/>
        </p:nvSpPr>
        <p:spPr bwMode="auto">
          <a:xfrm>
            <a:off x="251520" y="692696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43</a:t>
            </a:r>
          </a:p>
        </p:txBody>
      </p:sp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421196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53" name="WordArt 15"/>
          <p:cNvSpPr>
            <a:spLocks noChangeArrowheads="1" noChangeShapeType="1" noTextEdit="1"/>
          </p:cNvSpPr>
          <p:nvPr/>
        </p:nvSpPr>
        <p:spPr bwMode="auto">
          <a:xfrm>
            <a:off x="3059832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941</a:t>
            </a:r>
          </a:p>
        </p:txBody>
      </p:sp>
      <p:sp>
        <p:nvSpPr>
          <p:cNvPr id="54" name="WordArt 10"/>
          <p:cNvSpPr>
            <a:spLocks noChangeArrowheads="1" noChangeShapeType="1" noTextEdit="1"/>
          </p:cNvSpPr>
          <p:nvPr/>
        </p:nvSpPr>
        <p:spPr bwMode="auto">
          <a:xfrm>
            <a:off x="4572000" y="692696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5" name="WordArt 10"/>
          <p:cNvSpPr>
            <a:spLocks noChangeArrowheads="1" noChangeShapeType="1" noTextEdit="1"/>
          </p:cNvSpPr>
          <p:nvPr/>
        </p:nvSpPr>
        <p:spPr bwMode="auto">
          <a:xfrm>
            <a:off x="8244408" y="692696"/>
            <a:ext cx="64807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13</a:t>
            </a:r>
          </a:p>
        </p:txBody>
      </p:sp>
      <p:sp>
        <p:nvSpPr>
          <p:cNvPr id="56" name="Action Button: Custom 55">
            <a:hlinkClick r:id="" action="ppaction://hlinkshowjump?jump=endshow" highlightClick="1"/>
          </p:cNvPr>
          <p:cNvSpPr/>
          <p:nvPr/>
        </p:nvSpPr>
        <p:spPr>
          <a:xfrm>
            <a:off x="8748464" y="6381328"/>
            <a:ext cx="277943" cy="277943"/>
          </a:xfrm>
          <a:prstGeom prst="actionButtonBlank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4739 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7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13785 0.558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27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4166 0.546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27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107 0.46204 " pathEditMode="relative" ptsTypes="AA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6 0.54607 " pathEditMode="relative" ptsTypes="AA">
                                      <p:cBhvr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L 0.20469 0.22038 " pathEditMode="relative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42" grpId="0"/>
      <p:bldP spid="45" grpId="0"/>
      <p:bldP spid="46" grpId="0"/>
      <p:bldP spid="46" grpId="1"/>
      <p:bldP spid="47" grpId="0"/>
      <p:bldP spid="47" grpId="1"/>
      <p:bldP spid="49" grpId="0"/>
      <p:bldP spid="49" grpId="1"/>
      <p:bldP spid="50" grpId="0"/>
      <p:bldP spid="50" grpId="1"/>
      <p:bldP spid="41" grpId="0"/>
      <p:bldP spid="43" grpId="0"/>
      <p:bldP spid="51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1206</Words>
  <Application>Microsoft Office PowerPoint</Application>
  <PresentationFormat>On-screen Show (4:3)</PresentationFormat>
  <Paragraphs>353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Bookman Old Style</vt:lpstr>
      <vt:lpstr>Times New Roman</vt:lpstr>
      <vt:lpstr>Оформление по умолчанию</vt:lpstr>
      <vt:lpstr>Делимост обобщение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 выражения.</dc:title>
  <dc:creator>MAMA</dc:creator>
  <cp:lastModifiedBy>User</cp:lastModifiedBy>
  <cp:revision>132</cp:revision>
  <dcterms:created xsi:type="dcterms:W3CDTF">2009-07-31T04:57:26Z</dcterms:created>
  <dcterms:modified xsi:type="dcterms:W3CDTF">2023-10-07T16:24:35Z</dcterms:modified>
</cp:coreProperties>
</file>