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4" r:id="rId1"/>
  </p:sldMasterIdLst>
  <p:notesMasterIdLst>
    <p:notesMasterId r:id="rId4"/>
  </p:notesMasterIdLst>
  <p:sldIdLst>
    <p:sldId id="940" r:id="rId2"/>
    <p:sldId id="941" r:id="rId3"/>
  </p:sldIdLst>
  <p:sldSz cx="9906000" cy="6858000" type="A4"/>
  <p:notesSz cx="7104063" cy="10234613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Cover Slides" id="{197FF5E7-57A8-40D7-8FA0-8A089C366947}">
          <p14:sldIdLst>
            <p14:sldId id="848"/>
            <p14:sldId id="902"/>
          </p14:sldIdLst>
        </p14:section>
        <p14:section name="To Display" id="{059544AC-2C27-45B1-9F95-F87DF8854DD6}">
          <p14:sldIdLst>
            <p14:sldId id="941"/>
          </p14:sldIdLst>
        </p14:section>
        <p14:section name="Answers" id="{1FEDB314-42DC-4694-9B04-D4A4AAE625F7}">
          <p14:sldIdLst>
            <p14:sldId id="880"/>
          </p14:sldIdLst>
        </p14:section>
        <p14:section name="Worksheets" id="{A78D9305-6AAE-4715-A210-52F6908F30F7}">
          <p14:sldIdLst>
            <p14:sldId id="940"/>
            <p14:sldId id="942"/>
          </p14:sldIdLst>
        </p14:section>
        <p14:section name="goteachmaths" id="{F3D720CF-F566-46A6-9361-125255B68FA6}">
          <p14:sldIdLst>
            <p14:sldId id="93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  <a:srgbClr val="FF0066"/>
    <a:srgbClr val="4472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691" autoAdjust="0"/>
    <p:restoredTop sz="92935" autoAdjust="0"/>
  </p:normalViewPr>
  <p:slideViewPr>
    <p:cSldViewPr snapToGrid="0" showGuides="1">
      <p:cViewPr>
        <p:scale>
          <a:sx n="90" d="100"/>
          <a:sy n="90" d="100"/>
        </p:scale>
        <p:origin x="-756" y="1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-42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3508"/>
          </a:xfrm>
          <a:prstGeom prst="rect">
            <a:avLst/>
          </a:prstGeom>
        </p:spPr>
        <p:txBody>
          <a:bodyPr vert="horz" lIns="94637" tIns="47319" rIns="94637" bIns="4731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637" tIns="47319" rIns="94637" bIns="47319" rtlCol="0"/>
          <a:lstStyle>
            <a:lvl1pPr algn="r">
              <a:defRPr sz="1300"/>
            </a:lvl1pPr>
          </a:lstStyle>
          <a:p>
            <a:fld id="{9C6A85EB-AF26-437E-8488-94E19A13AA79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7" tIns="47319" rIns="94637" bIns="4731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10"/>
            <a:ext cx="5683250" cy="4029878"/>
          </a:xfrm>
          <a:prstGeom prst="rect">
            <a:avLst/>
          </a:prstGeom>
        </p:spPr>
        <p:txBody>
          <a:bodyPr vert="horz" lIns="94637" tIns="47319" rIns="94637" bIns="473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8427" cy="513507"/>
          </a:xfrm>
          <a:prstGeom prst="rect">
            <a:avLst/>
          </a:prstGeom>
        </p:spPr>
        <p:txBody>
          <a:bodyPr vert="horz" lIns="94637" tIns="47319" rIns="94637" bIns="4731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10"/>
            <a:ext cx="3078427" cy="513507"/>
          </a:xfrm>
          <a:prstGeom prst="rect">
            <a:avLst/>
          </a:prstGeom>
        </p:spPr>
        <p:txBody>
          <a:bodyPr vert="horz" lIns="94637" tIns="47319" rIns="94637" bIns="47319" rtlCol="0" anchor="b"/>
          <a:lstStyle>
            <a:lvl1pPr algn="r">
              <a:defRPr sz="1300"/>
            </a:lvl1pPr>
          </a:lstStyle>
          <a:p>
            <a:fld id="{DD4EDCD2-601A-461C-9AB5-639C33E3F98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5949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7398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3007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3262703-AAB2-42C3-AF66-81886BE374AA}"/>
              </a:ext>
            </a:extLst>
          </p:cNvPr>
          <p:cNvSpPr/>
          <p:nvPr/>
        </p:nvSpPr>
        <p:spPr>
          <a:xfrm>
            <a:off x="748062" y="2455927"/>
            <a:ext cx="932783" cy="37680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/>
          </a:p>
        </p:txBody>
      </p:sp>
      <p:sp>
        <p:nvSpPr>
          <p:cNvPr id="60" name="Cube 59">
            <a:extLst>
              <a:ext uri="{FF2B5EF4-FFF2-40B4-BE49-F238E27FC236}">
                <a16:creationId xmlns="" xmlns:a16="http://schemas.microsoft.com/office/drawing/2014/main" id="{9AB0E958-92AA-4D9E-AA19-DBCAB5BA17A6}"/>
              </a:ext>
            </a:extLst>
          </p:cNvPr>
          <p:cNvSpPr/>
          <p:nvPr/>
        </p:nvSpPr>
        <p:spPr>
          <a:xfrm>
            <a:off x="7517180" y="4325316"/>
            <a:ext cx="1275900" cy="830998"/>
          </a:xfrm>
          <a:prstGeom prst="cube">
            <a:avLst>
              <a:gd name="adj" fmla="val 7251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2" name="Cube 1">
            <a:extLst>
              <a:ext uri="{FF2B5EF4-FFF2-40B4-BE49-F238E27FC236}">
                <a16:creationId xmlns="" xmlns:a16="http://schemas.microsoft.com/office/drawing/2014/main" id="{B5934279-2DA5-4CB8-ABAC-B4E86EAFB95E}"/>
              </a:ext>
            </a:extLst>
          </p:cNvPr>
          <p:cNvSpPr/>
          <p:nvPr/>
        </p:nvSpPr>
        <p:spPr>
          <a:xfrm>
            <a:off x="482502" y="570142"/>
            <a:ext cx="1102148" cy="925174"/>
          </a:xfrm>
          <a:prstGeom prst="cube">
            <a:avLst>
              <a:gd name="adj" fmla="val 48529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ABF6C92-6C76-4AF2-A6D8-906F5AA284AC}"/>
              </a:ext>
            </a:extLst>
          </p:cNvPr>
          <p:cNvSpPr txBox="1"/>
          <p:nvPr/>
        </p:nvSpPr>
        <p:spPr>
          <a:xfrm>
            <a:off x="1294589" y="190761"/>
            <a:ext cx="3141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/>
              <a:t>Пресметнете обема на телата от </a:t>
            </a:r>
            <a:r>
              <a:rPr lang="bg-BG" sz="1200" dirty="0" smtClean="0"/>
              <a:t>чертежите</a:t>
            </a:r>
            <a:endParaRPr lang="en-GB" sz="1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BEB3E13-561A-4CF3-8760-B179E71AA4A5}"/>
              </a:ext>
            </a:extLst>
          </p:cNvPr>
          <p:cNvSpPr txBox="1"/>
          <p:nvPr/>
        </p:nvSpPr>
        <p:spPr>
          <a:xfrm>
            <a:off x="562268" y="145975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32E92EE-367F-481D-9170-E45C3449C989}"/>
              </a:ext>
            </a:extLst>
          </p:cNvPr>
          <p:cNvSpPr txBox="1"/>
          <p:nvPr/>
        </p:nvSpPr>
        <p:spPr>
          <a:xfrm>
            <a:off x="28863" y="1077024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 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0490B7C-CE6A-4906-ABA3-1A3D0172A9DE}"/>
              </a:ext>
            </a:extLst>
          </p:cNvPr>
          <p:cNvSpPr txBox="1"/>
          <p:nvPr/>
        </p:nvSpPr>
        <p:spPr>
          <a:xfrm>
            <a:off x="1324172" y="119545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cm</a:t>
            </a:r>
          </a:p>
        </p:txBody>
      </p:sp>
      <p:sp>
        <p:nvSpPr>
          <p:cNvPr id="7" name="Cube 6">
            <a:extLst>
              <a:ext uri="{FF2B5EF4-FFF2-40B4-BE49-F238E27FC236}">
                <a16:creationId xmlns="" xmlns:a16="http://schemas.microsoft.com/office/drawing/2014/main" id="{3A317D38-FE6A-42CA-80ED-3C06592946D9}"/>
              </a:ext>
            </a:extLst>
          </p:cNvPr>
          <p:cNvSpPr/>
          <p:nvPr/>
        </p:nvSpPr>
        <p:spPr>
          <a:xfrm>
            <a:off x="2934568" y="583580"/>
            <a:ext cx="1234225" cy="1036043"/>
          </a:xfrm>
          <a:prstGeom prst="cube">
            <a:avLst>
              <a:gd name="adj" fmla="val 21784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FCAA814-3FF2-48C5-BA0B-D22EF45AAC88}"/>
              </a:ext>
            </a:extLst>
          </p:cNvPr>
          <p:cNvSpPr txBox="1"/>
          <p:nvPr/>
        </p:nvSpPr>
        <p:spPr>
          <a:xfrm>
            <a:off x="3177010" y="1602767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 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C61628-6341-4F92-A90B-CAA19EEC5218}"/>
              </a:ext>
            </a:extLst>
          </p:cNvPr>
          <p:cNvSpPr txBox="1"/>
          <p:nvPr/>
        </p:nvSpPr>
        <p:spPr>
          <a:xfrm>
            <a:off x="2417979" y="1057217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mm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F590CB4-4B3C-4DB5-8AD8-4EE6F83725D7}"/>
              </a:ext>
            </a:extLst>
          </p:cNvPr>
          <p:cNvSpPr txBox="1"/>
          <p:nvPr/>
        </p:nvSpPr>
        <p:spPr>
          <a:xfrm>
            <a:off x="4018678" y="1450434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mm</a:t>
            </a:r>
          </a:p>
        </p:txBody>
      </p:sp>
      <p:sp>
        <p:nvSpPr>
          <p:cNvPr id="11" name="Cube 10">
            <a:extLst>
              <a:ext uri="{FF2B5EF4-FFF2-40B4-BE49-F238E27FC236}">
                <a16:creationId xmlns="" xmlns:a16="http://schemas.microsoft.com/office/drawing/2014/main" id="{8727019B-0EE5-4E89-AE9C-C872CEDA1126}"/>
              </a:ext>
            </a:extLst>
          </p:cNvPr>
          <p:cNvSpPr/>
          <p:nvPr/>
        </p:nvSpPr>
        <p:spPr>
          <a:xfrm>
            <a:off x="3102400" y="4618307"/>
            <a:ext cx="1314413" cy="1036043"/>
          </a:xfrm>
          <a:prstGeom prst="cube">
            <a:avLst>
              <a:gd name="adj" fmla="val 63239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D755F88-94BC-4531-B1B8-9E1D0C23B3FF}"/>
              </a:ext>
            </a:extLst>
          </p:cNvPr>
          <p:cNvSpPr txBox="1"/>
          <p:nvPr/>
        </p:nvSpPr>
        <p:spPr>
          <a:xfrm>
            <a:off x="1985757" y="241694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11 m</a:t>
            </a:r>
          </a:p>
        </p:txBody>
      </p:sp>
      <p:sp>
        <p:nvSpPr>
          <p:cNvPr id="15" name="Cube 14">
            <a:extLst>
              <a:ext uri="{FF2B5EF4-FFF2-40B4-BE49-F238E27FC236}">
                <a16:creationId xmlns="" xmlns:a16="http://schemas.microsoft.com/office/drawing/2014/main" id="{40BD4ED2-A692-4607-8FF8-36FD969B251E}"/>
              </a:ext>
            </a:extLst>
          </p:cNvPr>
          <p:cNvSpPr/>
          <p:nvPr/>
        </p:nvSpPr>
        <p:spPr>
          <a:xfrm>
            <a:off x="3252565" y="2034238"/>
            <a:ext cx="908726" cy="1408557"/>
          </a:xfrm>
          <a:prstGeom prst="cube">
            <a:avLst>
              <a:gd name="adj" fmla="val 63239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4CC04F7-F970-4E36-9D48-4420268ED763}"/>
              </a:ext>
            </a:extLst>
          </p:cNvPr>
          <p:cNvSpPr txBox="1"/>
          <p:nvPr/>
        </p:nvSpPr>
        <p:spPr>
          <a:xfrm>
            <a:off x="3177478" y="3409451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cm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43EB1A3-018C-4F5F-ADE1-400B71D648BB}"/>
              </a:ext>
            </a:extLst>
          </p:cNvPr>
          <p:cNvSpPr txBox="1"/>
          <p:nvPr/>
        </p:nvSpPr>
        <p:spPr>
          <a:xfrm>
            <a:off x="4123316" y="2342221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55 mm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5C0D01A-FE41-4FEC-A79A-CB5D0EC2D4F1}"/>
              </a:ext>
            </a:extLst>
          </p:cNvPr>
          <p:cNvSpPr txBox="1"/>
          <p:nvPr/>
        </p:nvSpPr>
        <p:spPr>
          <a:xfrm>
            <a:off x="3846806" y="309467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8 cm</a:t>
            </a:r>
          </a:p>
        </p:txBody>
      </p:sp>
      <p:sp>
        <p:nvSpPr>
          <p:cNvPr id="19" name="Cube 18">
            <a:extLst>
              <a:ext uri="{FF2B5EF4-FFF2-40B4-BE49-F238E27FC236}">
                <a16:creationId xmlns="" xmlns:a16="http://schemas.microsoft.com/office/drawing/2014/main" id="{A21986F8-23A5-4590-951F-4DEC20C952E4}"/>
              </a:ext>
            </a:extLst>
          </p:cNvPr>
          <p:cNvSpPr/>
          <p:nvPr/>
        </p:nvSpPr>
        <p:spPr>
          <a:xfrm>
            <a:off x="705778" y="3986700"/>
            <a:ext cx="1099691" cy="1036043"/>
          </a:xfrm>
          <a:prstGeom prst="cube">
            <a:avLst>
              <a:gd name="adj" fmla="val 3114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3D2E8AF-5F80-446C-B131-48A72B9B75B8}"/>
              </a:ext>
            </a:extLst>
          </p:cNvPr>
          <p:cNvSpPr txBox="1"/>
          <p:nvPr/>
        </p:nvSpPr>
        <p:spPr>
          <a:xfrm>
            <a:off x="886315" y="5021878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6CB127B-014D-4802-A978-30B6522296AB}"/>
              </a:ext>
            </a:extLst>
          </p:cNvPr>
          <p:cNvSpPr txBox="1"/>
          <p:nvPr/>
        </p:nvSpPr>
        <p:spPr>
          <a:xfrm>
            <a:off x="511537" y="3452084"/>
            <a:ext cx="2082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dirty="0" smtClean="0"/>
              <a:t>Пресметнете обема на куба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6C9A05F-B00F-42BF-B29A-4BDF4E3B6039}"/>
              </a:ext>
            </a:extLst>
          </p:cNvPr>
          <p:cNvSpPr txBox="1"/>
          <p:nvPr/>
        </p:nvSpPr>
        <p:spPr>
          <a:xfrm>
            <a:off x="3139194" y="5622276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mm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760A549-0D46-471E-BCB0-513BF1CD9BD0}"/>
              </a:ext>
            </a:extLst>
          </p:cNvPr>
          <p:cNvSpPr txBox="1"/>
          <p:nvPr/>
        </p:nvSpPr>
        <p:spPr>
          <a:xfrm>
            <a:off x="2535157" y="5328386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0.3 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0584B57-CE78-4954-9821-46E591B285D3}"/>
              </a:ext>
            </a:extLst>
          </p:cNvPr>
          <p:cNvSpPr txBox="1"/>
          <p:nvPr/>
        </p:nvSpPr>
        <p:spPr>
          <a:xfrm>
            <a:off x="2316706" y="3893467"/>
            <a:ext cx="258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 smtClean="0"/>
              <a:t>Обемът на тялото е </a:t>
            </a:r>
            <a:r>
              <a:rPr lang="en-GB" sz="1200" dirty="0" smtClean="0"/>
              <a:t>105 </a:t>
            </a:r>
            <a:r>
              <a:rPr lang="en-GB" sz="1200" dirty="0"/>
              <a:t>mm</a:t>
            </a:r>
            <a:r>
              <a:rPr lang="en-GB" sz="1200" baseline="30000" dirty="0"/>
              <a:t>3</a:t>
            </a:r>
            <a:r>
              <a:rPr lang="en-GB" sz="1200" dirty="0"/>
              <a:t>.</a:t>
            </a:r>
          </a:p>
          <a:p>
            <a:pPr algn="ctr"/>
            <a:r>
              <a:rPr lang="bg-BG" sz="1200" dirty="0" smtClean="0"/>
              <a:t>Намерете дължината на паралелепипеда.</a:t>
            </a:r>
            <a:endParaRPr lang="en-GB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B0E67780-F5CD-4D37-9AB0-DBC152FA54D4}"/>
              </a:ext>
            </a:extLst>
          </p:cNvPr>
          <p:cNvSpPr txBox="1"/>
          <p:nvPr/>
        </p:nvSpPr>
        <p:spPr>
          <a:xfrm>
            <a:off x="504944" y="5916419"/>
            <a:ext cx="3838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 smtClean="0"/>
              <a:t>Обемът  на правоъгълен паралелепипед е</a:t>
            </a:r>
            <a:r>
              <a:rPr lang="en-GB" sz="1200" dirty="0" smtClean="0"/>
              <a:t> </a:t>
            </a:r>
            <a:r>
              <a:rPr lang="en-GB" sz="1200" dirty="0"/>
              <a:t>64 m</a:t>
            </a:r>
            <a:r>
              <a:rPr lang="en-GB" sz="1200" baseline="30000" dirty="0"/>
              <a:t>3</a:t>
            </a:r>
            <a:r>
              <a:rPr lang="en-GB" sz="1200" dirty="0"/>
              <a:t>.</a:t>
            </a:r>
          </a:p>
          <a:p>
            <a:pPr algn="ctr"/>
            <a:r>
              <a:rPr lang="bg-BG" sz="1200" dirty="0" smtClean="0"/>
              <a:t>Височината е два пъти по-голяма от дължината</a:t>
            </a:r>
            <a:r>
              <a:rPr lang="en-GB" sz="1200" dirty="0" smtClean="0"/>
              <a:t>.</a:t>
            </a:r>
            <a:endParaRPr lang="en-GB" sz="1200" dirty="0"/>
          </a:p>
          <a:p>
            <a:pPr algn="ctr"/>
            <a:r>
              <a:rPr lang="bg-BG" sz="1200" dirty="0" smtClean="0"/>
              <a:t>Ширината е два пъти по-голяма от височината</a:t>
            </a:r>
            <a:r>
              <a:rPr lang="en-GB" sz="1200" dirty="0" smtClean="0"/>
              <a:t>.</a:t>
            </a:r>
            <a:endParaRPr lang="en-GB" sz="1200" dirty="0"/>
          </a:p>
          <a:p>
            <a:pPr algn="ctr"/>
            <a:r>
              <a:rPr lang="bg-BG" sz="1200" dirty="0" smtClean="0"/>
              <a:t>Намерете измеренията на паралелепипеда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graphicFrame>
        <p:nvGraphicFramePr>
          <p:cNvPr id="27" name="Table 26">
            <a:extLst>
              <a:ext uri="{FF2B5EF4-FFF2-40B4-BE49-F238E27FC236}">
                <a16:creationId xmlns="" xmlns:a16="http://schemas.microsoft.com/office/drawing/2014/main" id="{F7FA2933-FEDF-4CC9-AE39-AA4969D55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9615169"/>
              </p:ext>
            </p:extLst>
          </p:nvPr>
        </p:nvGraphicFramePr>
        <p:xfrm>
          <a:off x="5172729" y="293286"/>
          <a:ext cx="4498921" cy="1920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745">
                  <a:extLst>
                    <a:ext uri="{9D8B030D-6E8A-4147-A177-3AD203B41FA5}">
                      <a16:colId xmlns="" xmlns:a16="http://schemas.microsoft.com/office/drawing/2014/main" val="3697531005"/>
                    </a:ext>
                  </a:extLst>
                </a:gridCol>
                <a:gridCol w="964294">
                  <a:extLst>
                    <a:ext uri="{9D8B030D-6E8A-4147-A177-3AD203B41FA5}">
                      <a16:colId xmlns="" xmlns:a16="http://schemas.microsoft.com/office/drawing/2014/main" val="494174185"/>
                    </a:ext>
                  </a:extLst>
                </a:gridCol>
                <a:gridCol w="964294">
                  <a:extLst>
                    <a:ext uri="{9D8B030D-6E8A-4147-A177-3AD203B41FA5}">
                      <a16:colId xmlns="" xmlns:a16="http://schemas.microsoft.com/office/drawing/2014/main" val="2272485541"/>
                    </a:ext>
                  </a:extLst>
                </a:gridCol>
                <a:gridCol w="964294">
                  <a:extLst>
                    <a:ext uri="{9D8B030D-6E8A-4147-A177-3AD203B41FA5}">
                      <a16:colId xmlns="" xmlns:a16="http://schemas.microsoft.com/office/drawing/2014/main" val="2432852697"/>
                    </a:ext>
                  </a:extLst>
                </a:gridCol>
                <a:gridCol w="964294">
                  <a:extLst>
                    <a:ext uri="{9D8B030D-6E8A-4147-A177-3AD203B41FA5}">
                      <a16:colId xmlns="" xmlns:a16="http://schemas.microsoft.com/office/drawing/2014/main" val="499867301"/>
                    </a:ext>
                  </a:extLst>
                </a:gridCol>
              </a:tblGrid>
              <a:tr h="334668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Тяло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Дължина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Ширина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Височина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Обем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7615503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7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5.5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84998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6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45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189 cm</a:t>
                      </a:r>
                      <a:r>
                        <a:rPr lang="en-GB" sz="1200" b="0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2742397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6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450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94.5 m</a:t>
                      </a:r>
                      <a:r>
                        <a:rPr lang="en-GB" sz="1200" b="0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880136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8.5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7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148.75 mm</a:t>
                      </a:r>
                      <a:r>
                        <a:rPr lang="en-GB" sz="1200" b="0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6216406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2.4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32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0.067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5993282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02171C7-8607-4AE2-A773-8EB6FD1A3CB1}"/>
              </a:ext>
            </a:extLst>
          </p:cNvPr>
          <p:cNvSpPr txBox="1"/>
          <p:nvPr/>
        </p:nvSpPr>
        <p:spPr>
          <a:xfrm>
            <a:off x="5290229" y="0"/>
            <a:ext cx="4011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/>
              <a:t>Попълнете </a:t>
            </a:r>
            <a:r>
              <a:rPr lang="bg-BG" sz="1200" dirty="0" smtClean="0"/>
              <a:t>таблицата от </a:t>
            </a:r>
            <a:r>
              <a:rPr lang="en-GB" sz="1200" b="1" dirty="0" smtClean="0"/>
              <a:t>A</a:t>
            </a:r>
            <a:r>
              <a:rPr lang="en-GB" sz="1200" dirty="0" smtClean="0"/>
              <a:t> </a:t>
            </a:r>
            <a:r>
              <a:rPr lang="bg-BG" sz="1200" dirty="0" smtClean="0"/>
              <a:t>до </a:t>
            </a:r>
            <a:r>
              <a:rPr lang="en-GB" sz="1200" b="1" dirty="0" smtClean="0"/>
              <a:t>E</a:t>
            </a:r>
            <a:r>
              <a:rPr lang="bg-BG" sz="1200" dirty="0" smtClean="0"/>
              <a:t> ,като </a:t>
            </a:r>
            <a:r>
              <a:rPr lang="bg-BG" sz="1200" dirty="0" smtClean="0"/>
              <a:t>използвате </a:t>
            </a:r>
            <a:r>
              <a:rPr lang="bg-BG" sz="1200" dirty="0" smtClean="0"/>
              <a:t>даннитте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A59F376E-F293-4DD3-9053-C468ADF70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48473"/>
            <a:ext cx="416590" cy="41659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80100C43-3608-420C-84B7-A0593B513445}"/>
              </a:ext>
            </a:extLst>
          </p:cNvPr>
          <p:cNvSpPr txBox="1"/>
          <p:nvPr/>
        </p:nvSpPr>
        <p:spPr>
          <a:xfrm>
            <a:off x="5083206" y="2326272"/>
            <a:ext cx="2141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8.</a:t>
            </a:r>
            <a:r>
              <a:rPr lang="en-GB" sz="1200" dirty="0" smtClean="0"/>
              <a:t> </a:t>
            </a:r>
            <a:r>
              <a:rPr lang="bg-BG" sz="1200" dirty="0" smtClean="0"/>
              <a:t>Пресметнете обема на куб</a:t>
            </a:r>
          </a:p>
          <a:p>
            <a:pPr algn="ctr"/>
            <a:r>
              <a:rPr lang="bg-BG" sz="1200" dirty="0" smtClean="0"/>
              <a:t> с дължина на ръба:</a:t>
            </a:r>
            <a:endParaRPr lang="en-GB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D9C93CF8-0E0E-4F9A-A55C-860447D20DA9}"/>
              </a:ext>
            </a:extLst>
          </p:cNvPr>
          <p:cNvSpPr txBox="1"/>
          <p:nvPr/>
        </p:nvSpPr>
        <p:spPr>
          <a:xfrm>
            <a:off x="5338749" y="2789860"/>
            <a:ext cx="95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1200" dirty="0"/>
              <a:t>8 cm</a:t>
            </a:r>
          </a:p>
          <a:p>
            <a:pPr marL="342900" indent="-342900">
              <a:buAutoNum type="alphaLcParenR"/>
            </a:pPr>
            <a:r>
              <a:rPr lang="en-GB" sz="1200" dirty="0"/>
              <a:t>5 mm</a:t>
            </a:r>
          </a:p>
          <a:p>
            <a:pPr marL="342900" indent="-342900">
              <a:buAutoNum type="alphaLcParenR"/>
            </a:pPr>
            <a:r>
              <a:rPr lang="en-GB" sz="1200" dirty="0"/>
              <a:t>3.5 m</a:t>
            </a:r>
          </a:p>
          <a:p>
            <a:pPr marL="342900" indent="-342900">
              <a:buAutoNum type="alphaLcParenR"/>
            </a:pPr>
            <a:r>
              <a:rPr lang="en-GB" sz="1200" dirty="0"/>
              <a:t>0.5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283FB75-3301-48F4-ABA3-4A357EC1E5EB}"/>
              </a:ext>
            </a:extLst>
          </p:cNvPr>
          <p:cNvSpPr txBox="1"/>
          <p:nvPr/>
        </p:nvSpPr>
        <p:spPr>
          <a:xfrm>
            <a:off x="7515731" y="2326272"/>
            <a:ext cx="185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9.</a:t>
            </a:r>
            <a:r>
              <a:rPr lang="en-GB" sz="1200" dirty="0" smtClean="0"/>
              <a:t> </a:t>
            </a:r>
            <a:r>
              <a:rPr lang="bg-BG" sz="1200" dirty="0" smtClean="0"/>
              <a:t>Намерете ръба на куб, </a:t>
            </a:r>
          </a:p>
          <a:p>
            <a:pPr algn="ctr"/>
            <a:r>
              <a:rPr lang="bg-BG" sz="1200" dirty="0" smtClean="0"/>
              <a:t>ако той има обем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73C484A-A13F-4376-B66B-A96282063AE8}"/>
              </a:ext>
            </a:extLst>
          </p:cNvPr>
          <p:cNvSpPr txBox="1"/>
          <p:nvPr/>
        </p:nvSpPr>
        <p:spPr>
          <a:xfrm>
            <a:off x="7876605" y="2789860"/>
            <a:ext cx="1099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1200" dirty="0"/>
              <a:t>64 cm</a:t>
            </a:r>
            <a:r>
              <a:rPr lang="en-GB" sz="1200" baseline="30000" dirty="0"/>
              <a:t>3</a:t>
            </a:r>
          </a:p>
          <a:p>
            <a:pPr marL="342900" indent="-342900">
              <a:buAutoNum type="alphaLcParenR"/>
            </a:pPr>
            <a:r>
              <a:rPr lang="en-GB" sz="1200" dirty="0"/>
              <a:t>125 m</a:t>
            </a:r>
            <a:r>
              <a:rPr lang="en-GB" sz="1200" baseline="30000" dirty="0"/>
              <a:t>3</a:t>
            </a:r>
          </a:p>
          <a:p>
            <a:pPr marL="342900" indent="-342900">
              <a:buAutoNum type="alphaLcParenR"/>
            </a:pPr>
            <a:r>
              <a:rPr lang="en-GB" sz="1200" dirty="0"/>
              <a:t>343 mm</a:t>
            </a:r>
            <a:r>
              <a:rPr lang="en-GB" sz="1200" baseline="30000" dirty="0"/>
              <a:t>3</a:t>
            </a:r>
          </a:p>
          <a:p>
            <a:pPr marL="342900" indent="-342900">
              <a:buAutoNum type="alphaLcParenR"/>
            </a:pPr>
            <a:r>
              <a:rPr lang="en-GB" sz="1200" dirty="0"/>
              <a:t>729 cm</a:t>
            </a:r>
            <a:r>
              <a:rPr lang="en-GB" sz="1200" baseline="30000" dirty="0"/>
              <a:t>3</a:t>
            </a:r>
          </a:p>
        </p:txBody>
      </p:sp>
      <p:sp>
        <p:nvSpPr>
          <p:cNvPr id="35" name="Cube 34">
            <a:extLst>
              <a:ext uri="{FF2B5EF4-FFF2-40B4-BE49-F238E27FC236}">
                <a16:creationId xmlns="" xmlns:a16="http://schemas.microsoft.com/office/drawing/2014/main" id="{1646D158-A7D6-459E-8739-5F492A47BD8F}"/>
              </a:ext>
            </a:extLst>
          </p:cNvPr>
          <p:cNvSpPr/>
          <p:nvPr/>
        </p:nvSpPr>
        <p:spPr>
          <a:xfrm>
            <a:off x="5733746" y="5212733"/>
            <a:ext cx="739033" cy="1215374"/>
          </a:xfrm>
          <a:prstGeom prst="cube">
            <a:avLst>
              <a:gd name="adj" fmla="val 632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36" name="Cube 35">
            <a:extLst>
              <a:ext uri="{FF2B5EF4-FFF2-40B4-BE49-F238E27FC236}">
                <a16:creationId xmlns="" xmlns:a16="http://schemas.microsoft.com/office/drawing/2014/main" id="{A960370C-03F9-47DF-AF20-09B2057C99EE}"/>
              </a:ext>
            </a:extLst>
          </p:cNvPr>
          <p:cNvSpPr/>
          <p:nvPr/>
        </p:nvSpPr>
        <p:spPr>
          <a:xfrm>
            <a:off x="6002386" y="5597109"/>
            <a:ext cx="739033" cy="830998"/>
          </a:xfrm>
          <a:prstGeom prst="cube">
            <a:avLst>
              <a:gd name="adj" fmla="val 632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7F85CA1E-DD80-4561-8F5F-DA25FE81BD82}"/>
              </a:ext>
            </a:extLst>
          </p:cNvPr>
          <p:cNvSpPr txBox="1"/>
          <p:nvPr/>
        </p:nvSpPr>
        <p:spPr>
          <a:xfrm>
            <a:off x="5774176" y="642810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4 cm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0A4DD2DE-935C-4D51-B5A6-E20F9DFAAD74}"/>
              </a:ext>
            </a:extLst>
          </p:cNvPr>
          <p:cNvSpPr/>
          <p:nvPr/>
        </p:nvSpPr>
        <p:spPr>
          <a:xfrm>
            <a:off x="5800351" y="6070485"/>
            <a:ext cx="390833" cy="35126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3579B87-094E-4BE5-9EAD-30FDBC734C17}"/>
              </a:ext>
            </a:extLst>
          </p:cNvPr>
          <p:cNvSpPr txBox="1"/>
          <p:nvPr/>
        </p:nvSpPr>
        <p:spPr>
          <a:xfrm>
            <a:off x="6445366" y="6162202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 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A941F1F-10E9-46E3-925A-AE9A482A80B9}"/>
              </a:ext>
            </a:extLst>
          </p:cNvPr>
          <p:cNvSpPr txBox="1"/>
          <p:nvPr/>
        </p:nvSpPr>
        <p:spPr>
          <a:xfrm>
            <a:off x="5321808" y="587578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cm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E885BF82-C5B2-4AAC-94CA-123C4014F47B}"/>
              </a:ext>
            </a:extLst>
          </p:cNvPr>
          <p:cNvSpPr txBox="1"/>
          <p:nvPr/>
        </p:nvSpPr>
        <p:spPr>
          <a:xfrm>
            <a:off x="6439768" y="5378122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C39DC1DD-5179-4269-87F2-0F47A307F4C3}"/>
              </a:ext>
            </a:extLst>
          </p:cNvPr>
          <p:cNvSpPr txBox="1"/>
          <p:nvPr/>
        </p:nvSpPr>
        <p:spPr>
          <a:xfrm>
            <a:off x="6679399" y="5645165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 cm</a:t>
            </a:r>
          </a:p>
        </p:txBody>
      </p:sp>
      <p:sp>
        <p:nvSpPr>
          <p:cNvPr id="43" name="Cube 42">
            <a:extLst>
              <a:ext uri="{FF2B5EF4-FFF2-40B4-BE49-F238E27FC236}">
                <a16:creationId xmlns="" xmlns:a16="http://schemas.microsoft.com/office/drawing/2014/main" id="{C796AC84-94B1-4F89-B1C2-EBC8134532D7}"/>
              </a:ext>
            </a:extLst>
          </p:cNvPr>
          <p:cNvSpPr/>
          <p:nvPr/>
        </p:nvSpPr>
        <p:spPr>
          <a:xfrm>
            <a:off x="8069898" y="5760890"/>
            <a:ext cx="1151277" cy="830998"/>
          </a:xfrm>
          <a:prstGeom prst="cube">
            <a:avLst>
              <a:gd name="adj" fmla="val 6973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44" name="Cube 43">
            <a:extLst>
              <a:ext uri="{FF2B5EF4-FFF2-40B4-BE49-F238E27FC236}">
                <a16:creationId xmlns="" xmlns:a16="http://schemas.microsoft.com/office/drawing/2014/main" id="{5031E178-208E-492A-AD32-D450E24A76D4}"/>
              </a:ext>
            </a:extLst>
          </p:cNvPr>
          <p:cNvSpPr/>
          <p:nvPr/>
        </p:nvSpPr>
        <p:spPr>
          <a:xfrm>
            <a:off x="8645536" y="5623470"/>
            <a:ext cx="572321" cy="458122"/>
          </a:xfrm>
          <a:prstGeom prst="cube">
            <a:avLst>
              <a:gd name="adj" fmla="val 6973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51" name="Freeform: Shape 50">
            <a:extLst>
              <a:ext uri="{FF2B5EF4-FFF2-40B4-BE49-F238E27FC236}">
                <a16:creationId xmlns="" xmlns:a16="http://schemas.microsoft.com/office/drawing/2014/main" id="{CA344BB4-4670-45F4-9396-406BCA50AC22}"/>
              </a:ext>
            </a:extLst>
          </p:cNvPr>
          <p:cNvSpPr/>
          <p:nvPr/>
        </p:nvSpPr>
        <p:spPr>
          <a:xfrm>
            <a:off x="8909285" y="5711813"/>
            <a:ext cx="307181" cy="426244"/>
          </a:xfrm>
          <a:custGeom>
            <a:avLst/>
            <a:gdLst>
              <a:gd name="connsiteX0" fmla="*/ 0 w 321469"/>
              <a:gd name="connsiteY0" fmla="*/ 271462 h 426244"/>
              <a:gd name="connsiteX1" fmla="*/ 0 w 321469"/>
              <a:gd name="connsiteY1" fmla="*/ 426244 h 426244"/>
              <a:gd name="connsiteX2" fmla="*/ 321469 w 321469"/>
              <a:gd name="connsiteY2" fmla="*/ 114300 h 426244"/>
              <a:gd name="connsiteX3" fmla="*/ 321469 w 321469"/>
              <a:gd name="connsiteY3" fmla="*/ 0 h 426244"/>
              <a:gd name="connsiteX4" fmla="*/ 0 w 321469"/>
              <a:gd name="connsiteY4" fmla="*/ 271462 h 42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469" h="426244">
                <a:moveTo>
                  <a:pt x="0" y="271462"/>
                </a:moveTo>
                <a:lnTo>
                  <a:pt x="0" y="426244"/>
                </a:lnTo>
                <a:lnTo>
                  <a:pt x="321469" y="114300"/>
                </a:lnTo>
                <a:lnTo>
                  <a:pt x="321469" y="0"/>
                </a:lnTo>
                <a:lnTo>
                  <a:pt x="0" y="271462"/>
                </a:lnTo>
                <a:close/>
              </a:path>
            </a:pathLst>
          </a:custGeom>
          <a:solidFill>
            <a:srgbClr val="CDCDC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C7E2750B-C071-4CC5-9FB0-75B66EEAE5A9}"/>
              </a:ext>
            </a:extLst>
          </p:cNvPr>
          <p:cNvSpPr txBox="1"/>
          <p:nvPr/>
        </p:nvSpPr>
        <p:spPr>
          <a:xfrm>
            <a:off x="9176943" y="5704429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35 mm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6156C3F6-1FA6-45E4-BA17-23E3FBF080F2}"/>
              </a:ext>
            </a:extLst>
          </p:cNvPr>
          <p:cNvSpPr txBox="1"/>
          <p:nvPr/>
        </p:nvSpPr>
        <p:spPr>
          <a:xfrm>
            <a:off x="8874475" y="6244180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11 cm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8215B638-584A-42B4-BB45-05E6F04911B3}"/>
              </a:ext>
            </a:extLst>
          </p:cNvPr>
          <p:cNvSpPr txBox="1"/>
          <p:nvPr/>
        </p:nvSpPr>
        <p:spPr>
          <a:xfrm>
            <a:off x="7823197" y="5571599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5.5 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06A1E597-22D0-4215-B6C3-981E473B6C11}"/>
              </a:ext>
            </a:extLst>
          </p:cNvPr>
          <p:cNvSpPr txBox="1"/>
          <p:nvPr/>
        </p:nvSpPr>
        <p:spPr>
          <a:xfrm>
            <a:off x="8855645" y="5407646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25 mm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DFFC0D65-D27F-42EE-B863-30B71C98697F}"/>
              </a:ext>
            </a:extLst>
          </p:cNvPr>
          <p:cNvSpPr txBox="1"/>
          <p:nvPr/>
        </p:nvSpPr>
        <p:spPr>
          <a:xfrm>
            <a:off x="8037767" y="6562718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50 mm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25446FDC-C17D-472E-906A-F3A9AF8AA124}"/>
              </a:ext>
            </a:extLst>
          </p:cNvPr>
          <p:cNvSpPr txBox="1"/>
          <p:nvPr/>
        </p:nvSpPr>
        <p:spPr>
          <a:xfrm>
            <a:off x="7619852" y="632097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cm</a:t>
            </a:r>
          </a:p>
        </p:txBody>
      </p:sp>
      <p:sp>
        <p:nvSpPr>
          <p:cNvPr id="59" name="Cube 58">
            <a:extLst>
              <a:ext uri="{FF2B5EF4-FFF2-40B4-BE49-F238E27FC236}">
                <a16:creationId xmlns="" xmlns:a16="http://schemas.microsoft.com/office/drawing/2014/main" id="{07118CF9-13E2-48E6-86FF-153020193304}"/>
              </a:ext>
            </a:extLst>
          </p:cNvPr>
          <p:cNvSpPr/>
          <p:nvPr/>
        </p:nvSpPr>
        <p:spPr>
          <a:xfrm>
            <a:off x="8174339" y="3996690"/>
            <a:ext cx="710582" cy="1159624"/>
          </a:xfrm>
          <a:prstGeom prst="cube">
            <a:avLst>
              <a:gd name="adj" fmla="val 632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CB1F4268-8762-465B-B9B6-521BE63E69FD}"/>
              </a:ext>
            </a:extLst>
          </p:cNvPr>
          <p:cNvSpPr txBox="1"/>
          <p:nvPr/>
        </p:nvSpPr>
        <p:spPr>
          <a:xfrm>
            <a:off x="8879064" y="4129591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45 mm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99D904A-C13E-4006-9FE0-178F02CBAB2B}"/>
              </a:ext>
            </a:extLst>
          </p:cNvPr>
          <p:cNvSpPr txBox="1"/>
          <p:nvPr/>
        </p:nvSpPr>
        <p:spPr>
          <a:xfrm>
            <a:off x="7302738" y="4366595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70 mm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2C6F0FB-D188-4167-8571-FACFC1FA371A}"/>
              </a:ext>
            </a:extLst>
          </p:cNvPr>
          <p:cNvSpPr txBox="1"/>
          <p:nvPr/>
        </p:nvSpPr>
        <p:spPr>
          <a:xfrm>
            <a:off x="7734291" y="5152609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60 mm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B73AFC7E-9B69-4DC2-903E-39C9FF8BBC70}"/>
              </a:ext>
            </a:extLst>
          </p:cNvPr>
          <p:cNvSpPr txBox="1"/>
          <p:nvPr/>
        </p:nvSpPr>
        <p:spPr>
          <a:xfrm>
            <a:off x="7009905" y="3631889"/>
            <a:ext cx="2488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dirty="0" smtClean="0"/>
              <a:t>Двата паралелепипеда са еднакви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93E434FC-96F4-49FC-9BBF-D5A6D8245C35}"/>
              </a:ext>
            </a:extLst>
          </p:cNvPr>
          <p:cNvSpPr txBox="1"/>
          <p:nvPr/>
        </p:nvSpPr>
        <p:spPr>
          <a:xfrm>
            <a:off x="238784" y="43272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1.</a:t>
            </a:r>
            <a:endParaRPr lang="en-GB" sz="1200" b="1" dirty="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328809C4-2507-4413-9D40-C849CBE5493E}"/>
              </a:ext>
            </a:extLst>
          </p:cNvPr>
          <p:cNvSpPr txBox="1"/>
          <p:nvPr/>
        </p:nvSpPr>
        <p:spPr>
          <a:xfrm>
            <a:off x="2484479" y="52946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2.</a:t>
            </a:r>
            <a:endParaRPr lang="en-GB" sz="1200" b="1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F33E11F5-0B4A-4620-8B32-C4807DB28342}"/>
              </a:ext>
            </a:extLst>
          </p:cNvPr>
          <p:cNvSpPr txBox="1"/>
          <p:nvPr/>
        </p:nvSpPr>
        <p:spPr>
          <a:xfrm>
            <a:off x="461175" y="183006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3.</a:t>
            </a:r>
            <a:endParaRPr lang="en-GB" sz="1200" b="1" dirty="0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C60A893-BD79-42CB-88B3-83D92A5AA893}"/>
              </a:ext>
            </a:extLst>
          </p:cNvPr>
          <p:cNvSpPr txBox="1"/>
          <p:nvPr/>
        </p:nvSpPr>
        <p:spPr>
          <a:xfrm>
            <a:off x="2953268" y="205849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4.</a:t>
            </a:r>
            <a:endParaRPr lang="en-GB" sz="1200" b="1" dirty="0"/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3B3A04A4-3AA8-4CD7-87D6-CCDA01950761}"/>
              </a:ext>
            </a:extLst>
          </p:cNvPr>
          <p:cNvSpPr txBox="1"/>
          <p:nvPr/>
        </p:nvSpPr>
        <p:spPr>
          <a:xfrm>
            <a:off x="414198" y="39065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5.</a:t>
            </a:r>
            <a:endParaRPr lang="en-GB" sz="1200" b="1" dirty="0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B21252C-2BA1-443E-99DE-592F885AA3A1}"/>
              </a:ext>
            </a:extLst>
          </p:cNvPr>
          <p:cNvSpPr txBox="1"/>
          <p:nvPr/>
        </p:nvSpPr>
        <p:spPr>
          <a:xfrm>
            <a:off x="2789009" y="462899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6.</a:t>
            </a:r>
            <a:endParaRPr lang="en-GB" sz="1200" b="1" dirty="0"/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EFC62C5-59D9-418B-B3D8-89D808AC58DF}"/>
              </a:ext>
            </a:extLst>
          </p:cNvPr>
          <p:cNvSpPr txBox="1"/>
          <p:nvPr/>
        </p:nvSpPr>
        <p:spPr>
          <a:xfrm>
            <a:off x="289764" y="579282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7.</a:t>
            </a:r>
            <a:endParaRPr lang="en-GB" sz="1200" b="1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2FFA2E76-E1D4-4094-BF54-ABEF49860C47}"/>
              </a:ext>
            </a:extLst>
          </p:cNvPr>
          <p:cNvSpPr txBox="1"/>
          <p:nvPr/>
        </p:nvSpPr>
        <p:spPr>
          <a:xfrm>
            <a:off x="5365692" y="5117171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11.</a:t>
            </a:r>
            <a:endParaRPr lang="en-GB" sz="1200" b="1" dirty="0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4A650180-FEB5-4694-A9E9-E678B82E8156}"/>
              </a:ext>
            </a:extLst>
          </p:cNvPr>
          <p:cNvSpPr txBox="1"/>
          <p:nvPr/>
        </p:nvSpPr>
        <p:spPr>
          <a:xfrm>
            <a:off x="6775396" y="3625387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10.</a:t>
            </a:r>
            <a:endParaRPr lang="en-GB" sz="1200" b="1" dirty="0"/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A4E49394-F4B1-45FD-A77B-E7FE247315FF}"/>
              </a:ext>
            </a:extLst>
          </p:cNvPr>
          <p:cNvSpPr txBox="1"/>
          <p:nvPr/>
        </p:nvSpPr>
        <p:spPr>
          <a:xfrm>
            <a:off x="7586461" y="5587502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12.</a:t>
            </a:r>
            <a:endParaRPr lang="en-GB" sz="1200" b="1" dirty="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="" xmlns:a16="http://schemas.microsoft.com/office/drawing/2014/main" id="{3B5C3EF4-A6D3-4948-84A6-ED0254380759}"/>
              </a:ext>
            </a:extLst>
          </p:cNvPr>
          <p:cNvSpPr/>
          <p:nvPr/>
        </p:nvSpPr>
        <p:spPr>
          <a:xfrm>
            <a:off x="7620" y="7620"/>
            <a:ext cx="9874934" cy="6838950"/>
          </a:xfrm>
          <a:prstGeom prst="roundRect">
            <a:avLst>
              <a:gd name="adj" fmla="val 207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27F428FF-7C0B-41B9-85BD-CF53868947EC}"/>
              </a:ext>
            </a:extLst>
          </p:cNvPr>
          <p:cNvSpPr txBox="1"/>
          <p:nvPr/>
        </p:nvSpPr>
        <p:spPr>
          <a:xfrm>
            <a:off x="1874587" y="-20337"/>
            <a:ext cx="2209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b="1" u="sng" dirty="0" smtClean="0"/>
              <a:t>Обем на куб и паралелепипед</a:t>
            </a:r>
            <a:endParaRPr lang="en-GB" sz="1200" b="1" u="sng" dirty="0"/>
          </a:p>
        </p:txBody>
      </p:sp>
      <p:sp>
        <p:nvSpPr>
          <p:cNvPr id="22" name="Cube 21">
            <a:extLst>
              <a:ext uri="{FF2B5EF4-FFF2-40B4-BE49-F238E27FC236}">
                <a16:creationId xmlns="" xmlns:a16="http://schemas.microsoft.com/office/drawing/2014/main" id="{F12B9245-5E16-45F9-8B71-429E6F33C8DE}"/>
              </a:ext>
            </a:extLst>
          </p:cNvPr>
          <p:cNvSpPr/>
          <p:nvPr/>
        </p:nvSpPr>
        <p:spPr>
          <a:xfrm>
            <a:off x="751498" y="1800458"/>
            <a:ext cx="1587278" cy="1036043"/>
          </a:xfrm>
          <a:prstGeom prst="cube">
            <a:avLst>
              <a:gd name="adj" fmla="val 6323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8C5885A7-84C8-49D8-86F4-3E4BE1B828D6}"/>
              </a:ext>
            </a:extLst>
          </p:cNvPr>
          <p:cNvSpPr txBox="1"/>
          <p:nvPr/>
        </p:nvSpPr>
        <p:spPr>
          <a:xfrm>
            <a:off x="131967" y="2846294"/>
            <a:ext cx="1887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dirty="0" smtClean="0"/>
              <a:t>Оцветената площ е</a:t>
            </a:r>
            <a:r>
              <a:rPr lang="en-GB" sz="1200" dirty="0" smtClean="0"/>
              <a:t> </a:t>
            </a:r>
            <a:r>
              <a:rPr lang="en-GB" sz="1200" dirty="0"/>
              <a:t>24 m</a:t>
            </a:r>
            <a:r>
              <a:rPr lang="en-GB" sz="1200" baseline="30000" dirty="0"/>
              <a:t>2</a:t>
            </a:r>
            <a:r>
              <a:rPr lang="en-GB" sz="1200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E121D40-29D0-4492-9F4F-336C5C92AED5}"/>
              </a:ext>
            </a:extLst>
          </p:cNvPr>
          <p:cNvSpPr txBox="1"/>
          <p:nvPr/>
        </p:nvSpPr>
        <p:spPr>
          <a:xfrm>
            <a:off x="898976" y="250341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24 m</a:t>
            </a:r>
            <a:r>
              <a:rPr lang="en-GB" sz="1200" baseline="30000" dirty="0"/>
              <a:t>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DE1D8D5-2819-433F-AD8D-A3BDEF500D5D}"/>
              </a:ext>
            </a:extLst>
          </p:cNvPr>
          <p:cNvSpPr txBox="1"/>
          <p:nvPr/>
        </p:nvSpPr>
        <p:spPr>
          <a:xfrm>
            <a:off x="4954870" y="4253784"/>
            <a:ext cx="244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dirty="0" smtClean="0"/>
              <a:t>Пресметнете обемите на </a:t>
            </a:r>
          </a:p>
          <a:p>
            <a:pPr algn="ctr"/>
            <a:r>
              <a:rPr lang="bg-BG" sz="1200" dirty="0" smtClean="0"/>
              <a:t>телата като използвате чертежите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76D5B0AD-403F-44B2-AE4A-5FA6C5164020}"/>
              </a:ext>
            </a:extLst>
          </p:cNvPr>
          <p:cNvCxnSpPr>
            <a:cxnSpLocks/>
          </p:cNvCxnSpPr>
          <p:nvPr/>
        </p:nvCxnSpPr>
        <p:spPr>
          <a:xfrm flipH="1">
            <a:off x="8278360" y="5658664"/>
            <a:ext cx="239954" cy="23944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39CA4D66-3060-49CF-B8D5-9CF4692FF1C5}"/>
              </a:ext>
            </a:extLst>
          </p:cNvPr>
          <p:cNvCxnSpPr>
            <a:cxnSpLocks/>
          </p:cNvCxnSpPr>
          <p:nvPr/>
        </p:nvCxnSpPr>
        <p:spPr>
          <a:xfrm flipV="1">
            <a:off x="8244840" y="5947410"/>
            <a:ext cx="37338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="" xmlns:a16="http://schemas.microsoft.com/office/drawing/2014/main" id="{CD251FE4-5BCE-4EE8-8516-03558955DCBE}"/>
              </a:ext>
            </a:extLst>
          </p:cNvPr>
          <p:cNvCxnSpPr>
            <a:cxnSpLocks/>
          </p:cNvCxnSpPr>
          <p:nvPr/>
        </p:nvCxnSpPr>
        <p:spPr>
          <a:xfrm>
            <a:off x="8536305" y="5629275"/>
            <a:ext cx="390525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="" xmlns:a16="http://schemas.microsoft.com/office/drawing/2014/main" id="{650F837B-2AA0-4CD6-BFE0-286933C4BEA5}"/>
              </a:ext>
            </a:extLst>
          </p:cNvPr>
          <p:cNvCxnSpPr>
            <a:cxnSpLocks/>
          </p:cNvCxnSpPr>
          <p:nvPr/>
        </p:nvCxnSpPr>
        <p:spPr>
          <a:xfrm>
            <a:off x="4958861" y="78834"/>
            <a:ext cx="0" cy="66685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420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3262703-AAB2-42C3-AF66-81886BE374AA}"/>
              </a:ext>
            </a:extLst>
          </p:cNvPr>
          <p:cNvSpPr/>
          <p:nvPr/>
        </p:nvSpPr>
        <p:spPr>
          <a:xfrm>
            <a:off x="748062" y="2455927"/>
            <a:ext cx="932783" cy="37680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/>
          </a:p>
        </p:txBody>
      </p:sp>
      <p:sp>
        <p:nvSpPr>
          <p:cNvPr id="60" name="Cube 59">
            <a:extLst>
              <a:ext uri="{FF2B5EF4-FFF2-40B4-BE49-F238E27FC236}">
                <a16:creationId xmlns="" xmlns:a16="http://schemas.microsoft.com/office/drawing/2014/main" id="{9AB0E958-92AA-4D9E-AA19-DBCAB5BA17A6}"/>
              </a:ext>
            </a:extLst>
          </p:cNvPr>
          <p:cNvSpPr/>
          <p:nvPr/>
        </p:nvSpPr>
        <p:spPr>
          <a:xfrm>
            <a:off x="7517180" y="4325316"/>
            <a:ext cx="1275900" cy="830998"/>
          </a:xfrm>
          <a:prstGeom prst="cube">
            <a:avLst>
              <a:gd name="adj" fmla="val 7251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2" name="Cube 1">
            <a:extLst>
              <a:ext uri="{FF2B5EF4-FFF2-40B4-BE49-F238E27FC236}">
                <a16:creationId xmlns="" xmlns:a16="http://schemas.microsoft.com/office/drawing/2014/main" id="{B5934279-2DA5-4CB8-ABAC-B4E86EAFB95E}"/>
              </a:ext>
            </a:extLst>
          </p:cNvPr>
          <p:cNvSpPr/>
          <p:nvPr/>
        </p:nvSpPr>
        <p:spPr>
          <a:xfrm>
            <a:off x="482502" y="570142"/>
            <a:ext cx="1102148" cy="925174"/>
          </a:xfrm>
          <a:prstGeom prst="cube">
            <a:avLst>
              <a:gd name="adj" fmla="val 48529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ABF6C92-6C76-4AF2-A6D8-906F5AA284AC}"/>
              </a:ext>
            </a:extLst>
          </p:cNvPr>
          <p:cNvSpPr txBox="1"/>
          <p:nvPr/>
        </p:nvSpPr>
        <p:spPr>
          <a:xfrm>
            <a:off x="1294589" y="190761"/>
            <a:ext cx="3141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/>
              <a:t>Пресметнете обема на телата от </a:t>
            </a:r>
            <a:r>
              <a:rPr lang="bg-BG" sz="1200" dirty="0" smtClean="0"/>
              <a:t>чертежите</a:t>
            </a:r>
            <a:endParaRPr lang="en-GB" sz="1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BEB3E13-561A-4CF3-8760-B179E71AA4A5}"/>
              </a:ext>
            </a:extLst>
          </p:cNvPr>
          <p:cNvSpPr txBox="1"/>
          <p:nvPr/>
        </p:nvSpPr>
        <p:spPr>
          <a:xfrm>
            <a:off x="562268" y="145975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32E92EE-367F-481D-9170-E45C3449C989}"/>
              </a:ext>
            </a:extLst>
          </p:cNvPr>
          <p:cNvSpPr txBox="1"/>
          <p:nvPr/>
        </p:nvSpPr>
        <p:spPr>
          <a:xfrm>
            <a:off x="28863" y="1077024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 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0490B7C-CE6A-4906-ABA3-1A3D0172A9DE}"/>
              </a:ext>
            </a:extLst>
          </p:cNvPr>
          <p:cNvSpPr txBox="1"/>
          <p:nvPr/>
        </p:nvSpPr>
        <p:spPr>
          <a:xfrm>
            <a:off x="1324172" y="119545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cm</a:t>
            </a:r>
          </a:p>
        </p:txBody>
      </p:sp>
      <p:sp>
        <p:nvSpPr>
          <p:cNvPr id="7" name="Cube 6">
            <a:extLst>
              <a:ext uri="{FF2B5EF4-FFF2-40B4-BE49-F238E27FC236}">
                <a16:creationId xmlns="" xmlns:a16="http://schemas.microsoft.com/office/drawing/2014/main" id="{3A317D38-FE6A-42CA-80ED-3C06592946D9}"/>
              </a:ext>
            </a:extLst>
          </p:cNvPr>
          <p:cNvSpPr/>
          <p:nvPr/>
        </p:nvSpPr>
        <p:spPr>
          <a:xfrm>
            <a:off x="2934568" y="583580"/>
            <a:ext cx="1234225" cy="1036043"/>
          </a:xfrm>
          <a:prstGeom prst="cube">
            <a:avLst>
              <a:gd name="adj" fmla="val 21784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FCAA814-3FF2-48C5-BA0B-D22EF45AAC88}"/>
              </a:ext>
            </a:extLst>
          </p:cNvPr>
          <p:cNvSpPr txBox="1"/>
          <p:nvPr/>
        </p:nvSpPr>
        <p:spPr>
          <a:xfrm>
            <a:off x="3177010" y="1602767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 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C61628-6341-4F92-A90B-CAA19EEC5218}"/>
              </a:ext>
            </a:extLst>
          </p:cNvPr>
          <p:cNvSpPr txBox="1"/>
          <p:nvPr/>
        </p:nvSpPr>
        <p:spPr>
          <a:xfrm>
            <a:off x="2417979" y="1057217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mm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F590CB4-4B3C-4DB5-8AD8-4EE6F83725D7}"/>
              </a:ext>
            </a:extLst>
          </p:cNvPr>
          <p:cNvSpPr txBox="1"/>
          <p:nvPr/>
        </p:nvSpPr>
        <p:spPr>
          <a:xfrm>
            <a:off x="4018678" y="1450434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mm</a:t>
            </a:r>
          </a:p>
        </p:txBody>
      </p:sp>
      <p:sp>
        <p:nvSpPr>
          <p:cNvPr id="11" name="Cube 10">
            <a:extLst>
              <a:ext uri="{FF2B5EF4-FFF2-40B4-BE49-F238E27FC236}">
                <a16:creationId xmlns="" xmlns:a16="http://schemas.microsoft.com/office/drawing/2014/main" id="{8727019B-0EE5-4E89-AE9C-C872CEDA1126}"/>
              </a:ext>
            </a:extLst>
          </p:cNvPr>
          <p:cNvSpPr/>
          <p:nvPr/>
        </p:nvSpPr>
        <p:spPr>
          <a:xfrm>
            <a:off x="3102400" y="4618307"/>
            <a:ext cx="1314413" cy="1036043"/>
          </a:xfrm>
          <a:prstGeom prst="cube">
            <a:avLst>
              <a:gd name="adj" fmla="val 63239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D755F88-94BC-4531-B1B8-9E1D0C23B3FF}"/>
              </a:ext>
            </a:extLst>
          </p:cNvPr>
          <p:cNvSpPr txBox="1"/>
          <p:nvPr/>
        </p:nvSpPr>
        <p:spPr>
          <a:xfrm>
            <a:off x="1985757" y="241694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11 m</a:t>
            </a:r>
          </a:p>
        </p:txBody>
      </p:sp>
      <p:sp>
        <p:nvSpPr>
          <p:cNvPr id="15" name="Cube 14">
            <a:extLst>
              <a:ext uri="{FF2B5EF4-FFF2-40B4-BE49-F238E27FC236}">
                <a16:creationId xmlns="" xmlns:a16="http://schemas.microsoft.com/office/drawing/2014/main" id="{40BD4ED2-A692-4607-8FF8-36FD969B251E}"/>
              </a:ext>
            </a:extLst>
          </p:cNvPr>
          <p:cNvSpPr/>
          <p:nvPr/>
        </p:nvSpPr>
        <p:spPr>
          <a:xfrm>
            <a:off x="3252565" y="2034238"/>
            <a:ext cx="908726" cy="1408557"/>
          </a:xfrm>
          <a:prstGeom prst="cube">
            <a:avLst>
              <a:gd name="adj" fmla="val 63239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4CC04F7-F970-4E36-9D48-4420268ED763}"/>
              </a:ext>
            </a:extLst>
          </p:cNvPr>
          <p:cNvSpPr txBox="1"/>
          <p:nvPr/>
        </p:nvSpPr>
        <p:spPr>
          <a:xfrm>
            <a:off x="3177478" y="3409451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cm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43EB1A3-018C-4F5F-ADE1-400B71D648BB}"/>
              </a:ext>
            </a:extLst>
          </p:cNvPr>
          <p:cNvSpPr txBox="1"/>
          <p:nvPr/>
        </p:nvSpPr>
        <p:spPr>
          <a:xfrm>
            <a:off x="4123316" y="2342221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55 mm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5C0D01A-FE41-4FEC-A79A-CB5D0EC2D4F1}"/>
              </a:ext>
            </a:extLst>
          </p:cNvPr>
          <p:cNvSpPr txBox="1"/>
          <p:nvPr/>
        </p:nvSpPr>
        <p:spPr>
          <a:xfrm>
            <a:off x="3846806" y="309467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8 cm</a:t>
            </a:r>
          </a:p>
        </p:txBody>
      </p:sp>
      <p:sp>
        <p:nvSpPr>
          <p:cNvPr id="19" name="Cube 18">
            <a:extLst>
              <a:ext uri="{FF2B5EF4-FFF2-40B4-BE49-F238E27FC236}">
                <a16:creationId xmlns="" xmlns:a16="http://schemas.microsoft.com/office/drawing/2014/main" id="{A21986F8-23A5-4590-951F-4DEC20C952E4}"/>
              </a:ext>
            </a:extLst>
          </p:cNvPr>
          <p:cNvSpPr/>
          <p:nvPr/>
        </p:nvSpPr>
        <p:spPr>
          <a:xfrm>
            <a:off x="705778" y="3986700"/>
            <a:ext cx="1099691" cy="1036043"/>
          </a:xfrm>
          <a:prstGeom prst="cube">
            <a:avLst>
              <a:gd name="adj" fmla="val 3114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3D2E8AF-5F80-446C-B131-48A72B9B75B8}"/>
              </a:ext>
            </a:extLst>
          </p:cNvPr>
          <p:cNvSpPr txBox="1"/>
          <p:nvPr/>
        </p:nvSpPr>
        <p:spPr>
          <a:xfrm>
            <a:off x="886315" y="5021878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6CB127B-014D-4802-A978-30B6522296AB}"/>
              </a:ext>
            </a:extLst>
          </p:cNvPr>
          <p:cNvSpPr txBox="1"/>
          <p:nvPr/>
        </p:nvSpPr>
        <p:spPr>
          <a:xfrm>
            <a:off x="511537" y="3452084"/>
            <a:ext cx="2082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dirty="0" smtClean="0"/>
              <a:t>Пресметнете обема на куба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6C9A05F-B00F-42BF-B29A-4BDF4E3B6039}"/>
              </a:ext>
            </a:extLst>
          </p:cNvPr>
          <p:cNvSpPr txBox="1"/>
          <p:nvPr/>
        </p:nvSpPr>
        <p:spPr>
          <a:xfrm>
            <a:off x="3139194" y="5622276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mm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760A549-0D46-471E-BCB0-513BF1CD9BD0}"/>
              </a:ext>
            </a:extLst>
          </p:cNvPr>
          <p:cNvSpPr txBox="1"/>
          <p:nvPr/>
        </p:nvSpPr>
        <p:spPr>
          <a:xfrm>
            <a:off x="2535157" y="5328386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0.3 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0584B57-CE78-4954-9821-46E591B285D3}"/>
              </a:ext>
            </a:extLst>
          </p:cNvPr>
          <p:cNvSpPr txBox="1"/>
          <p:nvPr/>
        </p:nvSpPr>
        <p:spPr>
          <a:xfrm>
            <a:off x="2316706" y="3893467"/>
            <a:ext cx="258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 smtClean="0"/>
              <a:t>Обемът на тялото е </a:t>
            </a:r>
            <a:r>
              <a:rPr lang="en-GB" sz="1200" dirty="0" smtClean="0"/>
              <a:t>105 </a:t>
            </a:r>
            <a:r>
              <a:rPr lang="en-GB" sz="1200" dirty="0"/>
              <a:t>mm</a:t>
            </a:r>
            <a:r>
              <a:rPr lang="en-GB" sz="1200" baseline="30000" dirty="0"/>
              <a:t>3</a:t>
            </a:r>
            <a:r>
              <a:rPr lang="en-GB" sz="1200" dirty="0"/>
              <a:t>.</a:t>
            </a:r>
          </a:p>
          <a:p>
            <a:pPr algn="ctr"/>
            <a:r>
              <a:rPr lang="bg-BG" sz="1200" dirty="0" smtClean="0"/>
              <a:t>Намерете дължината на паралелепипеда.</a:t>
            </a:r>
            <a:endParaRPr lang="en-GB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B0E67780-F5CD-4D37-9AB0-DBC152FA54D4}"/>
              </a:ext>
            </a:extLst>
          </p:cNvPr>
          <p:cNvSpPr txBox="1"/>
          <p:nvPr/>
        </p:nvSpPr>
        <p:spPr>
          <a:xfrm>
            <a:off x="504944" y="5916419"/>
            <a:ext cx="3838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 smtClean="0"/>
              <a:t>Обемът  на правоъгълен паралелепипед е</a:t>
            </a:r>
            <a:r>
              <a:rPr lang="en-GB" sz="1200" dirty="0" smtClean="0"/>
              <a:t> </a:t>
            </a:r>
            <a:r>
              <a:rPr lang="en-GB" sz="1200" dirty="0"/>
              <a:t>64 m</a:t>
            </a:r>
            <a:r>
              <a:rPr lang="en-GB" sz="1200" baseline="30000" dirty="0"/>
              <a:t>3</a:t>
            </a:r>
            <a:r>
              <a:rPr lang="en-GB" sz="1200" dirty="0"/>
              <a:t>.</a:t>
            </a:r>
          </a:p>
          <a:p>
            <a:pPr algn="ctr"/>
            <a:r>
              <a:rPr lang="bg-BG" sz="1200" dirty="0" smtClean="0"/>
              <a:t>Височината е два пъти по-голяма от дължината</a:t>
            </a:r>
            <a:r>
              <a:rPr lang="en-GB" sz="1200" dirty="0" smtClean="0"/>
              <a:t>.</a:t>
            </a:r>
            <a:endParaRPr lang="en-GB" sz="1200" dirty="0"/>
          </a:p>
          <a:p>
            <a:pPr algn="ctr"/>
            <a:r>
              <a:rPr lang="bg-BG" sz="1200" dirty="0" smtClean="0"/>
              <a:t>Ширината е два пъти по-голяма от височината</a:t>
            </a:r>
            <a:r>
              <a:rPr lang="en-GB" sz="1200" dirty="0" smtClean="0"/>
              <a:t>.</a:t>
            </a:r>
            <a:endParaRPr lang="en-GB" sz="1200" dirty="0"/>
          </a:p>
          <a:p>
            <a:pPr algn="ctr"/>
            <a:r>
              <a:rPr lang="bg-BG" sz="1200" dirty="0" smtClean="0"/>
              <a:t>Намерете измеренията на паралелепипеда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graphicFrame>
        <p:nvGraphicFramePr>
          <p:cNvPr id="27" name="Table 26">
            <a:extLst>
              <a:ext uri="{FF2B5EF4-FFF2-40B4-BE49-F238E27FC236}">
                <a16:creationId xmlns="" xmlns:a16="http://schemas.microsoft.com/office/drawing/2014/main" id="{F7FA2933-FEDF-4CC9-AE39-AA4969D55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9615169"/>
              </p:ext>
            </p:extLst>
          </p:nvPr>
        </p:nvGraphicFramePr>
        <p:xfrm>
          <a:off x="5172729" y="293286"/>
          <a:ext cx="4498921" cy="1920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745">
                  <a:extLst>
                    <a:ext uri="{9D8B030D-6E8A-4147-A177-3AD203B41FA5}">
                      <a16:colId xmlns="" xmlns:a16="http://schemas.microsoft.com/office/drawing/2014/main" val="3697531005"/>
                    </a:ext>
                  </a:extLst>
                </a:gridCol>
                <a:gridCol w="964294">
                  <a:extLst>
                    <a:ext uri="{9D8B030D-6E8A-4147-A177-3AD203B41FA5}">
                      <a16:colId xmlns="" xmlns:a16="http://schemas.microsoft.com/office/drawing/2014/main" val="494174185"/>
                    </a:ext>
                  </a:extLst>
                </a:gridCol>
                <a:gridCol w="964294">
                  <a:extLst>
                    <a:ext uri="{9D8B030D-6E8A-4147-A177-3AD203B41FA5}">
                      <a16:colId xmlns="" xmlns:a16="http://schemas.microsoft.com/office/drawing/2014/main" val="2272485541"/>
                    </a:ext>
                  </a:extLst>
                </a:gridCol>
                <a:gridCol w="964294">
                  <a:extLst>
                    <a:ext uri="{9D8B030D-6E8A-4147-A177-3AD203B41FA5}">
                      <a16:colId xmlns="" xmlns:a16="http://schemas.microsoft.com/office/drawing/2014/main" val="2432852697"/>
                    </a:ext>
                  </a:extLst>
                </a:gridCol>
                <a:gridCol w="964294">
                  <a:extLst>
                    <a:ext uri="{9D8B030D-6E8A-4147-A177-3AD203B41FA5}">
                      <a16:colId xmlns="" xmlns:a16="http://schemas.microsoft.com/office/drawing/2014/main" val="499867301"/>
                    </a:ext>
                  </a:extLst>
                </a:gridCol>
              </a:tblGrid>
              <a:tr h="334668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Тяло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Дължина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Ширина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Височина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ysClr val="windowText" lastClr="000000"/>
                          </a:solidFill>
                        </a:rPr>
                        <a:t>Обем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7615503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7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5.5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192.5 cm</a:t>
                      </a:r>
                      <a:r>
                        <a:rPr lang="en-GB" sz="1200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sz="1200" b="0" baseline="30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5384998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6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45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7 cm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189 cm</a:t>
                      </a:r>
                      <a:r>
                        <a:rPr lang="en-GB" sz="1200" b="0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2742397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3.5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6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450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94.5 m</a:t>
                      </a:r>
                      <a:r>
                        <a:rPr lang="en-GB" sz="1200" b="0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880136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8.5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2.5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7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148.75 mm</a:t>
                      </a:r>
                      <a:r>
                        <a:rPr lang="en-GB" sz="1200" b="0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6216406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2.4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32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0.067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51.456 cm</a:t>
                      </a:r>
                      <a:r>
                        <a:rPr lang="en-GB" sz="1200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5993282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02171C7-8607-4AE2-A773-8EB6FD1A3CB1}"/>
              </a:ext>
            </a:extLst>
          </p:cNvPr>
          <p:cNvSpPr txBox="1"/>
          <p:nvPr/>
        </p:nvSpPr>
        <p:spPr>
          <a:xfrm>
            <a:off x="5290229" y="0"/>
            <a:ext cx="4058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/>
              <a:t>Попълнете </a:t>
            </a:r>
            <a:r>
              <a:rPr lang="bg-BG" sz="1200" dirty="0" smtClean="0"/>
              <a:t>таблицата ,като </a:t>
            </a:r>
            <a:r>
              <a:rPr lang="bg-BG" sz="1200" dirty="0" smtClean="0"/>
              <a:t>използвате чертежите от </a:t>
            </a:r>
            <a:r>
              <a:rPr lang="en-GB" sz="1200" b="1" dirty="0" smtClean="0"/>
              <a:t>A</a:t>
            </a:r>
            <a:r>
              <a:rPr lang="en-GB" sz="1200" dirty="0" smtClean="0"/>
              <a:t> </a:t>
            </a:r>
            <a:r>
              <a:rPr lang="bg-BG" sz="1200" dirty="0" smtClean="0"/>
              <a:t>до </a:t>
            </a:r>
            <a:r>
              <a:rPr lang="en-GB" sz="1200" b="1" dirty="0" smtClean="0"/>
              <a:t>E</a:t>
            </a:r>
            <a:r>
              <a:rPr lang="en-GB" sz="1200" dirty="0"/>
              <a:t>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A59F376E-F293-4DD3-9053-C468ADF70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48473"/>
            <a:ext cx="416590" cy="41659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80100C43-3608-420C-84B7-A0593B513445}"/>
              </a:ext>
            </a:extLst>
          </p:cNvPr>
          <p:cNvSpPr txBox="1"/>
          <p:nvPr/>
        </p:nvSpPr>
        <p:spPr>
          <a:xfrm>
            <a:off x="5083206" y="2326272"/>
            <a:ext cx="2141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8.</a:t>
            </a:r>
            <a:r>
              <a:rPr lang="en-GB" sz="1200" dirty="0" smtClean="0"/>
              <a:t> </a:t>
            </a:r>
            <a:r>
              <a:rPr lang="bg-BG" sz="1200" dirty="0" smtClean="0"/>
              <a:t>Пресметнете обема на куб</a:t>
            </a:r>
          </a:p>
          <a:p>
            <a:pPr algn="ctr"/>
            <a:r>
              <a:rPr lang="bg-BG" sz="1200" dirty="0" smtClean="0"/>
              <a:t> с дължина на ръба:</a:t>
            </a:r>
            <a:endParaRPr lang="en-GB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D9C93CF8-0E0E-4F9A-A55C-860447D20DA9}"/>
              </a:ext>
            </a:extLst>
          </p:cNvPr>
          <p:cNvSpPr txBox="1"/>
          <p:nvPr/>
        </p:nvSpPr>
        <p:spPr>
          <a:xfrm>
            <a:off x="5338749" y="2789860"/>
            <a:ext cx="95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1200" dirty="0"/>
              <a:t>8 cm</a:t>
            </a:r>
          </a:p>
          <a:p>
            <a:pPr marL="342900" indent="-342900">
              <a:buAutoNum type="alphaLcParenR"/>
            </a:pPr>
            <a:r>
              <a:rPr lang="en-GB" sz="1200" dirty="0"/>
              <a:t>5 mm</a:t>
            </a:r>
          </a:p>
          <a:p>
            <a:pPr marL="342900" indent="-342900">
              <a:buAutoNum type="alphaLcParenR"/>
            </a:pPr>
            <a:r>
              <a:rPr lang="en-GB" sz="1200" dirty="0"/>
              <a:t>3.5 m</a:t>
            </a:r>
          </a:p>
          <a:p>
            <a:pPr marL="342900" indent="-342900">
              <a:buAutoNum type="alphaLcParenR"/>
            </a:pPr>
            <a:r>
              <a:rPr lang="en-GB" sz="1200" dirty="0"/>
              <a:t>0.5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283FB75-3301-48F4-ABA3-4A357EC1E5EB}"/>
              </a:ext>
            </a:extLst>
          </p:cNvPr>
          <p:cNvSpPr txBox="1"/>
          <p:nvPr/>
        </p:nvSpPr>
        <p:spPr>
          <a:xfrm>
            <a:off x="7515731" y="2326272"/>
            <a:ext cx="185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9.</a:t>
            </a:r>
            <a:r>
              <a:rPr lang="en-GB" sz="1200" dirty="0" smtClean="0"/>
              <a:t> </a:t>
            </a:r>
            <a:r>
              <a:rPr lang="bg-BG" sz="1200" dirty="0" smtClean="0"/>
              <a:t>Намерете ръба на куб, </a:t>
            </a:r>
          </a:p>
          <a:p>
            <a:pPr algn="ctr"/>
            <a:r>
              <a:rPr lang="bg-BG" sz="1200" dirty="0" smtClean="0"/>
              <a:t>ако той има обем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73C484A-A13F-4376-B66B-A96282063AE8}"/>
              </a:ext>
            </a:extLst>
          </p:cNvPr>
          <p:cNvSpPr txBox="1"/>
          <p:nvPr/>
        </p:nvSpPr>
        <p:spPr>
          <a:xfrm>
            <a:off x="7876605" y="2789860"/>
            <a:ext cx="1099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1200" dirty="0"/>
              <a:t>64 cm</a:t>
            </a:r>
            <a:r>
              <a:rPr lang="en-GB" sz="1200" baseline="30000" dirty="0"/>
              <a:t>3</a:t>
            </a:r>
          </a:p>
          <a:p>
            <a:pPr marL="342900" indent="-342900">
              <a:buAutoNum type="alphaLcParenR"/>
            </a:pPr>
            <a:r>
              <a:rPr lang="en-GB" sz="1200" dirty="0"/>
              <a:t>125 m</a:t>
            </a:r>
            <a:r>
              <a:rPr lang="en-GB" sz="1200" baseline="30000" dirty="0"/>
              <a:t>3</a:t>
            </a:r>
          </a:p>
          <a:p>
            <a:pPr marL="342900" indent="-342900">
              <a:buAutoNum type="alphaLcParenR"/>
            </a:pPr>
            <a:r>
              <a:rPr lang="en-GB" sz="1200" dirty="0"/>
              <a:t>343 mm</a:t>
            </a:r>
            <a:r>
              <a:rPr lang="en-GB" sz="1200" baseline="30000" dirty="0"/>
              <a:t>3</a:t>
            </a:r>
          </a:p>
          <a:p>
            <a:pPr marL="342900" indent="-342900">
              <a:buAutoNum type="alphaLcParenR"/>
            </a:pPr>
            <a:r>
              <a:rPr lang="en-GB" sz="1200" dirty="0"/>
              <a:t>729 cm</a:t>
            </a:r>
            <a:r>
              <a:rPr lang="en-GB" sz="1200" baseline="30000" dirty="0"/>
              <a:t>3</a:t>
            </a:r>
          </a:p>
        </p:txBody>
      </p:sp>
      <p:sp>
        <p:nvSpPr>
          <p:cNvPr id="35" name="Cube 34">
            <a:extLst>
              <a:ext uri="{FF2B5EF4-FFF2-40B4-BE49-F238E27FC236}">
                <a16:creationId xmlns="" xmlns:a16="http://schemas.microsoft.com/office/drawing/2014/main" id="{1646D158-A7D6-459E-8739-5F492A47BD8F}"/>
              </a:ext>
            </a:extLst>
          </p:cNvPr>
          <p:cNvSpPr/>
          <p:nvPr/>
        </p:nvSpPr>
        <p:spPr>
          <a:xfrm>
            <a:off x="5733746" y="5212733"/>
            <a:ext cx="739033" cy="1215374"/>
          </a:xfrm>
          <a:prstGeom prst="cube">
            <a:avLst>
              <a:gd name="adj" fmla="val 632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36" name="Cube 35">
            <a:extLst>
              <a:ext uri="{FF2B5EF4-FFF2-40B4-BE49-F238E27FC236}">
                <a16:creationId xmlns="" xmlns:a16="http://schemas.microsoft.com/office/drawing/2014/main" id="{A960370C-03F9-47DF-AF20-09B2057C99EE}"/>
              </a:ext>
            </a:extLst>
          </p:cNvPr>
          <p:cNvSpPr/>
          <p:nvPr/>
        </p:nvSpPr>
        <p:spPr>
          <a:xfrm>
            <a:off x="6002386" y="5597109"/>
            <a:ext cx="739033" cy="830998"/>
          </a:xfrm>
          <a:prstGeom prst="cube">
            <a:avLst>
              <a:gd name="adj" fmla="val 632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7F85CA1E-DD80-4561-8F5F-DA25FE81BD82}"/>
              </a:ext>
            </a:extLst>
          </p:cNvPr>
          <p:cNvSpPr txBox="1"/>
          <p:nvPr/>
        </p:nvSpPr>
        <p:spPr>
          <a:xfrm>
            <a:off x="5774176" y="642810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4 cm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0A4DD2DE-935C-4D51-B5A6-E20F9DFAAD74}"/>
              </a:ext>
            </a:extLst>
          </p:cNvPr>
          <p:cNvSpPr/>
          <p:nvPr/>
        </p:nvSpPr>
        <p:spPr>
          <a:xfrm>
            <a:off x="5800351" y="6070485"/>
            <a:ext cx="390833" cy="35126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3579B87-094E-4BE5-9EAD-30FDBC734C17}"/>
              </a:ext>
            </a:extLst>
          </p:cNvPr>
          <p:cNvSpPr txBox="1"/>
          <p:nvPr/>
        </p:nvSpPr>
        <p:spPr>
          <a:xfrm>
            <a:off x="6445366" y="6162202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 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A941F1F-10E9-46E3-925A-AE9A482A80B9}"/>
              </a:ext>
            </a:extLst>
          </p:cNvPr>
          <p:cNvSpPr txBox="1"/>
          <p:nvPr/>
        </p:nvSpPr>
        <p:spPr>
          <a:xfrm>
            <a:off x="5321808" y="587578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cm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E885BF82-C5B2-4AAC-94CA-123C4014F47B}"/>
              </a:ext>
            </a:extLst>
          </p:cNvPr>
          <p:cNvSpPr txBox="1"/>
          <p:nvPr/>
        </p:nvSpPr>
        <p:spPr>
          <a:xfrm>
            <a:off x="6439768" y="5378122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C39DC1DD-5179-4269-87F2-0F47A307F4C3}"/>
              </a:ext>
            </a:extLst>
          </p:cNvPr>
          <p:cNvSpPr txBox="1"/>
          <p:nvPr/>
        </p:nvSpPr>
        <p:spPr>
          <a:xfrm>
            <a:off x="6679399" y="5645165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 cm</a:t>
            </a:r>
          </a:p>
        </p:txBody>
      </p:sp>
      <p:sp>
        <p:nvSpPr>
          <p:cNvPr id="43" name="Cube 42">
            <a:extLst>
              <a:ext uri="{FF2B5EF4-FFF2-40B4-BE49-F238E27FC236}">
                <a16:creationId xmlns="" xmlns:a16="http://schemas.microsoft.com/office/drawing/2014/main" id="{C796AC84-94B1-4F89-B1C2-EBC8134532D7}"/>
              </a:ext>
            </a:extLst>
          </p:cNvPr>
          <p:cNvSpPr/>
          <p:nvPr/>
        </p:nvSpPr>
        <p:spPr>
          <a:xfrm>
            <a:off x="8069898" y="5760890"/>
            <a:ext cx="1151277" cy="830998"/>
          </a:xfrm>
          <a:prstGeom prst="cube">
            <a:avLst>
              <a:gd name="adj" fmla="val 6973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44" name="Cube 43">
            <a:extLst>
              <a:ext uri="{FF2B5EF4-FFF2-40B4-BE49-F238E27FC236}">
                <a16:creationId xmlns="" xmlns:a16="http://schemas.microsoft.com/office/drawing/2014/main" id="{5031E178-208E-492A-AD32-D450E24A76D4}"/>
              </a:ext>
            </a:extLst>
          </p:cNvPr>
          <p:cNvSpPr/>
          <p:nvPr/>
        </p:nvSpPr>
        <p:spPr>
          <a:xfrm>
            <a:off x="8645536" y="5623470"/>
            <a:ext cx="572321" cy="458122"/>
          </a:xfrm>
          <a:prstGeom prst="cube">
            <a:avLst>
              <a:gd name="adj" fmla="val 6973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51" name="Freeform: Shape 50">
            <a:extLst>
              <a:ext uri="{FF2B5EF4-FFF2-40B4-BE49-F238E27FC236}">
                <a16:creationId xmlns="" xmlns:a16="http://schemas.microsoft.com/office/drawing/2014/main" id="{CA344BB4-4670-45F4-9396-406BCA50AC22}"/>
              </a:ext>
            </a:extLst>
          </p:cNvPr>
          <p:cNvSpPr/>
          <p:nvPr/>
        </p:nvSpPr>
        <p:spPr>
          <a:xfrm>
            <a:off x="8909285" y="5711813"/>
            <a:ext cx="307181" cy="426244"/>
          </a:xfrm>
          <a:custGeom>
            <a:avLst/>
            <a:gdLst>
              <a:gd name="connsiteX0" fmla="*/ 0 w 321469"/>
              <a:gd name="connsiteY0" fmla="*/ 271462 h 426244"/>
              <a:gd name="connsiteX1" fmla="*/ 0 w 321469"/>
              <a:gd name="connsiteY1" fmla="*/ 426244 h 426244"/>
              <a:gd name="connsiteX2" fmla="*/ 321469 w 321469"/>
              <a:gd name="connsiteY2" fmla="*/ 114300 h 426244"/>
              <a:gd name="connsiteX3" fmla="*/ 321469 w 321469"/>
              <a:gd name="connsiteY3" fmla="*/ 0 h 426244"/>
              <a:gd name="connsiteX4" fmla="*/ 0 w 321469"/>
              <a:gd name="connsiteY4" fmla="*/ 271462 h 42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469" h="426244">
                <a:moveTo>
                  <a:pt x="0" y="271462"/>
                </a:moveTo>
                <a:lnTo>
                  <a:pt x="0" y="426244"/>
                </a:lnTo>
                <a:lnTo>
                  <a:pt x="321469" y="114300"/>
                </a:lnTo>
                <a:lnTo>
                  <a:pt x="321469" y="0"/>
                </a:lnTo>
                <a:lnTo>
                  <a:pt x="0" y="271462"/>
                </a:lnTo>
                <a:close/>
              </a:path>
            </a:pathLst>
          </a:custGeom>
          <a:solidFill>
            <a:srgbClr val="CDCDCD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C7E2750B-C071-4CC5-9FB0-75B66EEAE5A9}"/>
              </a:ext>
            </a:extLst>
          </p:cNvPr>
          <p:cNvSpPr txBox="1"/>
          <p:nvPr/>
        </p:nvSpPr>
        <p:spPr>
          <a:xfrm>
            <a:off x="9176943" y="5704429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35 mm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6156C3F6-1FA6-45E4-BA17-23E3FBF080F2}"/>
              </a:ext>
            </a:extLst>
          </p:cNvPr>
          <p:cNvSpPr txBox="1"/>
          <p:nvPr/>
        </p:nvSpPr>
        <p:spPr>
          <a:xfrm>
            <a:off x="8874475" y="6244180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11 cm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8215B638-584A-42B4-BB45-05E6F04911B3}"/>
              </a:ext>
            </a:extLst>
          </p:cNvPr>
          <p:cNvSpPr txBox="1"/>
          <p:nvPr/>
        </p:nvSpPr>
        <p:spPr>
          <a:xfrm>
            <a:off x="7823197" y="5571599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5.5 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06A1E597-22D0-4215-B6C3-981E473B6C11}"/>
              </a:ext>
            </a:extLst>
          </p:cNvPr>
          <p:cNvSpPr txBox="1"/>
          <p:nvPr/>
        </p:nvSpPr>
        <p:spPr>
          <a:xfrm>
            <a:off x="8855645" y="5407646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25 mm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DFFC0D65-D27F-42EE-B863-30B71C98697F}"/>
              </a:ext>
            </a:extLst>
          </p:cNvPr>
          <p:cNvSpPr txBox="1"/>
          <p:nvPr/>
        </p:nvSpPr>
        <p:spPr>
          <a:xfrm>
            <a:off x="8037767" y="6562718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50 mm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25446FDC-C17D-472E-906A-F3A9AF8AA124}"/>
              </a:ext>
            </a:extLst>
          </p:cNvPr>
          <p:cNvSpPr txBox="1"/>
          <p:nvPr/>
        </p:nvSpPr>
        <p:spPr>
          <a:xfrm>
            <a:off x="7619852" y="632097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cm</a:t>
            </a:r>
          </a:p>
        </p:txBody>
      </p:sp>
      <p:sp>
        <p:nvSpPr>
          <p:cNvPr id="59" name="Cube 58">
            <a:extLst>
              <a:ext uri="{FF2B5EF4-FFF2-40B4-BE49-F238E27FC236}">
                <a16:creationId xmlns="" xmlns:a16="http://schemas.microsoft.com/office/drawing/2014/main" id="{07118CF9-13E2-48E6-86FF-153020193304}"/>
              </a:ext>
            </a:extLst>
          </p:cNvPr>
          <p:cNvSpPr/>
          <p:nvPr/>
        </p:nvSpPr>
        <p:spPr>
          <a:xfrm>
            <a:off x="8174339" y="3996690"/>
            <a:ext cx="710582" cy="1159624"/>
          </a:xfrm>
          <a:prstGeom prst="cube">
            <a:avLst>
              <a:gd name="adj" fmla="val 6323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CB1F4268-8762-465B-B9B6-521BE63E69FD}"/>
              </a:ext>
            </a:extLst>
          </p:cNvPr>
          <p:cNvSpPr txBox="1"/>
          <p:nvPr/>
        </p:nvSpPr>
        <p:spPr>
          <a:xfrm>
            <a:off x="8879064" y="4129591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45 mm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99D904A-C13E-4006-9FE0-178F02CBAB2B}"/>
              </a:ext>
            </a:extLst>
          </p:cNvPr>
          <p:cNvSpPr txBox="1"/>
          <p:nvPr/>
        </p:nvSpPr>
        <p:spPr>
          <a:xfrm>
            <a:off x="7302738" y="4366595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70 mm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2C6F0FB-D188-4167-8571-FACFC1FA371A}"/>
              </a:ext>
            </a:extLst>
          </p:cNvPr>
          <p:cNvSpPr txBox="1"/>
          <p:nvPr/>
        </p:nvSpPr>
        <p:spPr>
          <a:xfrm>
            <a:off x="7734291" y="5152609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60 mm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B73AFC7E-9B69-4DC2-903E-39C9FF8BBC70}"/>
              </a:ext>
            </a:extLst>
          </p:cNvPr>
          <p:cNvSpPr txBox="1"/>
          <p:nvPr/>
        </p:nvSpPr>
        <p:spPr>
          <a:xfrm>
            <a:off x="7009905" y="3631889"/>
            <a:ext cx="2488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dirty="0" smtClean="0"/>
              <a:t>Двата паралелепипеда са еднакви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93E434FC-96F4-49FC-9BBF-D5A6D8245C35}"/>
              </a:ext>
            </a:extLst>
          </p:cNvPr>
          <p:cNvSpPr txBox="1"/>
          <p:nvPr/>
        </p:nvSpPr>
        <p:spPr>
          <a:xfrm>
            <a:off x="238784" y="43272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1.</a:t>
            </a:r>
            <a:endParaRPr lang="en-GB" sz="1200" b="1" dirty="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328809C4-2507-4413-9D40-C849CBE5493E}"/>
              </a:ext>
            </a:extLst>
          </p:cNvPr>
          <p:cNvSpPr txBox="1"/>
          <p:nvPr/>
        </p:nvSpPr>
        <p:spPr>
          <a:xfrm>
            <a:off x="2484479" y="52946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2.</a:t>
            </a:r>
            <a:endParaRPr lang="en-GB" sz="1200" b="1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F33E11F5-0B4A-4620-8B32-C4807DB28342}"/>
              </a:ext>
            </a:extLst>
          </p:cNvPr>
          <p:cNvSpPr txBox="1"/>
          <p:nvPr/>
        </p:nvSpPr>
        <p:spPr>
          <a:xfrm>
            <a:off x="461175" y="183006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3.</a:t>
            </a:r>
            <a:endParaRPr lang="en-GB" sz="1200" b="1" dirty="0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C60A893-BD79-42CB-88B3-83D92A5AA893}"/>
              </a:ext>
            </a:extLst>
          </p:cNvPr>
          <p:cNvSpPr txBox="1"/>
          <p:nvPr/>
        </p:nvSpPr>
        <p:spPr>
          <a:xfrm>
            <a:off x="2953268" y="205849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4.</a:t>
            </a:r>
            <a:endParaRPr lang="en-GB" sz="1200" b="1" dirty="0"/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3B3A04A4-3AA8-4CD7-87D6-CCDA01950761}"/>
              </a:ext>
            </a:extLst>
          </p:cNvPr>
          <p:cNvSpPr txBox="1"/>
          <p:nvPr/>
        </p:nvSpPr>
        <p:spPr>
          <a:xfrm>
            <a:off x="414198" y="39065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5.</a:t>
            </a:r>
            <a:endParaRPr lang="en-GB" sz="1200" b="1" dirty="0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B21252C-2BA1-443E-99DE-592F885AA3A1}"/>
              </a:ext>
            </a:extLst>
          </p:cNvPr>
          <p:cNvSpPr txBox="1"/>
          <p:nvPr/>
        </p:nvSpPr>
        <p:spPr>
          <a:xfrm>
            <a:off x="2789009" y="462899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6.</a:t>
            </a:r>
            <a:endParaRPr lang="en-GB" sz="1200" b="1" dirty="0"/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EFC62C5-59D9-418B-B3D8-89D808AC58DF}"/>
              </a:ext>
            </a:extLst>
          </p:cNvPr>
          <p:cNvSpPr txBox="1"/>
          <p:nvPr/>
        </p:nvSpPr>
        <p:spPr>
          <a:xfrm>
            <a:off x="289764" y="579282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7.</a:t>
            </a:r>
            <a:endParaRPr lang="en-GB" sz="1200" b="1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2FFA2E76-E1D4-4094-BF54-ABEF49860C47}"/>
              </a:ext>
            </a:extLst>
          </p:cNvPr>
          <p:cNvSpPr txBox="1"/>
          <p:nvPr/>
        </p:nvSpPr>
        <p:spPr>
          <a:xfrm>
            <a:off x="5365692" y="5117171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11.</a:t>
            </a:r>
            <a:endParaRPr lang="en-GB" sz="1200" b="1" dirty="0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4A650180-FEB5-4694-A9E9-E678B82E8156}"/>
              </a:ext>
            </a:extLst>
          </p:cNvPr>
          <p:cNvSpPr txBox="1"/>
          <p:nvPr/>
        </p:nvSpPr>
        <p:spPr>
          <a:xfrm>
            <a:off x="6775396" y="3625387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10.</a:t>
            </a:r>
            <a:endParaRPr lang="en-GB" sz="1200" b="1" dirty="0"/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A4E49394-F4B1-45FD-A77B-E7FE247315FF}"/>
              </a:ext>
            </a:extLst>
          </p:cNvPr>
          <p:cNvSpPr txBox="1"/>
          <p:nvPr/>
        </p:nvSpPr>
        <p:spPr>
          <a:xfrm>
            <a:off x="7586461" y="5587502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dirty="0" smtClean="0"/>
              <a:t>12.</a:t>
            </a:r>
            <a:endParaRPr lang="en-GB" sz="1200" b="1" dirty="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="" xmlns:a16="http://schemas.microsoft.com/office/drawing/2014/main" id="{3B5C3EF4-A6D3-4948-84A6-ED0254380759}"/>
              </a:ext>
            </a:extLst>
          </p:cNvPr>
          <p:cNvSpPr/>
          <p:nvPr/>
        </p:nvSpPr>
        <p:spPr>
          <a:xfrm>
            <a:off x="7620" y="7620"/>
            <a:ext cx="9874934" cy="6838950"/>
          </a:xfrm>
          <a:prstGeom prst="roundRect">
            <a:avLst>
              <a:gd name="adj" fmla="val 207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27F428FF-7C0B-41B9-85BD-CF53868947EC}"/>
              </a:ext>
            </a:extLst>
          </p:cNvPr>
          <p:cNvSpPr txBox="1"/>
          <p:nvPr/>
        </p:nvSpPr>
        <p:spPr>
          <a:xfrm>
            <a:off x="1874587" y="-20337"/>
            <a:ext cx="2209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b="1" u="sng" dirty="0" smtClean="0"/>
              <a:t>Обем на куб и паралелепипед</a:t>
            </a:r>
            <a:endParaRPr lang="en-GB" sz="1200" b="1" u="sng" dirty="0"/>
          </a:p>
        </p:txBody>
      </p:sp>
      <p:sp>
        <p:nvSpPr>
          <p:cNvPr id="22" name="Cube 21">
            <a:extLst>
              <a:ext uri="{FF2B5EF4-FFF2-40B4-BE49-F238E27FC236}">
                <a16:creationId xmlns="" xmlns:a16="http://schemas.microsoft.com/office/drawing/2014/main" id="{F12B9245-5E16-45F9-8B71-429E6F33C8DE}"/>
              </a:ext>
            </a:extLst>
          </p:cNvPr>
          <p:cNvSpPr/>
          <p:nvPr/>
        </p:nvSpPr>
        <p:spPr>
          <a:xfrm>
            <a:off x="751498" y="1800458"/>
            <a:ext cx="1587278" cy="1036043"/>
          </a:xfrm>
          <a:prstGeom prst="cube">
            <a:avLst>
              <a:gd name="adj" fmla="val 6323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8C5885A7-84C8-49D8-86F4-3E4BE1B828D6}"/>
              </a:ext>
            </a:extLst>
          </p:cNvPr>
          <p:cNvSpPr txBox="1"/>
          <p:nvPr/>
        </p:nvSpPr>
        <p:spPr>
          <a:xfrm>
            <a:off x="131967" y="2846294"/>
            <a:ext cx="1887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dirty="0" smtClean="0"/>
              <a:t>Оцветената площ е</a:t>
            </a:r>
            <a:r>
              <a:rPr lang="en-GB" sz="1200" dirty="0" smtClean="0"/>
              <a:t> </a:t>
            </a:r>
            <a:r>
              <a:rPr lang="en-GB" sz="1200" dirty="0"/>
              <a:t>24 m</a:t>
            </a:r>
            <a:r>
              <a:rPr lang="en-GB" sz="1200" baseline="30000" dirty="0"/>
              <a:t>2</a:t>
            </a:r>
            <a:r>
              <a:rPr lang="en-GB" sz="1200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E121D40-29D0-4492-9F4F-336C5C92AED5}"/>
              </a:ext>
            </a:extLst>
          </p:cNvPr>
          <p:cNvSpPr txBox="1"/>
          <p:nvPr/>
        </p:nvSpPr>
        <p:spPr>
          <a:xfrm>
            <a:off x="898976" y="250341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24 m</a:t>
            </a:r>
            <a:r>
              <a:rPr lang="en-GB" sz="1200" baseline="30000" dirty="0"/>
              <a:t>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DE1D8D5-2819-433F-AD8D-A3BDEF500D5D}"/>
              </a:ext>
            </a:extLst>
          </p:cNvPr>
          <p:cNvSpPr txBox="1"/>
          <p:nvPr/>
        </p:nvSpPr>
        <p:spPr>
          <a:xfrm>
            <a:off x="4954870" y="4253784"/>
            <a:ext cx="244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dirty="0" smtClean="0"/>
              <a:t>Пресметнете обемите на </a:t>
            </a:r>
          </a:p>
          <a:p>
            <a:pPr algn="ctr"/>
            <a:r>
              <a:rPr lang="bg-BG" sz="1200" dirty="0" smtClean="0"/>
              <a:t>телата като използвате чертежите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76D5B0AD-403F-44B2-AE4A-5FA6C5164020}"/>
              </a:ext>
            </a:extLst>
          </p:cNvPr>
          <p:cNvCxnSpPr>
            <a:cxnSpLocks/>
          </p:cNvCxnSpPr>
          <p:nvPr/>
        </p:nvCxnSpPr>
        <p:spPr>
          <a:xfrm flipH="1">
            <a:off x="8278360" y="5658664"/>
            <a:ext cx="239954" cy="23944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39CA4D66-3060-49CF-B8D5-9CF4692FF1C5}"/>
              </a:ext>
            </a:extLst>
          </p:cNvPr>
          <p:cNvCxnSpPr>
            <a:cxnSpLocks/>
          </p:cNvCxnSpPr>
          <p:nvPr/>
        </p:nvCxnSpPr>
        <p:spPr>
          <a:xfrm flipV="1">
            <a:off x="8244840" y="5947410"/>
            <a:ext cx="37338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="" xmlns:a16="http://schemas.microsoft.com/office/drawing/2014/main" id="{CD251FE4-5BCE-4EE8-8516-03558955DCBE}"/>
              </a:ext>
            </a:extLst>
          </p:cNvPr>
          <p:cNvCxnSpPr>
            <a:cxnSpLocks/>
          </p:cNvCxnSpPr>
          <p:nvPr/>
        </p:nvCxnSpPr>
        <p:spPr>
          <a:xfrm>
            <a:off x="8536305" y="5629275"/>
            <a:ext cx="390525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="" xmlns:a16="http://schemas.microsoft.com/office/drawing/2014/main" id="{650F837B-2AA0-4CD6-BFE0-286933C4BEA5}"/>
              </a:ext>
            </a:extLst>
          </p:cNvPr>
          <p:cNvCxnSpPr>
            <a:cxnSpLocks/>
          </p:cNvCxnSpPr>
          <p:nvPr/>
        </p:nvCxnSpPr>
        <p:spPr>
          <a:xfrm>
            <a:off x="4958861" y="78834"/>
            <a:ext cx="0" cy="66685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4D33BCC7-A1C1-4384-8863-F39DBA4C407C}"/>
              </a:ext>
            </a:extLst>
          </p:cNvPr>
          <p:cNvSpPr txBox="1"/>
          <p:nvPr/>
        </p:nvSpPr>
        <p:spPr>
          <a:xfrm>
            <a:off x="937905" y="534118"/>
            <a:ext cx="104387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90 cm</a:t>
            </a:r>
            <a:r>
              <a:rPr lang="en-GB" sz="2400" baseline="30000" dirty="0"/>
              <a:t>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FAD3EB20-2AC3-4B1B-9169-1FE4F34612A1}"/>
              </a:ext>
            </a:extLst>
          </p:cNvPr>
          <p:cNvSpPr txBox="1"/>
          <p:nvPr/>
        </p:nvSpPr>
        <p:spPr>
          <a:xfrm>
            <a:off x="3523807" y="512767"/>
            <a:ext cx="1159292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84 mm</a:t>
            </a:r>
            <a:r>
              <a:rPr lang="en-GB" sz="2400" baseline="30000" dirty="0"/>
              <a:t>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ED8C6EC8-3161-47FA-AA59-535C189D2DBC}"/>
              </a:ext>
            </a:extLst>
          </p:cNvPr>
          <p:cNvSpPr txBox="1"/>
          <p:nvPr/>
        </p:nvSpPr>
        <p:spPr>
          <a:xfrm>
            <a:off x="899719" y="1857502"/>
            <a:ext cx="106952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264 m</a:t>
            </a:r>
            <a:r>
              <a:rPr lang="en-GB" sz="2400" baseline="30000" dirty="0"/>
              <a:t>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5A159F21-D308-4828-B110-91CE3090D914}"/>
              </a:ext>
            </a:extLst>
          </p:cNvPr>
          <p:cNvSpPr txBox="1"/>
          <p:nvPr/>
        </p:nvSpPr>
        <p:spPr>
          <a:xfrm>
            <a:off x="2655325" y="2533315"/>
            <a:ext cx="104387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88 cm</a:t>
            </a:r>
            <a:r>
              <a:rPr lang="en-GB" sz="2400" baseline="30000" dirty="0"/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CE4E769F-EA64-40D1-92A6-2DE3F70C730B}"/>
              </a:ext>
            </a:extLst>
          </p:cNvPr>
          <p:cNvSpPr txBox="1"/>
          <p:nvPr/>
        </p:nvSpPr>
        <p:spPr>
          <a:xfrm>
            <a:off x="1022239" y="4127635"/>
            <a:ext cx="119936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216 cm</a:t>
            </a:r>
            <a:r>
              <a:rPr lang="en-GB" sz="2400" baseline="30000" dirty="0"/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0A412ED5-A9BF-4114-BDBF-31153E5ADEF9}"/>
              </a:ext>
            </a:extLst>
          </p:cNvPr>
          <p:cNvSpPr txBox="1"/>
          <p:nvPr/>
        </p:nvSpPr>
        <p:spPr>
          <a:xfrm>
            <a:off x="3904397" y="4880535"/>
            <a:ext cx="89960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7 mm</a:t>
            </a:r>
            <a:endParaRPr lang="en-GB" sz="2400" baseline="30000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E75A694A-D79A-4877-862E-A2513219B2DA}"/>
              </a:ext>
            </a:extLst>
          </p:cNvPr>
          <p:cNvSpPr txBox="1"/>
          <p:nvPr/>
        </p:nvSpPr>
        <p:spPr>
          <a:xfrm>
            <a:off x="3978763" y="5596131"/>
            <a:ext cx="723275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 m </a:t>
            </a:r>
          </a:p>
          <a:p>
            <a:pPr algn="ctr"/>
            <a:r>
              <a:rPr lang="en-GB" sz="2400" dirty="0"/>
              <a:t>4 m </a:t>
            </a:r>
          </a:p>
          <a:p>
            <a:pPr algn="ctr"/>
            <a:r>
              <a:rPr lang="en-GB" sz="2400" dirty="0"/>
              <a:t>8 m</a:t>
            </a:r>
            <a:endParaRPr lang="en-GB" sz="2400" baseline="30000" dirty="0"/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2EDEB294-1BB6-4215-9951-C6C81FD55A2D}"/>
              </a:ext>
            </a:extLst>
          </p:cNvPr>
          <p:cNvSpPr txBox="1"/>
          <p:nvPr/>
        </p:nvSpPr>
        <p:spPr>
          <a:xfrm>
            <a:off x="6218043" y="2513882"/>
            <a:ext cx="1237314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512 cm</a:t>
            </a:r>
            <a:r>
              <a:rPr lang="en-GB" sz="2000" baseline="30000" dirty="0"/>
              <a:t>3</a:t>
            </a:r>
          </a:p>
          <a:p>
            <a:pPr algn="ctr"/>
            <a:r>
              <a:rPr lang="en-GB" sz="2000" dirty="0"/>
              <a:t>125 mm</a:t>
            </a:r>
            <a:r>
              <a:rPr lang="en-GB" sz="2000" baseline="30000" dirty="0"/>
              <a:t>3</a:t>
            </a:r>
          </a:p>
          <a:p>
            <a:pPr algn="ctr"/>
            <a:r>
              <a:rPr lang="en-GB" sz="2000" dirty="0"/>
              <a:t>42.875 m</a:t>
            </a:r>
            <a:r>
              <a:rPr lang="en-GB" sz="2000" baseline="30000" dirty="0"/>
              <a:t>3</a:t>
            </a:r>
          </a:p>
          <a:p>
            <a:pPr algn="ctr"/>
            <a:r>
              <a:rPr lang="en-GB" sz="2000" dirty="0"/>
              <a:t>0.125 cm</a:t>
            </a:r>
            <a:r>
              <a:rPr lang="en-GB" sz="2000" baseline="30000" dirty="0"/>
              <a:t>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D0AB42F4-CC1C-44F0-9190-DEEE4DA7DB02}"/>
              </a:ext>
            </a:extLst>
          </p:cNvPr>
          <p:cNvSpPr txBox="1"/>
          <p:nvPr/>
        </p:nvSpPr>
        <p:spPr>
          <a:xfrm>
            <a:off x="8767842" y="2497677"/>
            <a:ext cx="1123436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 cm</a:t>
            </a:r>
            <a:endParaRPr lang="en-GB" sz="2000" baseline="30000" dirty="0"/>
          </a:p>
          <a:p>
            <a:pPr algn="ctr"/>
            <a:r>
              <a:rPr lang="en-GB" sz="2000" dirty="0"/>
              <a:t>5 m</a:t>
            </a:r>
            <a:endParaRPr lang="en-GB" sz="2000" baseline="30000" dirty="0"/>
          </a:p>
          <a:p>
            <a:pPr algn="ctr"/>
            <a:r>
              <a:rPr lang="en-GB" sz="2000" dirty="0"/>
              <a:t>7 mm</a:t>
            </a:r>
            <a:endParaRPr lang="en-GB" sz="2000" baseline="30000" dirty="0"/>
          </a:p>
          <a:p>
            <a:pPr algn="ctr"/>
            <a:r>
              <a:rPr lang="en-GB" sz="2000" dirty="0"/>
              <a:t>9 cm</a:t>
            </a:r>
            <a:endParaRPr lang="en-GB" sz="2000" baseline="30000" dirty="0"/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F0B40FD1-EDD9-42B9-8DC4-812FA1A14632}"/>
              </a:ext>
            </a:extLst>
          </p:cNvPr>
          <p:cNvSpPr txBox="1"/>
          <p:nvPr/>
        </p:nvSpPr>
        <p:spPr>
          <a:xfrm>
            <a:off x="5097877" y="5031366"/>
            <a:ext cx="119936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126 cm</a:t>
            </a:r>
            <a:r>
              <a:rPr lang="en-GB" sz="2400" baseline="30000" dirty="0"/>
              <a:t>3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CEBF3983-13DD-4B7B-A6FC-A25FD5CD7A19}"/>
              </a:ext>
            </a:extLst>
          </p:cNvPr>
          <p:cNvSpPr txBox="1"/>
          <p:nvPr/>
        </p:nvSpPr>
        <p:spPr>
          <a:xfrm>
            <a:off x="8563348" y="4501869"/>
            <a:ext cx="127631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94.5 cm</a:t>
            </a:r>
            <a:r>
              <a:rPr lang="en-GB" sz="2400" baseline="30000" dirty="0"/>
              <a:t>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94167C86-A191-40EA-A009-74FA33DC32DA}"/>
              </a:ext>
            </a:extLst>
          </p:cNvPr>
          <p:cNvSpPr txBox="1"/>
          <p:nvPr/>
        </p:nvSpPr>
        <p:spPr>
          <a:xfrm>
            <a:off x="6965937" y="5887008"/>
            <a:ext cx="174278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130.625 cm</a:t>
            </a:r>
            <a:r>
              <a:rPr lang="en-GB" sz="2400" baseline="30000" dirty="0"/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21420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9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10443</TotalTime>
  <Words>536</Words>
  <Application>Microsoft Office PowerPoint</Application>
  <PresentationFormat>A4 Paper (210x297 mm)</PresentationFormat>
  <Paragraphs>203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Kite</dc:creator>
  <cp:lastModifiedBy>Даниел</cp:lastModifiedBy>
  <cp:revision>488</cp:revision>
  <cp:lastPrinted>2019-07-19T05:18:49Z</cp:lastPrinted>
  <dcterms:created xsi:type="dcterms:W3CDTF">2017-01-17T16:57:04Z</dcterms:created>
  <dcterms:modified xsi:type="dcterms:W3CDTF">2021-06-03T11:42:34Z</dcterms:modified>
</cp:coreProperties>
</file>