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7" r:id="rId1"/>
  </p:sldMasterIdLst>
  <p:notesMasterIdLst>
    <p:notesMasterId r:id="rId21"/>
  </p:notesMasterIdLst>
  <p:sldIdLst>
    <p:sldId id="272" r:id="rId2"/>
    <p:sldId id="269" r:id="rId3"/>
    <p:sldId id="288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</p:sldIdLst>
  <p:sldSz cx="9144000" cy="6858000" type="screen4x3"/>
  <p:notesSz cx="7104063" cy="10234613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Impact" pitchFamily="34" charset="0"/>
      <p:regular r:id="rId26"/>
    </p:embeddedFont>
    <p:embeddedFont>
      <p:font typeface="굴림" charset="-127"/>
      <p:regular r:id="rId27"/>
    </p:embeddedFont>
    <p:embeddedFont>
      <p:font typeface="Calibri Light" pitchFamily="34" charset="0"/>
      <p:regular r:id="rId28"/>
      <p: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Cover Slides" id="{197FF5E7-57A8-40D7-8FA0-8A089C366947}">
          <p14:sldIdLst/>
        </p14:section>
        <p14:section name="Title Screen" id="{765A6E40-3071-4A2D-AD7D-3FCFB9F3EB92}">
          <p14:sldIdLst>
            <p14:sldId id="272"/>
          </p14:sldIdLst>
        </p14:section>
        <p14:section name="Race Screen" id="{F85F3D05-9B24-49E4-A4AD-D2E559F0A80A}">
          <p14:sldIdLst>
            <p14:sldId id="269"/>
          </p14:sldIdLst>
        </p14:section>
        <p14:section name="Questions" id="{0C6CAEB9-E05E-4F87-81D9-FA736C818470}">
          <p14:sldIdLst>
            <p14:sldId id="288"/>
            <p14:sldId id="271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goteachmaths" id="{F3D720CF-F566-46A6-9361-125255B68FA6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FF00"/>
    <a:srgbClr val="FF3300"/>
    <a:srgbClr val="FF0066"/>
    <a:srgbClr val="4472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09" autoAdjust="0"/>
    <p:restoredTop sz="92935" autoAdjust="0"/>
  </p:normalViewPr>
  <p:slideViewPr>
    <p:cSldViewPr snapToGrid="0" showGuides="1">
      <p:cViewPr>
        <p:scale>
          <a:sx n="77" d="100"/>
          <a:sy n="77" d="100"/>
        </p:scale>
        <p:origin x="-1344" y="-126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r">
              <a:defRPr sz="1300"/>
            </a:lvl1pPr>
          </a:lstStyle>
          <a:p>
            <a:fld id="{9C6A85EB-AF26-437E-8488-94E19A13AA79}" type="datetimeFigureOut">
              <a:rPr lang="en-GB" smtClean="0"/>
              <a:pPr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7" tIns="47319" rIns="94637" bIns="473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8"/>
          </a:xfrm>
          <a:prstGeom prst="rect">
            <a:avLst/>
          </a:prstGeom>
        </p:spPr>
        <p:txBody>
          <a:bodyPr vert="horz" lIns="94637" tIns="47319" rIns="94637" bIns="473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r">
              <a:defRPr sz="1300"/>
            </a:lvl1pPr>
          </a:lstStyle>
          <a:p>
            <a:fld id="{DD4EDCD2-601A-461C-9AB5-639C33E3F9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301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668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140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531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917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305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83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48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323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049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137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33CC33">
                <a:gamma/>
                <a:shade val="46275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961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0.xml"/><Relationship Id="rId18" Type="http://schemas.openxmlformats.org/officeDocument/2006/relationships/slide" Target="slide7.xml"/><Relationship Id="rId3" Type="http://schemas.openxmlformats.org/officeDocument/2006/relationships/slide" Target="slide16.xml"/><Relationship Id="rId7" Type="http://schemas.openxmlformats.org/officeDocument/2006/relationships/slide" Target="slide12.xml"/><Relationship Id="rId12" Type="http://schemas.openxmlformats.org/officeDocument/2006/relationships/slide" Target="slide9.xml"/><Relationship Id="rId17" Type="http://schemas.openxmlformats.org/officeDocument/2006/relationships/slide" Target="slide6.xml"/><Relationship Id="rId2" Type="http://schemas.openxmlformats.org/officeDocument/2006/relationships/image" Target="../media/image9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slide" Target="slide8.xml"/><Relationship Id="rId5" Type="http://schemas.openxmlformats.org/officeDocument/2006/relationships/slide" Target="slide18.xml"/><Relationship Id="rId15" Type="http://schemas.openxmlformats.org/officeDocument/2006/relationships/slide" Target="slide4.xml"/><Relationship Id="rId10" Type="http://schemas.openxmlformats.org/officeDocument/2006/relationships/slide" Target="slide15.xml"/><Relationship Id="rId4" Type="http://schemas.openxmlformats.org/officeDocument/2006/relationships/slide" Target="slide17.xml"/><Relationship Id="rId9" Type="http://schemas.openxmlformats.org/officeDocument/2006/relationships/slide" Target="slide14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6" name="Picture 8" descr="http://wallpaperblog.files.wordpress.com/2007/12/blue_sky_1920.jpg">
            <a:extLst>
              <a:ext uri="{FF2B5EF4-FFF2-40B4-BE49-F238E27FC236}">
                <a16:creationId xmlns="" xmlns:a16="http://schemas.microsoft.com/office/drawing/2014/main" id="{36268E47-A09C-4025-8F09-A23F5D8BE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56"/>
          <a:stretch/>
        </p:blipFill>
        <p:spPr bwMode="auto">
          <a:xfrm>
            <a:off x="-1" y="1"/>
            <a:ext cx="9159978" cy="333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Rectangle 7">
            <a:extLst>
              <a:ext uri="{FF2B5EF4-FFF2-40B4-BE49-F238E27FC236}">
                <a16:creationId xmlns="" xmlns:a16="http://schemas.microsoft.com/office/drawing/2014/main" id="{D1885F79-B343-426C-A943-C0F518B8B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9313"/>
            <a:ext cx="9144000" cy="3375806"/>
          </a:xfrm>
          <a:prstGeom prst="rect">
            <a:avLst/>
          </a:prstGeom>
          <a:solidFill>
            <a:schemeClr val="tx1"/>
          </a:solidFill>
          <a:ln w="38100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985"/>
          </a:p>
        </p:txBody>
      </p:sp>
      <p:sp>
        <p:nvSpPr>
          <p:cNvPr id="66568" name="Line 8">
            <a:extLst>
              <a:ext uri="{FF2B5EF4-FFF2-40B4-BE49-F238E27FC236}">
                <a16:creationId xmlns="" xmlns:a16="http://schemas.microsoft.com/office/drawing/2014/main" id="{969A2FD3-526C-4E50-B618-1CAE8FF0D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984" y="5159602"/>
            <a:ext cx="2059323" cy="0"/>
          </a:xfrm>
          <a:prstGeom prst="line">
            <a:avLst/>
          </a:prstGeom>
          <a:noFill/>
          <a:ln w="1143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985"/>
          </a:p>
        </p:txBody>
      </p:sp>
      <p:sp>
        <p:nvSpPr>
          <p:cNvPr id="66577" name="Rectangle 17">
            <a:extLst>
              <a:ext uri="{FF2B5EF4-FFF2-40B4-BE49-F238E27FC236}">
                <a16:creationId xmlns="" xmlns:a16="http://schemas.microsoft.com/office/drawing/2014/main" id="{21C915E1-0B83-41B2-8EC0-C20E43D3D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289434"/>
            <a:ext cx="9144001" cy="19987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0" algn="ctr">
                <a:solidFill>
                  <a:schemeClr val="bg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985"/>
          </a:p>
        </p:txBody>
      </p:sp>
      <p:pic>
        <p:nvPicPr>
          <p:cNvPr id="66582" name="Picture 22" descr="checkered-flag2">
            <a:extLst>
              <a:ext uri="{FF2B5EF4-FFF2-40B4-BE49-F238E27FC236}">
                <a16:creationId xmlns="" xmlns:a16="http://schemas.microsoft.com/office/drawing/2014/main" id="{BAD13BFE-21A6-4AF1-AD7C-E14330BD4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9624" y="450189"/>
            <a:ext cx="2591130" cy="26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202A185-292E-4864-B0FB-B4B55E161761}"/>
              </a:ext>
            </a:extLst>
          </p:cNvPr>
          <p:cNvGrpSpPr/>
          <p:nvPr/>
        </p:nvGrpSpPr>
        <p:grpSpPr>
          <a:xfrm>
            <a:off x="1013969" y="3937755"/>
            <a:ext cx="3175861" cy="892141"/>
            <a:chOff x="457200" y="201616"/>
            <a:chExt cx="684213" cy="292097"/>
          </a:xfrm>
        </p:grpSpPr>
        <p:sp>
          <p:nvSpPr>
            <p:cNvPr id="19" name="AutoShape 50">
              <a:extLst>
                <a:ext uri="{FF2B5EF4-FFF2-40B4-BE49-F238E27FC236}">
                  <a16:creationId xmlns="" xmlns:a16="http://schemas.microsoft.com/office/drawing/2014/main" id="{2D52F110-3BE1-4735-80D3-0A27416F9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6375"/>
              <a:ext cx="323850" cy="287338"/>
            </a:xfrm>
            <a:prstGeom prst="chevron">
              <a:avLst>
                <a:gd name="adj" fmla="val 2817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985"/>
            </a:p>
          </p:txBody>
        </p:sp>
        <p:sp>
          <p:nvSpPr>
            <p:cNvPr id="20" name="AutoShape 51">
              <a:extLst>
                <a:ext uri="{FF2B5EF4-FFF2-40B4-BE49-F238E27FC236}">
                  <a16:creationId xmlns="" xmlns:a16="http://schemas.microsoft.com/office/drawing/2014/main" id="{E6FE7F77-6C6A-4E6C-9C91-1D7A1204E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01616"/>
              <a:ext cx="323850" cy="287337"/>
            </a:xfrm>
            <a:prstGeom prst="chevron">
              <a:avLst>
                <a:gd name="adj" fmla="val 2817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985"/>
            </a:p>
          </p:txBody>
        </p:sp>
      </p:grpSp>
      <p:sp>
        <p:nvSpPr>
          <p:cNvPr id="13" name="Line 129">
            <a:extLst>
              <a:ext uri="{FF2B5EF4-FFF2-40B4-BE49-F238E27FC236}">
                <a16:creationId xmlns="" xmlns:a16="http://schemas.microsoft.com/office/drawing/2014/main" id="{00DA2089-7975-44F0-B86B-ACDCBF550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434" y="5159602"/>
            <a:ext cx="340859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4985"/>
          </a:p>
        </p:txBody>
      </p:sp>
      <p:sp>
        <p:nvSpPr>
          <p:cNvPr id="14" name="Rectangle 39">
            <a:extLst>
              <a:ext uri="{FF2B5EF4-FFF2-40B4-BE49-F238E27FC236}">
                <a16:creationId xmlns="" xmlns:a16="http://schemas.microsoft.com/office/drawing/2014/main" id="{D1CCFF66-6D96-4E9B-B4FA-BA7666D39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69" y="3570335"/>
            <a:ext cx="441228" cy="3141557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662"/>
          </a:p>
        </p:txBody>
      </p:sp>
      <p:sp>
        <p:nvSpPr>
          <p:cNvPr id="15" name="Text Box 293">
            <a:extLst>
              <a:ext uri="{FF2B5EF4-FFF2-40B4-BE49-F238E27FC236}">
                <a16:creationId xmlns="" xmlns:a16="http://schemas.microsoft.com/office/drawing/2014/main" id="{712BBFB8-F4CE-414A-B389-D20A8B689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142" y="3552817"/>
            <a:ext cx="1548437" cy="324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/>
            <a:r>
              <a:rPr lang="en-US" altLang="ko-KR" sz="8862" dirty="0">
                <a:solidFill>
                  <a:schemeClr val="bg1"/>
                </a:solidFill>
                <a:latin typeface="Impact" panose="020B0806030902050204" pitchFamily="34" charset="0"/>
                <a:ea typeface="굴림" panose="020B0600000101010101" pitchFamily="34" charset="-127"/>
              </a:rPr>
              <a:t>START</a:t>
            </a:r>
            <a:endParaRPr lang="en-US" altLang="en-US" sz="8862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3239805-9FA4-4967-8B1C-2A822D6640CC}"/>
              </a:ext>
            </a:extLst>
          </p:cNvPr>
          <p:cNvGrpSpPr/>
          <p:nvPr/>
        </p:nvGrpSpPr>
        <p:grpSpPr>
          <a:xfrm>
            <a:off x="1013969" y="5502959"/>
            <a:ext cx="3175861" cy="892141"/>
            <a:chOff x="457200" y="201616"/>
            <a:chExt cx="684213" cy="292097"/>
          </a:xfrm>
        </p:grpSpPr>
        <p:sp>
          <p:nvSpPr>
            <p:cNvPr id="17" name="AutoShape 50">
              <a:extLst>
                <a:ext uri="{FF2B5EF4-FFF2-40B4-BE49-F238E27FC236}">
                  <a16:creationId xmlns="" xmlns:a16="http://schemas.microsoft.com/office/drawing/2014/main" id="{61F84928-BC2C-44E5-B917-C29EA3BEC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06375"/>
              <a:ext cx="323850" cy="287338"/>
            </a:xfrm>
            <a:prstGeom prst="chevron">
              <a:avLst>
                <a:gd name="adj" fmla="val 2817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985"/>
            </a:p>
          </p:txBody>
        </p:sp>
        <p:sp>
          <p:nvSpPr>
            <p:cNvPr id="18" name="AutoShape 51">
              <a:extLst>
                <a:ext uri="{FF2B5EF4-FFF2-40B4-BE49-F238E27FC236}">
                  <a16:creationId xmlns="" xmlns:a16="http://schemas.microsoft.com/office/drawing/2014/main" id="{7114FDAB-C8CA-45EF-B1DD-6AF269FBD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01616"/>
              <a:ext cx="323850" cy="287337"/>
            </a:xfrm>
            <a:prstGeom prst="chevron">
              <a:avLst>
                <a:gd name="adj" fmla="val 2817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4985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71625B-EEAB-4811-BFA6-85ECE27B60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832" y="5203822"/>
            <a:ext cx="3060443" cy="1517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51823D7-DD5A-4225-89E4-144FFA12D9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832" y="3617744"/>
            <a:ext cx="3060443" cy="1517470"/>
          </a:xfrm>
          <a:prstGeom prst="rect">
            <a:avLst/>
          </a:prstGeom>
        </p:spPr>
      </p:pic>
      <p:pic>
        <p:nvPicPr>
          <p:cNvPr id="27" name="Picture 22" descr="checkered-flag2">
            <a:extLst>
              <a:ext uri="{FF2B5EF4-FFF2-40B4-BE49-F238E27FC236}">
                <a16:creationId xmlns="" xmlns:a16="http://schemas.microsoft.com/office/drawing/2014/main" id="{2C65C85F-D67E-400B-A62F-13E162C0E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99" y="450189"/>
            <a:ext cx="2591130" cy="26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578" name="WordArt 18">
            <a:extLst>
              <a:ext uri="{FF2B5EF4-FFF2-40B4-BE49-F238E27FC236}">
                <a16:creationId xmlns="" xmlns:a16="http://schemas.microsoft.com/office/drawing/2014/main" id="{04A52DC6-4EC9-4B91-90C2-8700BEECFDD7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>
            <a:off x="2215779" y="390039"/>
            <a:ext cx="5010267" cy="27289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52"/>
              </a:avLst>
            </a:prstTxWarp>
          </a:bodyPr>
          <a:lstStyle/>
          <a:p>
            <a:r>
              <a:rPr lang="en-GB" sz="3692" b="1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Car 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8" name="Group 6">
            <a:extLst>
              <a:ext uri="{FF2B5EF4-FFF2-40B4-BE49-F238E27FC236}">
                <a16:creationId xmlns="" xmlns:a16="http://schemas.microsoft.com/office/drawing/2014/main" id="{0D0FF60F-CA32-41A7-9D84-88831B083226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0119" name="AutoShape 7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11D2E155-3EF9-4B33-8A4F-27450FCC4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120" name="AutoShape 8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88780A1D-CCEE-4999-81E4-05BFF2829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140 cm</a:t>
            </a:r>
            <a:r>
              <a:rPr lang="en-GB" sz="4400" baseline="30000">
                <a:solidFill>
                  <a:schemeClr val="tx1"/>
                </a:solidFill>
              </a:rPr>
              <a:t>3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FC019BC-750A-4962-89FB-1BE688EE43CB}"/>
              </a:ext>
            </a:extLst>
          </p:cNvPr>
          <p:cNvSpPr/>
          <p:nvPr/>
        </p:nvSpPr>
        <p:spPr>
          <a:xfrm>
            <a:off x="205154" y="448347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EAD40B-E877-4B24-83C7-0F32E626513B}"/>
              </a:ext>
            </a:extLst>
          </p:cNvPr>
          <p:cNvSpPr txBox="1"/>
          <p:nvPr/>
        </p:nvSpPr>
        <p:spPr>
          <a:xfrm>
            <a:off x="1375328" y="448347"/>
            <a:ext cx="6804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Изчислете обема на паралелепипеда.</a:t>
            </a:r>
            <a:endParaRPr lang="en-GB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1AB2C29-C7A9-49B5-9632-322BFF2A7629}"/>
              </a:ext>
            </a:extLst>
          </p:cNvPr>
          <p:cNvGrpSpPr/>
          <p:nvPr/>
        </p:nvGrpSpPr>
        <p:grpSpPr>
          <a:xfrm rot="19173509">
            <a:off x="2586893" y="2007771"/>
            <a:ext cx="3311320" cy="1890345"/>
            <a:chOff x="2637692" y="2180491"/>
            <a:chExt cx="3311320" cy="1890345"/>
          </a:xfrm>
        </p:grpSpPr>
        <p:sp>
          <p:nvSpPr>
            <p:cNvPr id="11" name="Cube 10">
              <a:extLst>
                <a:ext uri="{FF2B5EF4-FFF2-40B4-BE49-F238E27FC236}">
                  <a16:creationId xmlns="" xmlns:a16="http://schemas.microsoft.com/office/drawing/2014/main" id="{4AAF1891-1805-4AD2-8750-902BEA6466D5}"/>
                </a:ext>
              </a:extLst>
            </p:cNvPr>
            <p:cNvSpPr/>
            <p:nvPr/>
          </p:nvSpPr>
          <p:spPr>
            <a:xfrm>
              <a:off x="2637692" y="2180491"/>
              <a:ext cx="3311319" cy="1890345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="" xmlns:a16="http://schemas.microsoft.com/office/drawing/2014/main" id="{AE8B460F-FBE1-46B1-90AB-589E187725DB}"/>
                </a:ext>
              </a:extLst>
            </p:cNvPr>
            <p:cNvSpPr/>
            <p:nvPr/>
          </p:nvSpPr>
          <p:spPr>
            <a:xfrm rot="10800000">
              <a:off x="2637693" y="2180491"/>
              <a:ext cx="3311319" cy="1890345"/>
            </a:xfrm>
            <a:prstGeom prst="cub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13D108-ADE4-4A23-B64E-03209CE5493F}"/>
              </a:ext>
            </a:extLst>
          </p:cNvPr>
          <p:cNvSpPr txBox="1"/>
          <p:nvPr/>
        </p:nvSpPr>
        <p:spPr>
          <a:xfrm>
            <a:off x="1253074" y="2946181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 cm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69B4F4CF-E8E0-4396-8EF3-46E5B8A01593}"/>
              </a:ext>
            </a:extLst>
          </p:cNvPr>
          <p:cNvCxnSpPr>
            <a:cxnSpLocks/>
          </p:cNvCxnSpPr>
          <p:nvPr/>
        </p:nvCxnSpPr>
        <p:spPr>
          <a:xfrm flipH="1">
            <a:off x="3702733" y="3048000"/>
            <a:ext cx="2149427" cy="18356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64A05442-5B21-452F-B76E-059D1C3353A8}"/>
              </a:ext>
            </a:extLst>
          </p:cNvPr>
          <p:cNvCxnSpPr>
            <a:cxnSpLocks/>
          </p:cNvCxnSpPr>
          <p:nvPr/>
        </p:nvCxnSpPr>
        <p:spPr>
          <a:xfrm flipH="1" flipV="1">
            <a:off x="5003116" y="1073639"/>
            <a:ext cx="960804" cy="108028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D5C30DFE-6DEE-4077-8CB7-C1678DB19287}"/>
              </a:ext>
            </a:extLst>
          </p:cNvPr>
          <p:cNvCxnSpPr>
            <a:cxnSpLocks/>
          </p:cNvCxnSpPr>
          <p:nvPr/>
        </p:nvCxnSpPr>
        <p:spPr>
          <a:xfrm flipH="1">
            <a:off x="2565400" y="2963398"/>
            <a:ext cx="65846" cy="69420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9B9F93A-D06F-49E3-8A78-D11E4A1CA67A}"/>
              </a:ext>
            </a:extLst>
          </p:cNvPr>
          <p:cNvSpPr txBox="1"/>
          <p:nvPr/>
        </p:nvSpPr>
        <p:spPr>
          <a:xfrm>
            <a:off x="4866517" y="3815837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7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61BA5D0-E689-4453-8850-FDB616C47AC5}"/>
              </a:ext>
            </a:extLst>
          </p:cNvPr>
          <p:cNvSpPr txBox="1"/>
          <p:nvPr/>
        </p:nvSpPr>
        <p:spPr>
          <a:xfrm>
            <a:off x="5541180" y="1074396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 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42" name="Group 6">
            <a:extLst>
              <a:ext uri="{FF2B5EF4-FFF2-40B4-BE49-F238E27FC236}">
                <a16:creationId xmlns="" xmlns:a16="http://schemas.microsoft.com/office/drawing/2014/main" id="{4C460C73-3D96-4C19-85EE-085CD8B94397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1143" name="AutoShape 7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6C7B2653-EA2F-4588-A3BD-2340A32A3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144" name="AutoShape 8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CEC4DD02-96F3-4B27-912D-73C6FAABC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88 cm</a:t>
            </a:r>
            <a:r>
              <a:rPr lang="en-GB" sz="4400" baseline="30000">
                <a:solidFill>
                  <a:schemeClr val="tx1"/>
                </a:solidFill>
              </a:rPr>
              <a:t>2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0CD9759-C1C7-40A4-989D-770869226B06}"/>
              </a:ext>
            </a:extLst>
          </p:cNvPr>
          <p:cNvSpPr/>
          <p:nvPr/>
        </p:nvSpPr>
        <p:spPr>
          <a:xfrm>
            <a:off x="205154" y="448347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2C0784F-1BC9-47D6-938C-6461BDFE3388}"/>
              </a:ext>
            </a:extLst>
          </p:cNvPr>
          <p:cNvSpPr txBox="1"/>
          <p:nvPr/>
        </p:nvSpPr>
        <p:spPr>
          <a:xfrm>
            <a:off x="553952" y="510131"/>
            <a:ext cx="8138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Изчислете </a:t>
            </a:r>
            <a:r>
              <a:rPr lang="ru-RU" sz="3200" dirty="0" smtClean="0"/>
              <a:t>повърхнината на </a:t>
            </a:r>
            <a:r>
              <a:rPr lang="ru-RU" sz="3200" dirty="0" smtClean="0"/>
              <a:t>паралелепипеда.</a:t>
            </a:r>
            <a:endParaRPr lang="en-GB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2F16DF1-2593-498E-ADC0-47651FD2527C}"/>
              </a:ext>
            </a:extLst>
          </p:cNvPr>
          <p:cNvGrpSpPr/>
          <p:nvPr/>
        </p:nvGrpSpPr>
        <p:grpSpPr>
          <a:xfrm>
            <a:off x="3928980" y="1855655"/>
            <a:ext cx="1044671" cy="3017822"/>
            <a:chOff x="2637692" y="2180491"/>
            <a:chExt cx="3311320" cy="1890345"/>
          </a:xfrm>
        </p:grpSpPr>
        <p:sp>
          <p:nvSpPr>
            <p:cNvPr id="11" name="Cube 10">
              <a:extLst>
                <a:ext uri="{FF2B5EF4-FFF2-40B4-BE49-F238E27FC236}">
                  <a16:creationId xmlns="" xmlns:a16="http://schemas.microsoft.com/office/drawing/2014/main" id="{979D198E-2313-4E3A-B4F2-5917F630F820}"/>
                </a:ext>
              </a:extLst>
            </p:cNvPr>
            <p:cNvSpPr/>
            <p:nvPr/>
          </p:nvSpPr>
          <p:spPr>
            <a:xfrm>
              <a:off x="2637692" y="2180491"/>
              <a:ext cx="3311319" cy="1890345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="" xmlns:a16="http://schemas.microsoft.com/office/drawing/2014/main" id="{1B19F5B6-4BDB-4763-8F43-AA021E2B7F97}"/>
                </a:ext>
              </a:extLst>
            </p:cNvPr>
            <p:cNvSpPr/>
            <p:nvPr/>
          </p:nvSpPr>
          <p:spPr>
            <a:xfrm rot="10800000">
              <a:off x="2637693" y="2180491"/>
              <a:ext cx="3311319" cy="1890345"/>
            </a:xfrm>
            <a:prstGeom prst="cub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6145672-79D5-4642-B9B5-8B7DD2B44376}"/>
              </a:ext>
            </a:extLst>
          </p:cNvPr>
          <p:cNvSpPr txBox="1"/>
          <p:nvPr/>
        </p:nvSpPr>
        <p:spPr>
          <a:xfrm>
            <a:off x="4016594" y="1015781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2 cm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5DFA428A-512E-492C-A796-6A0C3B5FB603}"/>
              </a:ext>
            </a:extLst>
          </p:cNvPr>
          <p:cNvCxnSpPr>
            <a:cxnSpLocks/>
          </p:cNvCxnSpPr>
          <p:nvPr/>
        </p:nvCxnSpPr>
        <p:spPr>
          <a:xfrm>
            <a:off x="3784013" y="2123440"/>
            <a:ext cx="0" cy="277035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95A143DA-31BA-4B4F-98D5-001C4402BFED}"/>
              </a:ext>
            </a:extLst>
          </p:cNvPr>
          <p:cNvCxnSpPr>
            <a:cxnSpLocks/>
          </p:cNvCxnSpPr>
          <p:nvPr/>
        </p:nvCxnSpPr>
        <p:spPr>
          <a:xfrm flipH="1">
            <a:off x="4200574" y="1734039"/>
            <a:ext cx="75711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BC1D614C-5ECB-4FED-BA8E-0E62247DB5CA}"/>
              </a:ext>
            </a:extLst>
          </p:cNvPr>
          <p:cNvCxnSpPr>
            <a:cxnSpLocks/>
          </p:cNvCxnSpPr>
          <p:nvPr/>
        </p:nvCxnSpPr>
        <p:spPr>
          <a:xfrm flipH="1">
            <a:off x="4784579" y="4653280"/>
            <a:ext cx="346221" cy="31691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816DCAF-DC06-46F3-A461-B6B984069DA8}"/>
              </a:ext>
            </a:extLst>
          </p:cNvPr>
          <p:cNvSpPr txBox="1"/>
          <p:nvPr/>
        </p:nvSpPr>
        <p:spPr>
          <a:xfrm>
            <a:off x="5049397" y="4567677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2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5C94F33-60BB-48E9-93E1-868ACD1CCF24}"/>
              </a:ext>
            </a:extLst>
          </p:cNvPr>
          <p:cNvSpPr txBox="1"/>
          <p:nvPr/>
        </p:nvSpPr>
        <p:spPr>
          <a:xfrm>
            <a:off x="2271897" y="2903196"/>
            <a:ext cx="1446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10 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6" name="Group 6">
            <a:extLst>
              <a:ext uri="{FF2B5EF4-FFF2-40B4-BE49-F238E27FC236}">
                <a16:creationId xmlns="" xmlns:a16="http://schemas.microsoft.com/office/drawing/2014/main" id="{E5D5A5B6-159D-4A92-8E5B-5B927A006CEE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2167" name="AutoShape 7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FC70FE4D-21D8-4960-A3E6-17A8FF240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168" name="AutoShape 8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CFEEEF08-E578-4391-84BB-A09CBBCD8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175 cm</a:t>
            </a:r>
            <a:r>
              <a:rPr lang="en-GB" sz="4400" baseline="30000">
                <a:solidFill>
                  <a:schemeClr val="tx1"/>
                </a:solidFill>
              </a:rPr>
              <a:t>3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D1CC8238-2AB4-40F5-83C2-99DA4E1E651E}"/>
              </a:ext>
            </a:extLst>
          </p:cNvPr>
          <p:cNvSpPr/>
          <p:nvPr/>
        </p:nvSpPr>
        <p:spPr>
          <a:xfrm>
            <a:off x="205154" y="448347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A68320-E725-48CA-9787-9A95C501E85F}"/>
              </a:ext>
            </a:extLst>
          </p:cNvPr>
          <p:cNvSpPr txBox="1"/>
          <p:nvPr/>
        </p:nvSpPr>
        <p:spPr>
          <a:xfrm>
            <a:off x="1333174" y="547872"/>
            <a:ext cx="6804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dirty="0" smtClean="0"/>
              <a:t>Изчислете обема на паралелепипеда.</a:t>
            </a:r>
            <a:endParaRPr lang="en-GB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4C4AC45-3A5A-4B05-97C0-118D18933641}"/>
              </a:ext>
            </a:extLst>
          </p:cNvPr>
          <p:cNvGrpSpPr/>
          <p:nvPr/>
        </p:nvGrpSpPr>
        <p:grpSpPr>
          <a:xfrm>
            <a:off x="3033932" y="1117601"/>
            <a:ext cx="3311320" cy="3461236"/>
            <a:chOff x="2637692" y="2180491"/>
            <a:chExt cx="3311320" cy="1890345"/>
          </a:xfrm>
        </p:grpSpPr>
        <p:sp>
          <p:nvSpPr>
            <p:cNvPr id="11" name="Cube 10">
              <a:extLst>
                <a:ext uri="{FF2B5EF4-FFF2-40B4-BE49-F238E27FC236}">
                  <a16:creationId xmlns="" xmlns:a16="http://schemas.microsoft.com/office/drawing/2014/main" id="{DA75631D-0A11-45B5-A4FC-289AD33A8B25}"/>
                </a:ext>
              </a:extLst>
            </p:cNvPr>
            <p:cNvSpPr/>
            <p:nvPr/>
          </p:nvSpPr>
          <p:spPr>
            <a:xfrm>
              <a:off x="2637692" y="2180491"/>
              <a:ext cx="3311319" cy="1890345"/>
            </a:xfrm>
            <a:prstGeom prst="cube">
              <a:avLst>
                <a:gd name="adj" fmla="val 37019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="" xmlns:a16="http://schemas.microsoft.com/office/drawing/2014/main" id="{1FE23207-BE15-4566-84A0-1C7B74589B1D}"/>
                </a:ext>
              </a:extLst>
            </p:cNvPr>
            <p:cNvSpPr/>
            <p:nvPr/>
          </p:nvSpPr>
          <p:spPr>
            <a:xfrm rot="10800000">
              <a:off x="2637693" y="2180491"/>
              <a:ext cx="3311319" cy="1890345"/>
            </a:xfrm>
            <a:prstGeom prst="cube">
              <a:avLst>
                <a:gd name="adj" fmla="val 37119"/>
              </a:avLst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9AEB19A-E860-4AF4-8797-5A4BC42803CE}"/>
              </a:ext>
            </a:extLst>
          </p:cNvPr>
          <p:cNvSpPr txBox="1"/>
          <p:nvPr/>
        </p:nvSpPr>
        <p:spPr>
          <a:xfrm>
            <a:off x="3548749" y="4661479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 cm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078377B-1AC9-4613-AB23-479BF8F834B1}"/>
              </a:ext>
            </a:extLst>
          </p:cNvPr>
          <p:cNvCxnSpPr>
            <a:cxnSpLocks/>
          </p:cNvCxnSpPr>
          <p:nvPr/>
        </p:nvCxnSpPr>
        <p:spPr>
          <a:xfrm flipH="1">
            <a:off x="2879773" y="2332111"/>
            <a:ext cx="17390" cy="22568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89A07ADD-BADD-4E49-9F5A-545940D8C83E}"/>
              </a:ext>
            </a:extLst>
          </p:cNvPr>
          <p:cNvCxnSpPr>
            <a:cxnSpLocks/>
          </p:cNvCxnSpPr>
          <p:nvPr/>
        </p:nvCxnSpPr>
        <p:spPr>
          <a:xfrm flipH="1">
            <a:off x="5234745" y="3439942"/>
            <a:ext cx="1249680" cy="125495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921BC668-1A4D-41C0-ADAB-45D6636F80CC}"/>
              </a:ext>
            </a:extLst>
          </p:cNvPr>
          <p:cNvCxnSpPr>
            <a:cxnSpLocks/>
          </p:cNvCxnSpPr>
          <p:nvPr/>
        </p:nvCxnSpPr>
        <p:spPr>
          <a:xfrm flipH="1">
            <a:off x="2981180" y="4749215"/>
            <a:ext cx="2149229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EBC13D8-533E-4DCC-85E3-0E816E9D1EAA}"/>
              </a:ext>
            </a:extLst>
          </p:cNvPr>
          <p:cNvSpPr txBox="1"/>
          <p:nvPr/>
        </p:nvSpPr>
        <p:spPr>
          <a:xfrm>
            <a:off x="5960476" y="3742764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7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45A6D8F-D402-41DF-AA2C-56999512873B}"/>
              </a:ext>
            </a:extLst>
          </p:cNvPr>
          <p:cNvSpPr txBox="1"/>
          <p:nvPr/>
        </p:nvSpPr>
        <p:spPr>
          <a:xfrm>
            <a:off x="1615316" y="2990337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 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90" name="Group 6">
            <a:extLst>
              <a:ext uri="{FF2B5EF4-FFF2-40B4-BE49-F238E27FC236}">
                <a16:creationId xmlns="" xmlns:a16="http://schemas.microsoft.com/office/drawing/2014/main" id="{69485AA6-059A-470A-8CF5-0C9A58DAAAE5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3191" name="AutoShape 7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E46CE355-A98B-4CF9-A916-86B607FE2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192" name="AutoShape 8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0AF602C6-1A50-4641-8AA7-85A3F5105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24 cm</a:t>
            </a:r>
            <a:r>
              <a:rPr lang="en-GB" sz="4400" baseline="30000">
                <a:solidFill>
                  <a:schemeClr val="tx1"/>
                </a:solidFill>
              </a:rPr>
              <a:t>2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5D79991-168E-45EB-B8E1-5497F5D26562}"/>
              </a:ext>
            </a:extLst>
          </p:cNvPr>
          <p:cNvSpPr/>
          <p:nvPr/>
        </p:nvSpPr>
        <p:spPr>
          <a:xfrm>
            <a:off x="205154" y="448347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D76C90-67F5-4EC4-9543-0810D1596D71}"/>
              </a:ext>
            </a:extLst>
          </p:cNvPr>
          <p:cNvSpPr txBox="1"/>
          <p:nvPr/>
        </p:nvSpPr>
        <p:spPr>
          <a:xfrm>
            <a:off x="939027" y="653591"/>
            <a:ext cx="6487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Пресметнете повърхнината на </a:t>
            </a:r>
            <a:r>
              <a:rPr lang="ru-RU" sz="3200" dirty="0" smtClean="0"/>
              <a:t>куба.</a:t>
            </a:r>
            <a:endParaRPr lang="en-GB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D3409FD-4ED1-4500-9A01-940E8966B5AF}"/>
              </a:ext>
            </a:extLst>
          </p:cNvPr>
          <p:cNvGrpSpPr/>
          <p:nvPr/>
        </p:nvGrpSpPr>
        <p:grpSpPr>
          <a:xfrm>
            <a:off x="2891692" y="1916721"/>
            <a:ext cx="2798884" cy="2547420"/>
            <a:chOff x="2637692" y="2180491"/>
            <a:chExt cx="3311320" cy="1890345"/>
          </a:xfrm>
        </p:grpSpPr>
        <p:sp>
          <p:nvSpPr>
            <p:cNvPr id="11" name="Cube 10">
              <a:extLst>
                <a:ext uri="{FF2B5EF4-FFF2-40B4-BE49-F238E27FC236}">
                  <a16:creationId xmlns="" xmlns:a16="http://schemas.microsoft.com/office/drawing/2014/main" id="{EA5B39FF-CA57-4C47-AD07-885065C6CCD8}"/>
                </a:ext>
              </a:extLst>
            </p:cNvPr>
            <p:cNvSpPr/>
            <p:nvPr/>
          </p:nvSpPr>
          <p:spPr>
            <a:xfrm>
              <a:off x="2637692" y="2180491"/>
              <a:ext cx="3311319" cy="1890345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="" xmlns:a16="http://schemas.microsoft.com/office/drawing/2014/main" id="{B26C35DE-C70E-4CD3-A031-CA2B3E63559A}"/>
                </a:ext>
              </a:extLst>
            </p:cNvPr>
            <p:cNvSpPr/>
            <p:nvPr/>
          </p:nvSpPr>
          <p:spPr>
            <a:xfrm rot="10800000">
              <a:off x="2637693" y="2180491"/>
              <a:ext cx="3311319" cy="1890345"/>
            </a:xfrm>
            <a:prstGeom prst="cub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EFC65971-A9E8-41F6-B325-33519B03E8A0}"/>
              </a:ext>
            </a:extLst>
          </p:cNvPr>
          <p:cNvCxnSpPr>
            <a:cxnSpLocks/>
          </p:cNvCxnSpPr>
          <p:nvPr/>
        </p:nvCxnSpPr>
        <p:spPr>
          <a:xfrm>
            <a:off x="5845907" y="1916721"/>
            <a:ext cx="0" cy="193431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14BD229-BA6E-4E58-B955-C9225CFA434C}"/>
              </a:ext>
            </a:extLst>
          </p:cNvPr>
          <p:cNvSpPr txBox="1"/>
          <p:nvPr/>
        </p:nvSpPr>
        <p:spPr>
          <a:xfrm>
            <a:off x="5937030" y="2480188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2 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4" name="Group 6">
            <a:extLst>
              <a:ext uri="{FF2B5EF4-FFF2-40B4-BE49-F238E27FC236}">
                <a16:creationId xmlns="" xmlns:a16="http://schemas.microsoft.com/office/drawing/2014/main" id="{3CC90DE8-E4C1-4054-A64E-D8CF7D5FD9E7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4215" name="AutoShape 7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6063CD6E-ABA0-437B-91F6-8D372DE9B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216" name="AutoShape 8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90AF18E3-F57F-407B-9345-A3B7B7088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66 cm</a:t>
            </a:r>
            <a:r>
              <a:rPr lang="en-GB" sz="4400" baseline="30000">
                <a:solidFill>
                  <a:schemeClr val="tx1"/>
                </a:solidFill>
              </a:rPr>
              <a:t>3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D54E751-2304-4D3C-9832-E761D19BCB62}"/>
              </a:ext>
            </a:extLst>
          </p:cNvPr>
          <p:cNvSpPr/>
          <p:nvPr/>
        </p:nvSpPr>
        <p:spPr>
          <a:xfrm>
            <a:off x="205154" y="448347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250F0C3-DBBE-4974-872E-808D0917B37F}"/>
              </a:ext>
            </a:extLst>
          </p:cNvPr>
          <p:cNvSpPr txBox="1"/>
          <p:nvPr/>
        </p:nvSpPr>
        <p:spPr>
          <a:xfrm>
            <a:off x="1169882" y="483285"/>
            <a:ext cx="6804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dirty="0" smtClean="0"/>
              <a:t>Изчислете обема на паралелепипеда.</a:t>
            </a:r>
            <a:endParaRPr lang="en-GB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9D232BA-9E9A-469D-923E-B58A0968EED4}"/>
              </a:ext>
            </a:extLst>
          </p:cNvPr>
          <p:cNvGrpSpPr/>
          <p:nvPr/>
        </p:nvGrpSpPr>
        <p:grpSpPr>
          <a:xfrm rot="789836">
            <a:off x="1584960" y="1977289"/>
            <a:ext cx="5390212" cy="1890345"/>
            <a:chOff x="2637692" y="2180491"/>
            <a:chExt cx="3311320" cy="1890345"/>
          </a:xfrm>
        </p:grpSpPr>
        <p:sp>
          <p:nvSpPr>
            <p:cNvPr id="11" name="Cube 10">
              <a:extLst>
                <a:ext uri="{FF2B5EF4-FFF2-40B4-BE49-F238E27FC236}">
                  <a16:creationId xmlns="" xmlns:a16="http://schemas.microsoft.com/office/drawing/2014/main" id="{2019B1A9-11F1-43B7-A191-FFB681466059}"/>
                </a:ext>
              </a:extLst>
            </p:cNvPr>
            <p:cNvSpPr/>
            <p:nvPr/>
          </p:nvSpPr>
          <p:spPr>
            <a:xfrm>
              <a:off x="2637692" y="2180491"/>
              <a:ext cx="3311319" cy="1890345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="" xmlns:a16="http://schemas.microsoft.com/office/drawing/2014/main" id="{15C0C62E-E815-4EA2-8D06-EB6584013EBF}"/>
                </a:ext>
              </a:extLst>
            </p:cNvPr>
            <p:cNvSpPr/>
            <p:nvPr/>
          </p:nvSpPr>
          <p:spPr>
            <a:xfrm rot="10800000">
              <a:off x="2637693" y="2180491"/>
              <a:ext cx="3311319" cy="1890345"/>
            </a:xfrm>
            <a:prstGeom prst="cub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73614E-2016-476F-B9FE-EE5C8D504508}"/>
              </a:ext>
            </a:extLst>
          </p:cNvPr>
          <p:cNvSpPr txBox="1"/>
          <p:nvPr/>
        </p:nvSpPr>
        <p:spPr>
          <a:xfrm>
            <a:off x="6678514" y="4185700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2 cm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54F2694-4CDF-4C3A-8BEF-8C8A9AE1B951}"/>
              </a:ext>
            </a:extLst>
          </p:cNvPr>
          <p:cNvCxnSpPr>
            <a:cxnSpLocks/>
          </p:cNvCxnSpPr>
          <p:nvPr/>
        </p:nvCxnSpPr>
        <p:spPr>
          <a:xfrm flipH="1">
            <a:off x="6943774" y="2661919"/>
            <a:ext cx="330786" cy="13784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C1CCDF7-9850-4D96-AE39-6E96B1652ACA}"/>
              </a:ext>
            </a:extLst>
          </p:cNvPr>
          <p:cNvCxnSpPr>
            <a:cxnSpLocks/>
          </p:cNvCxnSpPr>
          <p:nvPr/>
        </p:nvCxnSpPr>
        <p:spPr>
          <a:xfrm flipH="1" flipV="1">
            <a:off x="1335454" y="3349478"/>
            <a:ext cx="4811346" cy="112092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7C467EFF-A163-40F6-8CBF-8728AE627FA4}"/>
              </a:ext>
            </a:extLst>
          </p:cNvPr>
          <p:cNvCxnSpPr>
            <a:cxnSpLocks/>
          </p:cNvCxnSpPr>
          <p:nvPr/>
        </p:nvCxnSpPr>
        <p:spPr>
          <a:xfrm flipH="1">
            <a:off x="6328899" y="4145279"/>
            <a:ext cx="549421" cy="34739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38C58BC-1AD7-4060-8EAA-5D3A666A10DD}"/>
              </a:ext>
            </a:extLst>
          </p:cNvPr>
          <p:cNvSpPr txBox="1"/>
          <p:nvPr/>
        </p:nvSpPr>
        <p:spPr>
          <a:xfrm>
            <a:off x="7172837" y="3053836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3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2968F41-F482-4EC2-A0C9-D2E6569CA4B1}"/>
              </a:ext>
            </a:extLst>
          </p:cNvPr>
          <p:cNvSpPr txBox="1"/>
          <p:nvPr/>
        </p:nvSpPr>
        <p:spPr>
          <a:xfrm>
            <a:off x="2942457" y="3898875"/>
            <a:ext cx="1446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11 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8" name="Group 6">
            <a:extLst>
              <a:ext uri="{FF2B5EF4-FFF2-40B4-BE49-F238E27FC236}">
                <a16:creationId xmlns="" xmlns:a16="http://schemas.microsoft.com/office/drawing/2014/main" id="{64A179B3-CBA8-488F-B7AC-A840719CD275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5239" name="AutoShape 7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BE812E2A-91D3-4B7E-BA87-8D120FEB1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240" name="AutoShape 8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D0FFD31A-E75B-49F3-9C1A-F4E690B7F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94 cm</a:t>
            </a:r>
            <a:r>
              <a:rPr lang="en-GB" sz="4400" baseline="30000">
                <a:solidFill>
                  <a:schemeClr val="tx1"/>
                </a:solidFill>
              </a:rPr>
              <a:t>2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9B2D7F7-F604-4B87-BEA3-7331E81225FE}"/>
              </a:ext>
            </a:extLst>
          </p:cNvPr>
          <p:cNvSpPr/>
          <p:nvPr/>
        </p:nvSpPr>
        <p:spPr>
          <a:xfrm>
            <a:off x="205154" y="448347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794137E-14A2-47E0-9C01-3A5AC805063C}"/>
              </a:ext>
            </a:extLst>
          </p:cNvPr>
          <p:cNvSpPr txBox="1"/>
          <p:nvPr/>
        </p:nvSpPr>
        <p:spPr>
          <a:xfrm>
            <a:off x="638026" y="569782"/>
            <a:ext cx="8138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Изчислете </a:t>
            </a:r>
            <a:r>
              <a:rPr lang="ru-RU" sz="3200" dirty="0" smtClean="0"/>
              <a:t>повърхнината на </a:t>
            </a:r>
            <a:r>
              <a:rPr lang="ru-RU" sz="3200" dirty="0" smtClean="0"/>
              <a:t>паралелепипеда.</a:t>
            </a:r>
            <a:endParaRPr lang="en-GB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DFB40C5-FDAF-4DAD-B447-E372D0F51C35}"/>
              </a:ext>
            </a:extLst>
          </p:cNvPr>
          <p:cNvGrpSpPr/>
          <p:nvPr/>
        </p:nvGrpSpPr>
        <p:grpSpPr>
          <a:xfrm>
            <a:off x="2830732" y="1716249"/>
            <a:ext cx="3311320" cy="2557787"/>
            <a:chOff x="2637692" y="2180491"/>
            <a:chExt cx="3311320" cy="1890345"/>
          </a:xfrm>
        </p:grpSpPr>
        <p:sp>
          <p:nvSpPr>
            <p:cNvPr id="11" name="Cube 10">
              <a:extLst>
                <a:ext uri="{FF2B5EF4-FFF2-40B4-BE49-F238E27FC236}">
                  <a16:creationId xmlns="" xmlns:a16="http://schemas.microsoft.com/office/drawing/2014/main" id="{2CBC08D6-43DE-412D-BD5D-43E4EC999BDA}"/>
                </a:ext>
              </a:extLst>
            </p:cNvPr>
            <p:cNvSpPr/>
            <p:nvPr/>
          </p:nvSpPr>
          <p:spPr>
            <a:xfrm>
              <a:off x="2637692" y="2180491"/>
              <a:ext cx="3311319" cy="1890345"/>
            </a:xfrm>
            <a:prstGeom prst="cube">
              <a:avLst>
                <a:gd name="adj" fmla="val 4972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="" xmlns:a16="http://schemas.microsoft.com/office/drawing/2014/main" id="{949EAFD1-B969-4C7B-98FA-FE8329B0359B}"/>
                </a:ext>
              </a:extLst>
            </p:cNvPr>
            <p:cNvSpPr/>
            <p:nvPr/>
          </p:nvSpPr>
          <p:spPr>
            <a:xfrm rot="10800000">
              <a:off x="2637693" y="2180491"/>
              <a:ext cx="3311319" cy="1890345"/>
            </a:xfrm>
            <a:prstGeom prst="cube">
              <a:avLst>
                <a:gd name="adj" fmla="val 49628"/>
              </a:avLst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5144C8-564F-43C6-84D6-497EF67A82C9}"/>
              </a:ext>
            </a:extLst>
          </p:cNvPr>
          <p:cNvSpPr txBox="1"/>
          <p:nvPr/>
        </p:nvSpPr>
        <p:spPr>
          <a:xfrm>
            <a:off x="2325970" y="1513621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 cm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856F2B0D-AE96-4CAF-B1F7-9C253215FA8F}"/>
              </a:ext>
            </a:extLst>
          </p:cNvPr>
          <p:cNvCxnSpPr>
            <a:cxnSpLocks/>
          </p:cNvCxnSpPr>
          <p:nvPr/>
        </p:nvCxnSpPr>
        <p:spPr>
          <a:xfrm>
            <a:off x="6313853" y="1716249"/>
            <a:ext cx="0" cy="132362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502110C9-D98A-40F5-AFA2-E9E7BD07EB59}"/>
              </a:ext>
            </a:extLst>
          </p:cNvPr>
          <p:cNvCxnSpPr>
            <a:cxnSpLocks/>
          </p:cNvCxnSpPr>
          <p:nvPr/>
        </p:nvCxnSpPr>
        <p:spPr>
          <a:xfrm flipH="1">
            <a:off x="2741598" y="1674368"/>
            <a:ext cx="1232994" cy="120165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20E8AF3-E4ED-45A7-BA1D-1DF974809744}"/>
              </a:ext>
            </a:extLst>
          </p:cNvPr>
          <p:cNvCxnSpPr>
            <a:cxnSpLocks/>
          </p:cNvCxnSpPr>
          <p:nvPr/>
        </p:nvCxnSpPr>
        <p:spPr>
          <a:xfrm flipH="1">
            <a:off x="2823700" y="4411395"/>
            <a:ext cx="2065292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6390842-A17A-4E68-8AE6-550D5BD50F7F}"/>
              </a:ext>
            </a:extLst>
          </p:cNvPr>
          <p:cNvSpPr txBox="1"/>
          <p:nvPr/>
        </p:nvSpPr>
        <p:spPr>
          <a:xfrm>
            <a:off x="3340485" y="4303517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BA8AFC5-AFB0-4727-9F42-C683EE71929D}"/>
              </a:ext>
            </a:extLst>
          </p:cNvPr>
          <p:cNvSpPr txBox="1"/>
          <p:nvPr/>
        </p:nvSpPr>
        <p:spPr>
          <a:xfrm>
            <a:off x="6307244" y="1988796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3 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2" name="Group 6">
            <a:extLst>
              <a:ext uri="{FF2B5EF4-FFF2-40B4-BE49-F238E27FC236}">
                <a16:creationId xmlns="" xmlns:a16="http://schemas.microsoft.com/office/drawing/2014/main" id="{5C3AF049-8A2D-45FA-93E4-59C895A65ED7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6263" name="AutoShape 7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DD6AD506-0DA7-4F8A-B881-2AFEC7AFF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4" name="AutoShape 8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B0B6AB5D-8C66-47B1-A43B-E5D53AF4C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64 cm</a:t>
            </a:r>
            <a:r>
              <a:rPr lang="en-GB" sz="4400" baseline="30000">
                <a:solidFill>
                  <a:schemeClr val="tx1"/>
                </a:solidFill>
              </a:rPr>
              <a:t>3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DF419599-021B-43E6-A2DD-63CFE95CEEC3}"/>
              </a:ext>
            </a:extLst>
          </p:cNvPr>
          <p:cNvSpPr/>
          <p:nvPr/>
        </p:nvSpPr>
        <p:spPr>
          <a:xfrm>
            <a:off x="205154" y="448347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3D287A-7A5D-4F0F-9965-2BAFAFA4FDB0}"/>
              </a:ext>
            </a:extLst>
          </p:cNvPr>
          <p:cNvSpPr txBox="1"/>
          <p:nvPr/>
        </p:nvSpPr>
        <p:spPr>
          <a:xfrm>
            <a:off x="1717503" y="448347"/>
            <a:ext cx="4679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Изчислете обема на куба.</a:t>
            </a:r>
            <a:endParaRPr lang="en-GB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CD96FCA-3C1B-4496-A14C-2EA94E09ADD3}"/>
              </a:ext>
            </a:extLst>
          </p:cNvPr>
          <p:cNvGrpSpPr/>
          <p:nvPr/>
        </p:nvGrpSpPr>
        <p:grpSpPr>
          <a:xfrm>
            <a:off x="2836789" y="1184225"/>
            <a:ext cx="4167553" cy="3712380"/>
            <a:chOff x="2637692" y="2180491"/>
            <a:chExt cx="3311320" cy="1890345"/>
          </a:xfrm>
        </p:grpSpPr>
        <p:sp>
          <p:nvSpPr>
            <p:cNvPr id="11" name="Cube 10">
              <a:extLst>
                <a:ext uri="{FF2B5EF4-FFF2-40B4-BE49-F238E27FC236}">
                  <a16:creationId xmlns="" xmlns:a16="http://schemas.microsoft.com/office/drawing/2014/main" id="{4F4F9048-7B19-4131-9FB4-640830EC6DCD}"/>
                </a:ext>
              </a:extLst>
            </p:cNvPr>
            <p:cNvSpPr/>
            <p:nvPr/>
          </p:nvSpPr>
          <p:spPr>
            <a:xfrm>
              <a:off x="2637692" y="2180491"/>
              <a:ext cx="3311319" cy="1890345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="" xmlns:a16="http://schemas.microsoft.com/office/drawing/2014/main" id="{FCF9BD89-3572-471B-B5B8-695A85E6D1F1}"/>
                </a:ext>
              </a:extLst>
            </p:cNvPr>
            <p:cNvSpPr/>
            <p:nvPr/>
          </p:nvSpPr>
          <p:spPr>
            <a:xfrm rot="10800000">
              <a:off x="2637693" y="2180491"/>
              <a:ext cx="3311319" cy="1890345"/>
            </a:xfrm>
            <a:prstGeom prst="cub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EB32EB51-996F-4E6F-87B5-70744A136CFB}"/>
              </a:ext>
            </a:extLst>
          </p:cNvPr>
          <p:cNvCxnSpPr>
            <a:cxnSpLocks/>
          </p:cNvCxnSpPr>
          <p:nvPr/>
        </p:nvCxnSpPr>
        <p:spPr>
          <a:xfrm>
            <a:off x="2704904" y="2109747"/>
            <a:ext cx="0" cy="282879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876310F-3707-496B-A4BC-E8C13F11BE92}"/>
              </a:ext>
            </a:extLst>
          </p:cNvPr>
          <p:cNvSpPr txBox="1"/>
          <p:nvPr/>
        </p:nvSpPr>
        <p:spPr>
          <a:xfrm>
            <a:off x="1459596" y="3136876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 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6" name="Group 6">
            <a:extLst>
              <a:ext uri="{FF2B5EF4-FFF2-40B4-BE49-F238E27FC236}">
                <a16:creationId xmlns="" xmlns:a16="http://schemas.microsoft.com/office/drawing/2014/main" id="{6564AAC7-82DD-4DF2-B327-C601ACB08516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7287" name="AutoShape 7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E704EC04-C2A3-41F2-9239-0B1B8FF91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7288" name="AutoShape 8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3ED3EC1C-A01D-4247-9D63-874FFB3FD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72 cm</a:t>
            </a:r>
            <a:r>
              <a:rPr lang="en-GB" sz="4400" baseline="30000">
                <a:solidFill>
                  <a:schemeClr val="tx1"/>
                </a:solidFill>
              </a:rPr>
              <a:t>2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FF31333A-DCA3-4EFC-8004-DABF2307AB64}"/>
              </a:ext>
            </a:extLst>
          </p:cNvPr>
          <p:cNvSpPr/>
          <p:nvPr/>
        </p:nvSpPr>
        <p:spPr>
          <a:xfrm>
            <a:off x="205154" y="448347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38CFE7-932F-4FC6-B188-437EBB4600BF}"/>
              </a:ext>
            </a:extLst>
          </p:cNvPr>
          <p:cNvSpPr txBox="1"/>
          <p:nvPr/>
        </p:nvSpPr>
        <p:spPr>
          <a:xfrm>
            <a:off x="568324" y="619210"/>
            <a:ext cx="8138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Изчислете </a:t>
            </a:r>
            <a:r>
              <a:rPr lang="ru-RU" sz="3200" dirty="0" smtClean="0"/>
              <a:t>повърхнината на </a:t>
            </a:r>
            <a:r>
              <a:rPr lang="ru-RU" sz="3200" dirty="0" smtClean="0"/>
              <a:t>паралелепипеда.</a:t>
            </a:r>
            <a:endParaRPr lang="en-GB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362DF00-3608-4E8C-9875-9D88994EC530}"/>
              </a:ext>
            </a:extLst>
          </p:cNvPr>
          <p:cNvGrpSpPr/>
          <p:nvPr/>
        </p:nvGrpSpPr>
        <p:grpSpPr>
          <a:xfrm>
            <a:off x="2800252" y="2306320"/>
            <a:ext cx="3311320" cy="1459716"/>
            <a:chOff x="2637692" y="2180491"/>
            <a:chExt cx="3311320" cy="1890345"/>
          </a:xfrm>
        </p:grpSpPr>
        <p:sp>
          <p:nvSpPr>
            <p:cNvPr id="11" name="Cube 10">
              <a:extLst>
                <a:ext uri="{FF2B5EF4-FFF2-40B4-BE49-F238E27FC236}">
                  <a16:creationId xmlns="" xmlns:a16="http://schemas.microsoft.com/office/drawing/2014/main" id="{56126732-5F19-4BA9-9302-57774AA12A13}"/>
                </a:ext>
              </a:extLst>
            </p:cNvPr>
            <p:cNvSpPr/>
            <p:nvPr/>
          </p:nvSpPr>
          <p:spPr>
            <a:xfrm>
              <a:off x="2637692" y="2180491"/>
              <a:ext cx="3311319" cy="1890345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="" xmlns:a16="http://schemas.microsoft.com/office/drawing/2014/main" id="{1DA9CE25-9371-4B26-9DF6-524B4F9D569B}"/>
                </a:ext>
              </a:extLst>
            </p:cNvPr>
            <p:cNvSpPr/>
            <p:nvPr/>
          </p:nvSpPr>
          <p:spPr>
            <a:xfrm rot="10800000">
              <a:off x="2637693" y="2180491"/>
              <a:ext cx="3311319" cy="1890345"/>
            </a:xfrm>
            <a:prstGeom prst="cub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F6C55C-AA87-41D6-B34D-33FA7DCAA011}"/>
              </a:ext>
            </a:extLst>
          </p:cNvPr>
          <p:cNvSpPr txBox="1"/>
          <p:nvPr/>
        </p:nvSpPr>
        <p:spPr>
          <a:xfrm>
            <a:off x="1700114" y="1838741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2 cm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3FB035B-7754-445A-B084-DC132196771E}"/>
              </a:ext>
            </a:extLst>
          </p:cNvPr>
          <p:cNvCxnSpPr>
            <a:cxnSpLocks/>
          </p:cNvCxnSpPr>
          <p:nvPr/>
        </p:nvCxnSpPr>
        <p:spPr>
          <a:xfrm>
            <a:off x="6283373" y="2357120"/>
            <a:ext cx="0" cy="10736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446CA346-ECBD-464B-80BD-588A9375823C}"/>
              </a:ext>
            </a:extLst>
          </p:cNvPr>
          <p:cNvCxnSpPr>
            <a:cxnSpLocks/>
          </p:cNvCxnSpPr>
          <p:nvPr/>
        </p:nvCxnSpPr>
        <p:spPr>
          <a:xfrm flipH="1">
            <a:off x="2778174" y="3948919"/>
            <a:ext cx="296222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F91C0544-1571-4B4A-87ED-C8DD1AB71993}"/>
              </a:ext>
            </a:extLst>
          </p:cNvPr>
          <p:cNvCxnSpPr>
            <a:cxnSpLocks/>
          </p:cNvCxnSpPr>
          <p:nvPr/>
        </p:nvCxnSpPr>
        <p:spPr>
          <a:xfrm flipH="1">
            <a:off x="2712720" y="2272518"/>
            <a:ext cx="335085" cy="35892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603B18-068E-441D-A22E-ADB5B92A26B5}"/>
              </a:ext>
            </a:extLst>
          </p:cNvPr>
          <p:cNvSpPr txBox="1"/>
          <p:nvPr/>
        </p:nvSpPr>
        <p:spPr>
          <a:xfrm>
            <a:off x="6390517" y="2495037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3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D105CA2-2588-4C98-9DAE-FF5A9BED1317}"/>
              </a:ext>
            </a:extLst>
          </p:cNvPr>
          <p:cNvSpPr txBox="1"/>
          <p:nvPr/>
        </p:nvSpPr>
        <p:spPr>
          <a:xfrm>
            <a:off x="3874940" y="3919196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 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10" name="Group 6">
            <a:extLst>
              <a:ext uri="{FF2B5EF4-FFF2-40B4-BE49-F238E27FC236}">
                <a16:creationId xmlns="" xmlns:a16="http://schemas.microsoft.com/office/drawing/2014/main" id="{D41F0699-B547-4DF9-AAC2-D757A7B8A06F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8311" name="AutoShape 7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7E0ED32C-0ED6-4261-AD16-6B3B603EC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8312" name="AutoShape 8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E4F094A1-4560-44DE-BB29-6066553BD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60 cm</a:t>
            </a:r>
            <a:r>
              <a:rPr lang="en-GB" sz="4400" baseline="30000">
                <a:solidFill>
                  <a:schemeClr val="tx1"/>
                </a:solidFill>
              </a:rPr>
              <a:t>3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2870208-E7C7-404F-A3D4-C609A178882C}"/>
              </a:ext>
            </a:extLst>
          </p:cNvPr>
          <p:cNvSpPr/>
          <p:nvPr/>
        </p:nvSpPr>
        <p:spPr>
          <a:xfrm>
            <a:off x="205154" y="448347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CE0DCC-49E2-470B-8265-C56CAC9BDF00}"/>
              </a:ext>
            </a:extLst>
          </p:cNvPr>
          <p:cNvSpPr txBox="1"/>
          <p:nvPr/>
        </p:nvSpPr>
        <p:spPr>
          <a:xfrm>
            <a:off x="1331661" y="470929"/>
            <a:ext cx="6804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dirty="0" smtClean="0"/>
              <a:t>Изчислете обема на паралелепипеда.</a:t>
            </a:r>
            <a:endParaRPr lang="en-GB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10BC546-71D0-4605-AD9E-E927F2151F36}"/>
              </a:ext>
            </a:extLst>
          </p:cNvPr>
          <p:cNvGrpSpPr/>
          <p:nvPr/>
        </p:nvGrpSpPr>
        <p:grpSpPr>
          <a:xfrm>
            <a:off x="2678332" y="1997611"/>
            <a:ext cx="2955784" cy="1890345"/>
            <a:chOff x="2637692" y="2180491"/>
            <a:chExt cx="3311320" cy="1890345"/>
          </a:xfrm>
        </p:grpSpPr>
        <p:sp>
          <p:nvSpPr>
            <p:cNvPr id="11" name="Cube 10">
              <a:extLst>
                <a:ext uri="{FF2B5EF4-FFF2-40B4-BE49-F238E27FC236}">
                  <a16:creationId xmlns="" xmlns:a16="http://schemas.microsoft.com/office/drawing/2014/main" id="{38C1498B-6936-48EE-B6FF-6412CC19EA12}"/>
                </a:ext>
              </a:extLst>
            </p:cNvPr>
            <p:cNvSpPr/>
            <p:nvPr/>
          </p:nvSpPr>
          <p:spPr>
            <a:xfrm>
              <a:off x="2637692" y="2180491"/>
              <a:ext cx="3311319" cy="1890345"/>
            </a:xfrm>
            <a:prstGeom prst="cube">
              <a:avLst>
                <a:gd name="adj" fmla="val 56711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="" xmlns:a16="http://schemas.microsoft.com/office/drawing/2014/main" id="{111B11DE-6C78-480F-BE7C-995113C0ACEB}"/>
                </a:ext>
              </a:extLst>
            </p:cNvPr>
            <p:cNvSpPr/>
            <p:nvPr/>
          </p:nvSpPr>
          <p:spPr>
            <a:xfrm rot="10800000">
              <a:off x="2637693" y="2180491"/>
              <a:ext cx="3311319" cy="1890345"/>
            </a:xfrm>
            <a:prstGeom prst="cube">
              <a:avLst>
                <a:gd name="adj" fmla="val 56711"/>
              </a:avLst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0A580CC-5C45-4804-95B1-DB00D060BB48}"/>
              </a:ext>
            </a:extLst>
          </p:cNvPr>
          <p:cNvSpPr txBox="1"/>
          <p:nvPr/>
        </p:nvSpPr>
        <p:spPr>
          <a:xfrm>
            <a:off x="5317074" y="3250981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 cm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40B0F06-378F-400A-BD60-59FF87E9D8F7}"/>
              </a:ext>
            </a:extLst>
          </p:cNvPr>
          <p:cNvCxnSpPr>
            <a:cxnSpLocks/>
          </p:cNvCxnSpPr>
          <p:nvPr/>
        </p:nvCxnSpPr>
        <p:spPr>
          <a:xfrm flipH="1">
            <a:off x="5785533" y="2011680"/>
            <a:ext cx="5667" cy="86027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AEE239EC-C923-47DC-B163-630B973B6025}"/>
              </a:ext>
            </a:extLst>
          </p:cNvPr>
          <p:cNvCxnSpPr>
            <a:cxnSpLocks/>
          </p:cNvCxnSpPr>
          <p:nvPr/>
        </p:nvCxnSpPr>
        <p:spPr>
          <a:xfrm flipH="1">
            <a:off x="2625774" y="4040359"/>
            <a:ext cx="191574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76C545DC-89FA-4A97-B77A-1C67B147D76A}"/>
              </a:ext>
            </a:extLst>
          </p:cNvPr>
          <p:cNvCxnSpPr>
            <a:cxnSpLocks/>
          </p:cNvCxnSpPr>
          <p:nvPr/>
        </p:nvCxnSpPr>
        <p:spPr>
          <a:xfrm flipH="1">
            <a:off x="4733779" y="2895600"/>
            <a:ext cx="1057421" cy="104843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C7B2221-DDB0-4F2E-9226-BBF3E8DFFA45}"/>
              </a:ext>
            </a:extLst>
          </p:cNvPr>
          <p:cNvSpPr txBox="1"/>
          <p:nvPr/>
        </p:nvSpPr>
        <p:spPr>
          <a:xfrm>
            <a:off x="5841877" y="2119117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2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027754E-5D46-43D8-9D32-D8AA73AE8F68}"/>
              </a:ext>
            </a:extLst>
          </p:cNvPr>
          <p:cNvSpPr txBox="1"/>
          <p:nvPr/>
        </p:nvSpPr>
        <p:spPr>
          <a:xfrm>
            <a:off x="3072300" y="4000476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 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4" name="Group 6">
            <a:extLst>
              <a:ext uri="{FF2B5EF4-FFF2-40B4-BE49-F238E27FC236}">
                <a16:creationId xmlns="" xmlns:a16="http://schemas.microsoft.com/office/drawing/2014/main" id="{A7A792A6-3DC3-440F-AEBD-F6BF12FF2BAC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99335" name="AutoShape 7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F1D6C68E-AB50-4545-82F8-EC6DBA9D3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9336" name="AutoShape 8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11B331F1-E925-4859-9CF5-ED78106E0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54 cm</a:t>
            </a:r>
            <a:r>
              <a:rPr lang="en-GB" sz="4400" baseline="30000">
                <a:solidFill>
                  <a:schemeClr val="tx1"/>
                </a:solidFill>
              </a:rPr>
              <a:t>2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0243FEF-84A9-4758-A7E0-14E07D2A3AE0}"/>
              </a:ext>
            </a:extLst>
          </p:cNvPr>
          <p:cNvSpPr/>
          <p:nvPr/>
        </p:nvSpPr>
        <p:spPr>
          <a:xfrm>
            <a:off x="205154" y="448347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29A0FF-A0D3-4E57-968C-A2198A12C526}"/>
              </a:ext>
            </a:extLst>
          </p:cNvPr>
          <p:cNvSpPr txBox="1"/>
          <p:nvPr/>
        </p:nvSpPr>
        <p:spPr>
          <a:xfrm>
            <a:off x="1291085" y="611674"/>
            <a:ext cx="6487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Пресметнете повърхнината на </a:t>
            </a:r>
            <a:r>
              <a:rPr lang="ru-RU" sz="3200" dirty="0" smtClean="0"/>
              <a:t>куба.</a:t>
            </a:r>
            <a:endParaRPr lang="en-GB" sz="3200" dirty="0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B866A506-4F88-4F10-8A57-E8A46FB016B4}"/>
              </a:ext>
            </a:extLst>
          </p:cNvPr>
          <p:cNvSpPr/>
          <p:nvPr/>
        </p:nvSpPr>
        <p:spPr>
          <a:xfrm>
            <a:off x="3077811" y="2032756"/>
            <a:ext cx="2160000" cy="2160000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be 10">
            <a:extLst>
              <a:ext uri="{FF2B5EF4-FFF2-40B4-BE49-F238E27FC236}">
                <a16:creationId xmlns="" xmlns:a16="http://schemas.microsoft.com/office/drawing/2014/main" id="{1A371AC4-82DC-4AD9-83A0-A39DB8F7023A}"/>
              </a:ext>
            </a:extLst>
          </p:cNvPr>
          <p:cNvSpPr/>
          <p:nvPr/>
        </p:nvSpPr>
        <p:spPr>
          <a:xfrm rot="10800000">
            <a:off x="3077811" y="2032756"/>
            <a:ext cx="2160000" cy="2160000"/>
          </a:xfrm>
          <a:prstGeom prst="cub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245FC487-26E5-4F84-A173-7A34C95F50DD}"/>
              </a:ext>
            </a:extLst>
          </p:cNvPr>
          <p:cNvCxnSpPr>
            <a:cxnSpLocks/>
          </p:cNvCxnSpPr>
          <p:nvPr/>
        </p:nvCxnSpPr>
        <p:spPr>
          <a:xfrm>
            <a:off x="5399453" y="2032756"/>
            <a:ext cx="0" cy="170280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1BA60E3-52AB-4C40-A8E7-D499B2E27BC1}"/>
              </a:ext>
            </a:extLst>
          </p:cNvPr>
          <p:cNvSpPr txBox="1"/>
          <p:nvPr/>
        </p:nvSpPr>
        <p:spPr>
          <a:xfrm>
            <a:off x="5496437" y="2505197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3 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Picture 460">
            <a:extLst>
              <a:ext uri="{FF2B5EF4-FFF2-40B4-BE49-F238E27FC236}">
                <a16:creationId xmlns="" xmlns:a16="http://schemas.microsoft.com/office/drawing/2014/main" id="{0B87A8BA-A845-41FB-9942-DB55CEDA67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03" t="907" b="2335"/>
          <a:stretch/>
        </p:blipFill>
        <p:spPr>
          <a:xfrm>
            <a:off x="0" y="1"/>
            <a:ext cx="9117012" cy="6857999"/>
          </a:xfrm>
          <a:prstGeom prst="rect">
            <a:avLst/>
          </a:prstGeom>
        </p:spPr>
      </p:pic>
      <p:pic>
        <p:nvPicPr>
          <p:cNvPr id="28772" name="Picture 100">
            <a:extLst>
              <a:ext uri="{FF2B5EF4-FFF2-40B4-BE49-F238E27FC236}">
                <a16:creationId xmlns="" xmlns:a16="http://schemas.microsoft.com/office/drawing/2014/main" id="{B955FCBF-8B26-4F37-92E6-6D195A7B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500" y="173785"/>
            <a:ext cx="704369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773" name="Picture 101">
            <a:extLst>
              <a:ext uri="{FF2B5EF4-FFF2-40B4-BE49-F238E27FC236}">
                <a16:creationId xmlns="" xmlns:a16="http://schemas.microsoft.com/office/drawing/2014/main" id="{6E6D27BE-A063-4FE7-B103-D7945453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1039" y="696073"/>
            <a:ext cx="701167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982" name="WordArt 310">
            <a:extLst>
              <a:ext uri="{FF2B5EF4-FFF2-40B4-BE49-F238E27FC236}">
                <a16:creationId xmlns="" xmlns:a16="http://schemas.microsoft.com/office/drawing/2014/main" id="{7F68E793-0B1C-41DB-B8E0-A7F56CD0D8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793" y="1403350"/>
            <a:ext cx="4824413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52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Ready?</a:t>
            </a:r>
          </a:p>
        </p:txBody>
      </p:sp>
      <p:grpSp>
        <p:nvGrpSpPr>
          <p:cNvPr id="29555" name="Group 883">
            <a:extLst>
              <a:ext uri="{FF2B5EF4-FFF2-40B4-BE49-F238E27FC236}">
                <a16:creationId xmlns="" xmlns:a16="http://schemas.microsoft.com/office/drawing/2014/main" id="{E98CDD4A-F70F-48AE-B28F-4419627774F5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-1611313"/>
            <a:ext cx="8208963" cy="1473200"/>
            <a:chOff x="340" y="-928"/>
            <a:chExt cx="5171" cy="928"/>
          </a:xfrm>
        </p:grpSpPr>
        <p:sp>
          <p:nvSpPr>
            <p:cNvPr id="29546" name="AutoShape 874">
              <a:extLst>
                <a:ext uri="{FF2B5EF4-FFF2-40B4-BE49-F238E27FC236}">
                  <a16:creationId xmlns="" xmlns:a16="http://schemas.microsoft.com/office/drawing/2014/main" id="{CDB58A1B-5EA1-4AF6-96C2-C19138CF5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-928"/>
              <a:ext cx="5171" cy="928"/>
            </a:xfrm>
            <a:prstGeom prst="ribbon">
              <a:avLst>
                <a:gd name="adj1" fmla="val 12500"/>
                <a:gd name="adj2" fmla="val 70213"/>
              </a:avLst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3300"/>
              </a:solidFill>
              <a:round/>
              <a:headEnd/>
              <a:tailEnd/>
            </a:ln>
            <a:effectLst>
              <a:outerShdw dist="35921" dir="2700000" algn="ctr" rotWithShape="0">
                <a:srgbClr val="990000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547" name="WordArt 875">
              <a:extLst>
                <a:ext uri="{FF2B5EF4-FFF2-40B4-BE49-F238E27FC236}">
                  <a16:creationId xmlns="" xmlns:a16="http://schemas.microsoft.com/office/drawing/2014/main" id="{FF6FE4FF-675E-411F-B733-1487EBD477D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28" y="-701"/>
              <a:ext cx="3039" cy="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08"/>
                </a:avLst>
              </a:prstTxWarp>
            </a:bodyPr>
            <a:lstStyle/>
            <a:p>
              <a:r>
                <a:rPr lang="en-GB" sz="3600" kern="10"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Red Car WINS!</a:t>
              </a:r>
            </a:p>
          </p:txBody>
        </p:sp>
      </p:grpSp>
      <p:grpSp>
        <p:nvGrpSpPr>
          <p:cNvPr id="29554" name="Group 882">
            <a:extLst>
              <a:ext uri="{FF2B5EF4-FFF2-40B4-BE49-F238E27FC236}">
                <a16:creationId xmlns="" xmlns:a16="http://schemas.microsoft.com/office/drawing/2014/main" id="{4A803173-B437-49F6-9246-DF79680BAB50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-1611313"/>
            <a:ext cx="8208963" cy="1473200"/>
            <a:chOff x="295" y="-1424"/>
            <a:chExt cx="5171" cy="928"/>
          </a:xfrm>
        </p:grpSpPr>
        <p:sp>
          <p:nvSpPr>
            <p:cNvPr id="29548" name="AutoShape 876">
              <a:extLst>
                <a:ext uri="{FF2B5EF4-FFF2-40B4-BE49-F238E27FC236}">
                  <a16:creationId xmlns="" xmlns:a16="http://schemas.microsoft.com/office/drawing/2014/main" id="{CB0A42D6-5F52-46DC-80AF-D460B72AA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-1424"/>
              <a:ext cx="5171" cy="928"/>
            </a:xfrm>
            <a:prstGeom prst="ribbon">
              <a:avLst>
                <a:gd name="adj1" fmla="val 12500"/>
                <a:gd name="adj2" fmla="val 70213"/>
              </a:avLst>
            </a:prstGeom>
            <a:solidFill>
              <a:srgbClr val="0000FF"/>
            </a:solidFill>
            <a:ln w="38100">
              <a:solidFill>
                <a:srgbClr val="3366FF"/>
              </a:solidFill>
              <a:round/>
              <a:headEnd/>
              <a:tailEnd/>
            </a:ln>
            <a:effectLst>
              <a:outerShdw dist="35921" dir="2700000" algn="ctr" rotWithShape="0">
                <a:srgbClr val="990000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549" name="WordArt 877">
              <a:extLst>
                <a:ext uri="{FF2B5EF4-FFF2-40B4-BE49-F238E27FC236}">
                  <a16:creationId xmlns="" xmlns:a16="http://schemas.microsoft.com/office/drawing/2014/main" id="{E790C9E1-6D35-4399-A112-F113EC1DA5E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383" y="-1197"/>
              <a:ext cx="3039" cy="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08"/>
                </a:avLst>
              </a:prstTxWarp>
            </a:bodyPr>
            <a:lstStyle/>
            <a:p>
              <a:r>
                <a:rPr lang="en-GB" sz="3600" kern="10" dirty="0"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Blue Car WINS!</a:t>
              </a:r>
            </a:p>
          </p:txBody>
        </p:sp>
      </p:grpSp>
      <p:pic>
        <p:nvPicPr>
          <p:cNvPr id="29552" name="Picture 880" descr="checkered-flag2">
            <a:extLst>
              <a:ext uri="{FF2B5EF4-FFF2-40B4-BE49-F238E27FC236}">
                <a16:creationId xmlns="" xmlns:a16="http://schemas.microsoft.com/office/drawing/2014/main" id="{3865A3FA-CF26-4D86-BD74-A6444F3EE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68538" y="1403350"/>
            <a:ext cx="2043113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553" name="Picture 881" descr="checkered-flag2">
            <a:extLst>
              <a:ext uri="{FF2B5EF4-FFF2-40B4-BE49-F238E27FC236}">
                <a16:creationId xmlns="" xmlns:a16="http://schemas.microsoft.com/office/drawing/2014/main" id="{663E2B7E-C24E-4C98-90AF-1F3D81CDF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404938"/>
            <a:ext cx="2112963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976" name="WordArt 304">
            <a:extLst>
              <a:ext uri="{FF2B5EF4-FFF2-40B4-BE49-F238E27FC236}">
                <a16:creationId xmlns="" xmlns:a16="http://schemas.microsoft.com/office/drawing/2014/main" id="{81CA8C93-EB9E-40B0-A289-5FB670D8526D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>
            <a:off x="3096418" y="1934369"/>
            <a:ext cx="2951162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52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8974" name="WordArt 302">
            <a:extLst>
              <a:ext uri="{FF2B5EF4-FFF2-40B4-BE49-F238E27FC236}">
                <a16:creationId xmlns="" xmlns:a16="http://schemas.microsoft.com/office/drawing/2014/main" id="{4480299B-A8A7-4A02-8A6D-D57C4C5AB945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>
            <a:off x="3096418" y="1934369"/>
            <a:ext cx="2951163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52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8977" name="WordArt 305">
            <a:extLst>
              <a:ext uri="{FF2B5EF4-FFF2-40B4-BE49-F238E27FC236}">
                <a16:creationId xmlns="" xmlns:a16="http://schemas.microsoft.com/office/drawing/2014/main" id="{29815808-E3A8-459B-B5A6-A0E1EEB3C69B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>
            <a:off x="2771776" y="1945480"/>
            <a:ext cx="2951162" cy="167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52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8972" name="WordArt 300">
            <a:extLst>
              <a:ext uri="{FF2B5EF4-FFF2-40B4-BE49-F238E27FC236}">
                <a16:creationId xmlns="" xmlns:a16="http://schemas.microsoft.com/office/drawing/2014/main" id="{688B6363-B3FE-4319-A3C6-BDAD16FE4E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7031" y="1429030"/>
            <a:ext cx="4824413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52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GO!</a:t>
            </a:r>
          </a:p>
        </p:txBody>
      </p:sp>
      <p:grpSp>
        <p:nvGrpSpPr>
          <p:cNvPr id="29565" name="Group 893">
            <a:extLst>
              <a:ext uri="{FF2B5EF4-FFF2-40B4-BE49-F238E27FC236}">
                <a16:creationId xmlns="" xmlns:a16="http://schemas.microsoft.com/office/drawing/2014/main" id="{29B38D09-1C60-4D38-AFAE-D29603B1B404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5949950"/>
            <a:ext cx="1511300" cy="908050"/>
            <a:chOff x="2653" y="3748"/>
            <a:chExt cx="952" cy="572"/>
          </a:xfrm>
        </p:grpSpPr>
        <p:sp>
          <p:nvSpPr>
            <p:cNvPr id="29562" name="AutoShape 890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1F370FB4-DBC6-4C3B-821B-E91747D3D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563" name="AutoShape 891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A274F2D4-1E2D-46DA-9624-ED9B73628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9551" name="Picture 879" descr="cup2">
            <a:extLst>
              <a:ext uri="{FF2B5EF4-FFF2-40B4-BE49-F238E27FC236}">
                <a16:creationId xmlns="" xmlns:a16="http://schemas.microsoft.com/office/drawing/2014/main" id="{46546AE0-0BD5-4BE5-BEBB-78CBD35D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9999CC"/>
              </a:clrFrom>
              <a:clrTo>
                <a:srgbClr val="9999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2825" y="6858000"/>
            <a:ext cx="23145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 intro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8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8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8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8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7 C 0.03907 0.0007 0.18629 0.0007 0.23525 0.0007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C 0.03281 0.00116 0.05712 -3.7037E-7 0.10209 -3.7037E-7 C 0.14705 -3.7037E-7 0.23472 -0.00023 0.26979 -0.00023 " pathEditMode="relative" rAng="0" ptsTypes="AAA">
                                      <p:cBhvr>
                                        <p:cTn id="60" dur="15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8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25 0.0007 C 0.25053 0.00278 0.29219 0.00556 0.32657 0.01528 C 0.36129 0.02477 0.39462 0.04838 0.44219 0.05811 C 0.49011 0.06783 0.57917 0.072 0.61476 0.075 " pathEditMode="relative" rAng="0" ptsTypes="AAAA">
                                      <p:cBhvr>
                                        <p:cTn id="68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76 0.075 C 0.65573 0.07385 0.81216 0.04121 0.8625 0.07014 C 0.91285 0.09931 0.90747 0.18889 0.91667 0.2507 C 0.92587 0.31227 0.90591 0.40116 0.90608 0.44121 " pathEditMode="relative" rAng="0" ptsTypes="AAAA">
                                      <p:cBhvr>
                                        <p:cTn id="72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7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8" presetClass="emp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74" dur="15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608 0.4412 C 0.89219 0.47037 0.86737 0.58588 0.83698 0.61643 C 0.80643 0.64722 0.74757 0.63704 0.72292 0.62592 C 0.69792 0.61435 0.68907 0.58125 0.68768 0.54884 C 0.68698 0.5162 0.71598 0.47454 0.71598 0.43079 C 0.71632 0.38704 0.70868 0.32268 0.68907 0.2875 C 0.66893 0.25255 0.62796 0.23819 0.59792 0.21967 C 0.56806 0.20092 0.52622 0.18518 0.50782 0.17685 " pathEditMode="relative" rAng="0" ptsTypes="AAAAAAAA">
                                      <p:cBhvr>
                                        <p:cTn id="78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-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0800000">
                                      <p:cBhvr>
                                        <p:cTn id="80" dur="9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5400000">
                                      <p:cBhvr>
                                        <p:cTn id="82" dur="6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82 0.17801 C 0.48125 0.17639 0.40243 0.16436 0.34879 0.1676 C 0.29514 0.17084 0.2382 0.17662 0.18629 0.19723 C 0.13438 0.21783 0.06945 0.24375 0.03768 0.29167 C 0.00591 0.33959 0.00434 0.44399 -0.00434 0.48403 " pathEditMode="relative" rAng="0" ptsTypes="AAAAA">
                                      <p:cBhvr>
                                        <p:cTn id="86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14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88" dur="11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48403 C -0.00086 0.52338 -0.00052 0.6632 0.01754 0.71806 C 0.03542 0.77292 0.05539 0.7926 0.10382 0.81297 C 0.15243 0.83311 0.26771 0.83889 0.31059 0.84445 " pathEditMode="relative" rAng="0" ptsTypes="AAAA">
                                      <p:cBhvr>
                                        <p:cTn id="92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8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94" dur="9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6 0.84445 C 0.32987 0.8419 0.40712 0.87454 0.42275 0.85209 C 0.43855 0.82963 0.43369 0.74375 0.40504 0.70996 C 0.37639 0.67593 0.29185 0.67963 0.25105 0.64861 C 0.21007 0.6176 0.16876 0.56621 0.15973 0.52315 C 0.1507 0.4801 0.17431 0.41945 0.19723 0.38982 C 0.22014 0.35973 0.27639 0.35348 0.29705 0.34398 " pathEditMode="relative" rAng="0" ptsTypes="AAAAAAA">
                                      <p:cBhvr>
                                        <p:cTn id="98" dur="34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24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-10800000">
                                      <p:cBhvr>
                                        <p:cTn id="100" dur="7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0800000">
                                      <p:cBhvr>
                                        <p:cTn id="102" dur="1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5 0.34375 C 0.31754 0.34352 0.38264 0.33889 0.41546 0.34075 C 0.44827 0.3426 0.47431 0.34746 0.49462 0.35556 C 0.51493 0.36366 0.53282 0.37639 0.5375 0.38936 C 0.54219 0.40232 0.53143 0.41922 0.5224 0.4338 C 0.51337 0.44838 0.48855 0.4595 0.48299 0.47639 C 0.47743 0.49329 0.47639 0.52315 0.48907 0.53496 C 0.50174 0.54676 0.53993 0.53959 0.55868 0.547 C 0.57743 0.5544 0.59271 0.57246 0.60174 0.57917 " pathEditMode="relative" rAng="0" ptsTypes="AAAAAAAAA">
                                      <p:cBhvr>
                                        <p:cTn id="106" dur="37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1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200000">
                                      <p:cBhvr>
                                        <p:cTn id="108" dur="6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700000">
                                      <p:cBhvr>
                                        <p:cTn id="110" dur="4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3900000">
                                      <p:cBhvr>
                                        <p:cTn id="112" dur="5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74 0.57917 C 0.60174 0.59977 0.57257 0.73681 0.57327 0.77987 C 0.57379 0.82315 0.57622 0.84977 0.604 0.86436 C 0.6316 0.87917 0.69115 0.86713 0.73941 0.86852 C 0.78768 0.86945 0.86303 0.85 0.89566 0.84514 " pathEditMode="relative" rAng="0" ptsTypes="AAAAA">
                                      <p:cBhvr>
                                        <p:cTn id="116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14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700000">
                                      <p:cBhvr>
                                        <p:cTn id="118" dur="5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4200000">
                                      <p:cBhvr>
                                        <p:cTn id="120" dur="8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2.5E-6 0.4069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9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29253 0.0004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9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2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28975 0.0060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9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0729 -0.5504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9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7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79 -0.00023 C 0.31181 -0.01227 0.46841 -0.06065 0.52084 -0.07569 " pathEditMode="relative" rAng="0" ptsTypes="AA">
                                      <p:cBhvr>
                                        <p:cTn id="135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4 -0.07569 C 0.54601 -0.07454 0.62275 -0.07593 0.67327 -0.06782 C 0.72379 -0.05949 0.79184 -0.06458 0.82396 -0.02639 C 0.85608 0.01181 0.85764 0.12222 0.8665 0.16157 " pathEditMode="relative" rAng="0" ptsTypes="AAAA">
                                      <p:cBhvr>
                                        <p:cTn id="139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1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41" dur="8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65 0.16157 C 0.86615 0.17755 0.86563 0.22315 0.8658 0.25787 C 0.86615 0.29236 0.87066 0.31898 0.86823 0.36875 C 0.8658 0.41852 0.87361 0.52292 0.85139 0.55671 C 0.82952 0.59051 0.76424 0.58403 0.73611 0.57153 C 0.70781 0.55903 0.68802 0.5169 0.68125 0.48194 C 0.67431 0.44699 0.69132 0.40069 0.6941 0.36157 C 0.6974 0.32245 0.70573 0.27732 0.69913 0.24676 C 0.69288 0.2162 0.67188 0.19097 0.65625 0.17824 C 0.64045 0.16528 0.63108 0.17083 0.60469 0.16898 C 0.57865 0.16667 0.53577 0.16713 0.49913 0.16574 C 0.46233 0.16435 0.40781 0.15857 0.38386 0.15764 " pathEditMode="relative" rAng="0" ptsTypes="AAAAAAAAAAAA">
                                      <p:cBhvr>
                                        <p:cTn id="145" dur="53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2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10800000">
                                      <p:cBhvr>
                                        <p:cTn id="147" dur="6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Rot by="-5400000">
                                      <p:cBhvr>
                                        <p:cTn id="149" dur="6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85 0.15764 C 0.36128 0.15301 0.28402 0.13287 0.24774 0.1294 C 0.21163 0.12592 0.19236 0.12916 0.16597 0.1368 C 0.13923 0.14444 0.1059 0.16111 0.08819 0.17569 C 0.07013 0.19028 0.06579 0.20648 0.05885 0.22384 C 0.05191 0.2412 0.04895 0.25972 0.04635 0.27916 C 0.04375 0.29884 0.04409 0.31412 0.04357 0.34213 C 0.04305 0.37014 0.0427 0.41875 0.04357 0.44768 C 0.04444 0.47662 0.04132 0.51157 0.04253 0.52569 " pathEditMode="relative" rAng="0" ptsTypes="AAAAAAAAA">
                                      <p:cBhvr>
                                        <p:cTn id="153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1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155" dur="7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3 0.52569 C 0.04201 0.54306 0.04392 0.59051 0.04514 0.6213 C 0.04635 0.65093 0.05677 0.70949 0.06163 0.7294 C 0.08021 0.7581 0.13385 0.78079 0.15625 0.79352 C 0.16805 0.79769 0.18785 0.80301 0.19618 0.80486 " pathEditMode="relative" rAng="0" ptsTypes="AAAAA">
                                      <p:cBhvr>
                                        <p:cTn id="159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1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100000">
                                      <p:cBhvr>
                                        <p:cTn id="161" dur="2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18 0.80486 C 0.21302 0.80764 0.28733 0.8206 0.32396 0.82176 C 0.36025 0.82315 0.39202 0.82616 0.41511 0.8125 C 0.43837 0.79907 0.45938 0.7743 0.46302 0.74074 C 0.46667 0.70694 0.45278 0.63819 0.43733 0.61018 C 0.42188 0.58287 0.39306 0.57893 0.37014 0.57384 C 0.34722 0.56898 0.32101 0.57986 0.29983 0.57986 C 0.2783 0.57986 0.26025 0.58241 0.24167 0.57384 C 0.22309 0.56574 0.20035 0.54398 0.1882 0.53148 C 0.17604 0.51852 0.17413 0.50995 0.16841 0.49768 C 0.16268 0.48565 0.15538 0.47153 0.154 0.45532 C 0.15261 0.43912 0.15347 0.41667 0.16042 0.40023 C 0.16736 0.38403 0.18403 0.36805 0.19531 0.3581 C 0.2066 0.34768 0.21459 0.34398 0.22865 0.33912 C 0.24271 0.33356 0.26545 0.32917 0.28004 0.32755 C 0.29427 0.32639 0.29931 0.32824 0.31563 0.32986 C 0.33195 0.33102 0.36493 0.3338 0.37795 0.33542 " pathEditMode="relative" rAng="0" ptsTypes="AAAAAAAAAAAAAAAAA">
                                      <p:cBhvr>
                                        <p:cTn id="165" dur="57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800000">
                                      <p:cBhvr>
                                        <p:cTn id="167" dur="12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0500000">
                                      <p:cBhvr>
                                        <p:cTn id="169" dur="12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0.33542 C 0.38924 0.33588 0.43629 0.32454 0.44688 0.33773 C 0.45781 0.35092 0.4441 0.39329 0.44288 0.41505 C 0.44184 0.4368 0.43542 0.45463 0.44028 0.46805 C 0.44514 0.48148 0.45747 0.48912 0.47222 0.49606 C 0.48681 0.50324 0.51754 0.49722 0.52865 0.51111 C 0.53959 0.52523 0.53403 0.56204 0.53854 0.58055 " pathEditMode="relative" rAng="0" ptsTypes="AAAAAAA">
                                      <p:cBhvr>
                                        <p:cTn id="173" dur="31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7200000">
                                      <p:cBhvr>
                                        <p:cTn id="175" dur="11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500000">
                                      <p:cBhvr>
                                        <p:cTn id="177" dur="5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9000000">
                                      <p:cBhvr>
                                        <p:cTn id="179" dur="7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854 0.58056 C 0.53733 0.5963 0.53108 0.64583 0.53177 0.67546 C 0.53247 0.70509 0.5316 0.73472 0.54288 0.7588 C 0.55417 0.78287 0.56927 0.8125 0.59983 0.81991 C 0.63038 0.82731 0.67952 0.81134 0.72622 0.80324 C 0.77292 0.79514 0.84809 0.77801 0.88004 0.7713 " pathEditMode="relative" rAng="0" ptsTypes="AAAAAA">
                                      <p:cBhvr>
                                        <p:cTn id="183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700000">
                                      <p:cBhvr>
                                        <p:cTn id="185" dur="11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5700000">
                                      <p:cBhvr>
                                        <p:cTn id="187" dur="7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2.5E-6 0.4069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9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29253 0.0004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23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28975 0.00602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29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6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0729 -0.56088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8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7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heckered-flag2">
            <a:extLst>
              <a:ext uri="{FF2B5EF4-FFF2-40B4-BE49-F238E27FC236}">
                <a16:creationId xmlns="" xmlns:a16="http://schemas.microsoft.com/office/drawing/2014/main" id="{9D73BC30-6F02-4104-9E16-F5E545113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40" y="5008563"/>
            <a:ext cx="1538287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Oval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DFD611A8-08BC-4CBA-95C5-AC358B0E2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7" y="5438777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11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56" name="Picture 4" descr="checkered-flag2">
            <a:extLst>
              <a:ext uri="{FF2B5EF4-FFF2-40B4-BE49-F238E27FC236}">
                <a16:creationId xmlns="" xmlns:a16="http://schemas.microsoft.com/office/drawing/2014/main" id="{C2F158AC-B2A2-47A0-BF9B-AAA077BA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890" y="5008563"/>
            <a:ext cx="1538287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57" name="Oval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A9753721-702B-4709-B3F1-122787154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527" y="5438777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14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58" name="Picture 6" descr="checkered-flag2">
            <a:extLst>
              <a:ext uri="{FF2B5EF4-FFF2-40B4-BE49-F238E27FC236}">
                <a16:creationId xmlns="" xmlns:a16="http://schemas.microsoft.com/office/drawing/2014/main" id="{C1BAB965-9A98-41D6-84B2-BE3B28A2D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565" y="5008563"/>
            <a:ext cx="1538287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59" name="Oval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7E0AF744-4406-420F-9927-7DB4894B0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202" y="5438777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5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60" name="Picture 8" descr="checkered-flag2">
            <a:extLst>
              <a:ext uri="{FF2B5EF4-FFF2-40B4-BE49-F238E27FC236}">
                <a16:creationId xmlns="" xmlns:a16="http://schemas.microsoft.com/office/drawing/2014/main" id="{422621DA-BCA7-4EC6-85E7-7DBEA50F7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1950" y="5008563"/>
            <a:ext cx="1538288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61" name="Oval 9">
            <a:hlinkClick r:id="rId6" action="ppaction://hlinksldjump"/>
            <a:extLst>
              <a:ext uri="{FF2B5EF4-FFF2-40B4-BE49-F238E27FC236}">
                <a16:creationId xmlns="" xmlns:a16="http://schemas.microsoft.com/office/drawing/2014/main" id="{143B3287-0BA8-4AB3-A592-C6AE0F0E1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90" y="5438777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9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62" name="Picture 10" descr="checkered-flag2">
            <a:extLst>
              <a:ext uri="{FF2B5EF4-FFF2-40B4-BE49-F238E27FC236}">
                <a16:creationId xmlns="" xmlns:a16="http://schemas.microsoft.com/office/drawing/2014/main" id="{A29DE24C-8292-465A-86F9-FC77AC4B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40" y="3429002"/>
            <a:ext cx="1538287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63" name="Oval 1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71BD871-760D-477E-BBAE-4A14D885B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7" y="3859215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7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64" name="Picture 12" descr="checkered-flag2">
            <a:extLst>
              <a:ext uri="{FF2B5EF4-FFF2-40B4-BE49-F238E27FC236}">
                <a16:creationId xmlns="" xmlns:a16="http://schemas.microsoft.com/office/drawing/2014/main" id="{944CB5D2-B401-4B60-957C-290DE794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590" y="3429002"/>
            <a:ext cx="1538287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65" name="Oval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D033F99A-DCD1-49D5-926B-BD6C0F9E3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7" y="3859215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3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66" name="Picture 14" descr="checkered-flag2">
            <a:extLst>
              <a:ext uri="{FF2B5EF4-FFF2-40B4-BE49-F238E27FC236}">
                <a16:creationId xmlns="" xmlns:a16="http://schemas.microsoft.com/office/drawing/2014/main" id="{1DC078F2-6199-4078-AF00-5883865B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265" y="3429002"/>
            <a:ext cx="1538287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67" name="Oval 15">
            <a:hlinkClick r:id="rId9" action="ppaction://hlinksldjump"/>
            <a:extLst>
              <a:ext uri="{FF2B5EF4-FFF2-40B4-BE49-F238E27FC236}">
                <a16:creationId xmlns="" xmlns:a16="http://schemas.microsoft.com/office/drawing/2014/main" id="{0110D5D7-DD5E-468D-8DDC-16D0B7623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2" y="3859215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 dirty="0">
                <a:solidFill>
                  <a:schemeClr val="tx1"/>
                </a:solidFill>
                <a:latin typeface="Impact" panose="020B0806030902050204" pitchFamily="34" charset="0"/>
              </a:rPr>
              <a:t>16</a:t>
            </a:r>
            <a:endParaRPr lang="en-US" alt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68" name="Picture 16" descr="checkered-flag2">
            <a:extLst>
              <a:ext uri="{FF2B5EF4-FFF2-40B4-BE49-F238E27FC236}">
                <a16:creationId xmlns="" xmlns:a16="http://schemas.microsoft.com/office/drawing/2014/main" id="{CCBA1D4A-3AAE-4F79-A080-1724DFC89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429002"/>
            <a:ext cx="1538288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69" name="Oval 1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68454CD2-1072-46E3-BDED-626BD78D3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6290" y="3859215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2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70" name="Picture 18" descr="checkered-flag2">
            <a:extLst>
              <a:ext uri="{FF2B5EF4-FFF2-40B4-BE49-F238E27FC236}">
                <a16:creationId xmlns="" xmlns:a16="http://schemas.microsoft.com/office/drawing/2014/main" id="{7F212313-1E14-45B3-BA0F-3DBAEE9F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65" y="1849438"/>
            <a:ext cx="1538287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71" name="Oval 1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F31F091-7A7A-4BC3-B88D-F0147AE48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2" y="2279652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4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72" name="Picture 20" descr="checkered-flag2">
            <a:extLst>
              <a:ext uri="{FF2B5EF4-FFF2-40B4-BE49-F238E27FC236}">
                <a16:creationId xmlns="" xmlns:a16="http://schemas.microsoft.com/office/drawing/2014/main" id="{38AA43B7-8C71-4B5A-ABC9-D80B49675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9715" y="1849438"/>
            <a:ext cx="1538287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73" name="Oval 2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9A21A5E-7D9B-4670-904F-9296E4301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2" y="2279652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1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74" name="Picture 22" descr="checkered-flag2">
            <a:extLst>
              <a:ext uri="{FF2B5EF4-FFF2-40B4-BE49-F238E27FC236}">
                <a16:creationId xmlns="" xmlns:a16="http://schemas.microsoft.com/office/drawing/2014/main" id="{A2AF9B9D-9C3B-40C7-BE79-270517C9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390" y="1849438"/>
            <a:ext cx="1538287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75" name="Oval 2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2A89031-1CBA-4FB6-A3A3-5EFCAC019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7" y="2279652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12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76" name="Picture 24" descr="checkered-flag2">
            <a:extLst>
              <a:ext uri="{FF2B5EF4-FFF2-40B4-BE49-F238E27FC236}">
                <a16:creationId xmlns="" xmlns:a16="http://schemas.microsoft.com/office/drawing/2014/main" id="{648C2F55-0BA9-44A7-B264-52B8104B5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8775" y="1849438"/>
            <a:ext cx="1538288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77" name="Oval 2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C0C2A289-3473-43DB-B84A-145B6B3C2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415" y="2279652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6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78" name="Picture 26" descr="checkered-flag2">
            <a:extLst>
              <a:ext uri="{FF2B5EF4-FFF2-40B4-BE49-F238E27FC236}">
                <a16:creationId xmlns="" xmlns:a16="http://schemas.microsoft.com/office/drawing/2014/main" id="{A0C94275-2091-44DC-A5B2-64EFA7F86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5" y="269877"/>
            <a:ext cx="1538287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79" name="Oval 2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A2C55F0-2BAC-4BFC-BD16-B143E9293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2" y="700090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13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80" name="Picture 28" descr="checkered-flag2">
            <a:extLst>
              <a:ext uri="{FF2B5EF4-FFF2-40B4-BE49-F238E27FC236}">
                <a16:creationId xmlns="" xmlns:a16="http://schemas.microsoft.com/office/drawing/2014/main" id="{24FBF952-AEE5-40F2-9EBC-83E342464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2415" y="269877"/>
            <a:ext cx="1538287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81" name="Oval 2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AC008DD-854A-465B-9DC7-6F837D770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2" y="700090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 dirty="0">
                <a:solidFill>
                  <a:schemeClr val="tx1"/>
                </a:solidFill>
                <a:latin typeface="Impact" panose="020B0806030902050204" pitchFamily="34" charset="0"/>
              </a:rPr>
              <a:t>10</a:t>
            </a:r>
            <a:endParaRPr lang="en-US" alt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82" name="Picture 30" descr="checkered-flag2">
            <a:extLst>
              <a:ext uri="{FF2B5EF4-FFF2-40B4-BE49-F238E27FC236}">
                <a16:creationId xmlns="" xmlns:a16="http://schemas.microsoft.com/office/drawing/2014/main" id="{A4470D7F-4565-4888-8316-13F0F145B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4090" y="269877"/>
            <a:ext cx="1538287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83" name="Oval 3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BF81EEDC-0FFB-4E24-A56F-A9DDC2D46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7" y="700090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8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00384" name="Picture 32" descr="checkered-flag2">
            <a:extLst>
              <a:ext uri="{FF2B5EF4-FFF2-40B4-BE49-F238E27FC236}">
                <a16:creationId xmlns="" xmlns:a16="http://schemas.microsoft.com/office/drawing/2014/main" id="{EFC0718F-864D-4E19-BDE8-D1EBDB4B7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475" y="269877"/>
            <a:ext cx="1538288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85" name="Oval 33">
            <a:hlinkClick r:id="rId18" action="ppaction://hlinksldjump"/>
            <a:extLst>
              <a:ext uri="{FF2B5EF4-FFF2-40B4-BE49-F238E27FC236}">
                <a16:creationId xmlns="" xmlns:a16="http://schemas.microsoft.com/office/drawing/2014/main" id="{29A0F7AC-CC81-42E8-9082-DB0D47A27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115" y="700090"/>
            <a:ext cx="765175" cy="7207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4000">
                <a:solidFill>
                  <a:schemeClr val="tx1"/>
                </a:solidFill>
                <a:latin typeface="Impact" panose="020B0806030902050204" pitchFamily="34" charset="0"/>
              </a:rPr>
              <a:t>15</a:t>
            </a:r>
            <a:endParaRPr lang="en-US" altLang="en-US" sz="40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0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0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0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0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0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0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0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7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0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7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0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7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0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7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0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7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0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8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00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8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0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85"/>
                  </p:tgtEl>
                </p:cond>
              </p:nextCondLst>
            </p:seq>
          </p:childTnLst>
        </p:cTn>
      </p:par>
    </p:tnLst>
    <p:bldLst>
      <p:bldP spid="100355" grpId="0" animBg="1"/>
      <p:bldP spid="100357" grpId="0" animBg="1"/>
      <p:bldP spid="100359" grpId="0" animBg="1"/>
      <p:bldP spid="100361" grpId="0" animBg="1"/>
      <p:bldP spid="100363" grpId="0" animBg="1"/>
      <p:bldP spid="100365" grpId="0" animBg="1"/>
      <p:bldP spid="100367" grpId="0" animBg="1"/>
      <p:bldP spid="100369" grpId="0" animBg="1"/>
      <p:bldP spid="100371" grpId="0" animBg="1"/>
      <p:bldP spid="100373" grpId="0" animBg="1"/>
      <p:bldP spid="100375" grpId="0" animBg="1"/>
      <p:bldP spid="100377" grpId="0" animBg="1"/>
      <p:bldP spid="100379" grpId="0" animBg="1"/>
      <p:bldP spid="100381" grpId="0" animBg="1"/>
      <p:bldP spid="100383" grpId="0" animBg="1"/>
      <p:bldP spid="1003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grpSp>
        <p:nvGrpSpPr>
          <p:cNvPr id="65550" name="Group 14">
            <a:extLst>
              <a:ext uri="{FF2B5EF4-FFF2-40B4-BE49-F238E27FC236}">
                <a16:creationId xmlns="" xmlns:a16="http://schemas.microsoft.com/office/drawing/2014/main" id="{0D53CF11-39B1-4B60-A3BF-CF240EAFCA05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65551" name="AutoShape 15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054AA6CC-907A-48A3-95E9-CB0DDFDAD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52" name="AutoShape 16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E0E338C7-DE56-4BBE-8359-F52169EE7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96 cm</a:t>
            </a:r>
            <a:r>
              <a:rPr lang="en-GB" sz="4400" baseline="30000">
                <a:solidFill>
                  <a:schemeClr val="tx1"/>
                </a:solidFill>
              </a:rPr>
              <a:t>3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F0549876-E108-445A-BDC7-8D4ACA5217F7}"/>
              </a:ext>
            </a:extLst>
          </p:cNvPr>
          <p:cNvSpPr/>
          <p:nvPr/>
        </p:nvSpPr>
        <p:spPr>
          <a:xfrm>
            <a:off x="205154" y="448347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41D3096-BF88-4AF1-BE39-8CF4DCEBA56E}"/>
              </a:ext>
            </a:extLst>
          </p:cNvPr>
          <p:cNvSpPr txBox="1"/>
          <p:nvPr/>
        </p:nvSpPr>
        <p:spPr>
          <a:xfrm>
            <a:off x="1038015" y="448346"/>
            <a:ext cx="6804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dirty="0" smtClean="0"/>
              <a:t>Изчислете обема на паралелепипеда.</a:t>
            </a:r>
            <a:endParaRPr lang="en-GB" sz="3200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C4CFDBF-55F5-4DC3-9E57-753ECCB4706B}"/>
              </a:ext>
            </a:extLst>
          </p:cNvPr>
          <p:cNvGrpSpPr/>
          <p:nvPr/>
        </p:nvGrpSpPr>
        <p:grpSpPr>
          <a:xfrm>
            <a:off x="3024554" y="1397975"/>
            <a:ext cx="2107227" cy="2813536"/>
            <a:chOff x="2637692" y="2180491"/>
            <a:chExt cx="3311320" cy="1890345"/>
          </a:xfrm>
        </p:grpSpPr>
        <p:sp>
          <p:nvSpPr>
            <p:cNvPr id="13" name="Cube 12">
              <a:extLst>
                <a:ext uri="{FF2B5EF4-FFF2-40B4-BE49-F238E27FC236}">
                  <a16:creationId xmlns="" xmlns:a16="http://schemas.microsoft.com/office/drawing/2014/main" id="{FCB2564E-FC9D-4DAF-B5A6-05DB225F364B}"/>
                </a:ext>
              </a:extLst>
            </p:cNvPr>
            <p:cNvSpPr/>
            <p:nvPr/>
          </p:nvSpPr>
          <p:spPr>
            <a:xfrm>
              <a:off x="2637692" y="2180491"/>
              <a:ext cx="3311319" cy="1890345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ube 13">
              <a:extLst>
                <a:ext uri="{FF2B5EF4-FFF2-40B4-BE49-F238E27FC236}">
                  <a16:creationId xmlns="" xmlns:a16="http://schemas.microsoft.com/office/drawing/2014/main" id="{39DA959F-C512-4D22-9BB5-9AEAB7EBE35B}"/>
                </a:ext>
              </a:extLst>
            </p:cNvPr>
            <p:cNvSpPr/>
            <p:nvPr/>
          </p:nvSpPr>
          <p:spPr>
            <a:xfrm rot="10800000">
              <a:off x="2637693" y="2180491"/>
              <a:ext cx="3311319" cy="1890345"/>
            </a:xfrm>
            <a:prstGeom prst="cub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7562D16-1DBC-4BF6-8BD6-B03C2FCAEFEF}"/>
              </a:ext>
            </a:extLst>
          </p:cNvPr>
          <p:cNvSpPr txBox="1"/>
          <p:nvPr/>
        </p:nvSpPr>
        <p:spPr>
          <a:xfrm>
            <a:off x="3174291" y="4288474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 cm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4135FC10-676C-4312-B9F7-478DE2DA7D12}"/>
              </a:ext>
            </a:extLst>
          </p:cNvPr>
          <p:cNvCxnSpPr>
            <a:cxnSpLocks/>
          </p:cNvCxnSpPr>
          <p:nvPr/>
        </p:nvCxnSpPr>
        <p:spPr>
          <a:xfrm>
            <a:off x="5310553" y="1397975"/>
            <a:ext cx="0" cy="229479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D0C1E3BB-683D-4C99-A2DE-80D00D84E75D}"/>
              </a:ext>
            </a:extLst>
          </p:cNvPr>
          <p:cNvCxnSpPr>
            <a:cxnSpLocks/>
          </p:cNvCxnSpPr>
          <p:nvPr/>
        </p:nvCxnSpPr>
        <p:spPr>
          <a:xfrm flipH="1">
            <a:off x="3001108" y="4363916"/>
            <a:ext cx="151813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79AD5924-7AE2-4A79-9CC1-2BBE2C37AC28}"/>
              </a:ext>
            </a:extLst>
          </p:cNvPr>
          <p:cNvCxnSpPr>
            <a:cxnSpLocks/>
          </p:cNvCxnSpPr>
          <p:nvPr/>
        </p:nvCxnSpPr>
        <p:spPr>
          <a:xfrm flipH="1">
            <a:off x="4700954" y="3763108"/>
            <a:ext cx="530469" cy="55098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6427304-E962-41AB-854D-C7B05C5FA9F8}"/>
              </a:ext>
            </a:extLst>
          </p:cNvPr>
          <p:cNvSpPr txBox="1"/>
          <p:nvPr/>
        </p:nvSpPr>
        <p:spPr>
          <a:xfrm>
            <a:off x="5384091" y="2154872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33274F8-32C4-4048-A925-CA9A4AF60C6C}"/>
              </a:ext>
            </a:extLst>
          </p:cNvPr>
          <p:cNvSpPr txBox="1"/>
          <p:nvPr/>
        </p:nvSpPr>
        <p:spPr>
          <a:xfrm>
            <a:off x="5049983" y="3895750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 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9" name="Group 7">
            <a:extLst>
              <a:ext uri="{FF2B5EF4-FFF2-40B4-BE49-F238E27FC236}">
                <a16:creationId xmlns="" xmlns:a16="http://schemas.microsoft.com/office/drawing/2014/main" id="{E2399743-21D9-4DA1-9726-F1791F799B5C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85000" name="AutoShape 8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B6D88DE6-0291-4E9D-BE67-0E12F89AB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5001" name="AutoShape 9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722A1056-B7EF-4C97-87A0-7079A4BB6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64 cm</a:t>
            </a:r>
            <a:r>
              <a:rPr lang="en-GB" sz="4400" baseline="30000">
                <a:solidFill>
                  <a:schemeClr val="tx1"/>
                </a:solidFill>
              </a:rPr>
              <a:t>2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B9CB359B-86D2-47C4-9FEA-51582AFCFE95}"/>
              </a:ext>
            </a:extLst>
          </p:cNvPr>
          <p:cNvSpPr/>
          <p:nvPr/>
        </p:nvSpPr>
        <p:spPr>
          <a:xfrm>
            <a:off x="205154" y="448347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1C5BE38-19E7-4204-BF4B-247408562A11}"/>
              </a:ext>
            </a:extLst>
          </p:cNvPr>
          <p:cNvSpPr txBox="1"/>
          <p:nvPr/>
        </p:nvSpPr>
        <p:spPr>
          <a:xfrm>
            <a:off x="444758" y="604163"/>
            <a:ext cx="8138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Изчислете </a:t>
            </a:r>
            <a:r>
              <a:rPr lang="ru-RU" sz="3200" dirty="0" smtClean="0"/>
              <a:t>повърхнината на </a:t>
            </a:r>
            <a:r>
              <a:rPr lang="ru-RU" sz="3200" dirty="0" smtClean="0"/>
              <a:t>паралелепипеда.</a:t>
            </a:r>
            <a:endParaRPr lang="en-GB" sz="3200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CAD8A85-E060-45FF-8FAA-CFB2705DC2A6}"/>
              </a:ext>
            </a:extLst>
          </p:cNvPr>
          <p:cNvGrpSpPr/>
          <p:nvPr/>
        </p:nvGrpSpPr>
        <p:grpSpPr>
          <a:xfrm>
            <a:off x="1793623" y="2255980"/>
            <a:ext cx="4445535" cy="1392826"/>
            <a:chOff x="2637692" y="2180491"/>
            <a:chExt cx="3311320" cy="1890345"/>
          </a:xfrm>
        </p:grpSpPr>
        <p:sp>
          <p:nvSpPr>
            <p:cNvPr id="17" name="Cube 16">
              <a:extLst>
                <a:ext uri="{FF2B5EF4-FFF2-40B4-BE49-F238E27FC236}">
                  <a16:creationId xmlns="" xmlns:a16="http://schemas.microsoft.com/office/drawing/2014/main" id="{739893E5-3526-4F61-9174-E8DC85495F35}"/>
                </a:ext>
              </a:extLst>
            </p:cNvPr>
            <p:cNvSpPr/>
            <p:nvPr/>
          </p:nvSpPr>
          <p:spPr>
            <a:xfrm>
              <a:off x="2637692" y="2180491"/>
              <a:ext cx="3311319" cy="1890345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ube 17">
              <a:extLst>
                <a:ext uri="{FF2B5EF4-FFF2-40B4-BE49-F238E27FC236}">
                  <a16:creationId xmlns="" xmlns:a16="http://schemas.microsoft.com/office/drawing/2014/main" id="{3AD20DEA-0310-4498-A692-41DC0126EE4D}"/>
                </a:ext>
              </a:extLst>
            </p:cNvPr>
            <p:cNvSpPr/>
            <p:nvPr/>
          </p:nvSpPr>
          <p:spPr>
            <a:xfrm rot="10800000">
              <a:off x="2637693" y="2180491"/>
              <a:ext cx="3311319" cy="1890345"/>
            </a:xfrm>
            <a:prstGeom prst="cub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849E000-E708-4B14-9CE5-108013F52DD4}"/>
              </a:ext>
            </a:extLst>
          </p:cNvPr>
          <p:cNvSpPr txBox="1"/>
          <p:nvPr/>
        </p:nvSpPr>
        <p:spPr>
          <a:xfrm>
            <a:off x="3314967" y="3769728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7 cm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98D20615-6205-422B-A194-F174023B192A}"/>
              </a:ext>
            </a:extLst>
          </p:cNvPr>
          <p:cNvCxnSpPr>
            <a:cxnSpLocks/>
          </p:cNvCxnSpPr>
          <p:nvPr/>
        </p:nvCxnSpPr>
        <p:spPr>
          <a:xfrm flipH="1">
            <a:off x="6383214" y="2242039"/>
            <a:ext cx="1" cy="102870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26815956-BB0F-4196-BA56-2143D0AE9870}"/>
              </a:ext>
            </a:extLst>
          </p:cNvPr>
          <p:cNvCxnSpPr>
            <a:cxnSpLocks/>
          </p:cNvCxnSpPr>
          <p:nvPr/>
        </p:nvCxnSpPr>
        <p:spPr>
          <a:xfrm flipH="1">
            <a:off x="1793624" y="3792416"/>
            <a:ext cx="406205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B473FE1A-F546-4D61-9F57-FDE7ADFAC2E8}"/>
              </a:ext>
            </a:extLst>
          </p:cNvPr>
          <p:cNvCxnSpPr>
            <a:cxnSpLocks/>
          </p:cNvCxnSpPr>
          <p:nvPr/>
        </p:nvCxnSpPr>
        <p:spPr>
          <a:xfrm flipH="1">
            <a:off x="6002215" y="3341078"/>
            <a:ext cx="354623" cy="36634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6671D81-3385-43CA-B20F-40608ACF4532}"/>
              </a:ext>
            </a:extLst>
          </p:cNvPr>
          <p:cNvSpPr txBox="1"/>
          <p:nvPr/>
        </p:nvSpPr>
        <p:spPr>
          <a:xfrm>
            <a:off x="6500714" y="2321927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2 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589291D-8D3D-453E-AA6A-29928E70424E}"/>
              </a:ext>
            </a:extLst>
          </p:cNvPr>
          <p:cNvSpPr txBox="1"/>
          <p:nvPr/>
        </p:nvSpPr>
        <p:spPr>
          <a:xfrm>
            <a:off x="6289698" y="3368212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2 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22" name="Group 6">
            <a:extLst>
              <a:ext uri="{FF2B5EF4-FFF2-40B4-BE49-F238E27FC236}">
                <a16:creationId xmlns="" xmlns:a16="http://schemas.microsoft.com/office/drawing/2014/main" id="{48B4E553-6C1F-4264-9671-0291FFCF1973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86023" name="AutoShape 7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D8385C5B-51F4-4BAB-B210-73B57ACE1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4" name="AutoShape 8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ABB41248-2991-4586-9BDC-28147A780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27 cm</a:t>
            </a:r>
            <a:r>
              <a:rPr lang="en-GB" sz="4400" baseline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98135F31-BF31-4BFE-8D3F-5F99D9F7F1F5}"/>
              </a:ext>
            </a:extLst>
          </p:cNvPr>
          <p:cNvSpPr/>
          <p:nvPr/>
        </p:nvSpPr>
        <p:spPr>
          <a:xfrm>
            <a:off x="205154" y="448347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05457CB-43F2-4990-B861-5B2E635AAE6C}"/>
              </a:ext>
            </a:extLst>
          </p:cNvPr>
          <p:cNvSpPr txBox="1"/>
          <p:nvPr/>
        </p:nvSpPr>
        <p:spPr>
          <a:xfrm>
            <a:off x="1841071" y="554736"/>
            <a:ext cx="4772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Изчислете  обема на куба.</a:t>
            </a:r>
            <a:endParaRPr lang="en-GB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8EF7A90-DA03-4A0E-AA5A-C60A50C16AEC}"/>
              </a:ext>
            </a:extLst>
          </p:cNvPr>
          <p:cNvGrpSpPr/>
          <p:nvPr/>
        </p:nvGrpSpPr>
        <p:grpSpPr>
          <a:xfrm>
            <a:off x="2919046" y="1459522"/>
            <a:ext cx="3138854" cy="2795951"/>
            <a:chOff x="2637692" y="2180491"/>
            <a:chExt cx="3311320" cy="1890345"/>
          </a:xfrm>
        </p:grpSpPr>
        <p:sp>
          <p:nvSpPr>
            <p:cNvPr id="11" name="Cube 10">
              <a:extLst>
                <a:ext uri="{FF2B5EF4-FFF2-40B4-BE49-F238E27FC236}">
                  <a16:creationId xmlns="" xmlns:a16="http://schemas.microsoft.com/office/drawing/2014/main" id="{5357E486-C7AB-444F-BC58-D85C4A9E2091}"/>
                </a:ext>
              </a:extLst>
            </p:cNvPr>
            <p:cNvSpPr/>
            <p:nvPr/>
          </p:nvSpPr>
          <p:spPr>
            <a:xfrm>
              <a:off x="2637692" y="2180491"/>
              <a:ext cx="3311319" cy="1890345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="" xmlns:a16="http://schemas.microsoft.com/office/drawing/2014/main" id="{946268DF-DDB1-486D-B7F8-CDD83C24214A}"/>
                </a:ext>
              </a:extLst>
            </p:cNvPr>
            <p:cNvSpPr/>
            <p:nvPr/>
          </p:nvSpPr>
          <p:spPr>
            <a:xfrm rot="10800000">
              <a:off x="2637693" y="2180491"/>
              <a:ext cx="3311319" cy="1890345"/>
            </a:xfrm>
            <a:prstGeom prst="cub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961C62F8-E643-4681-B540-2EC7BB7224D7}"/>
              </a:ext>
            </a:extLst>
          </p:cNvPr>
          <p:cNvCxnSpPr>
            <a:cxnSpLocks/>
          </p:cNvCxnSpPr>
          <p:nvPr/>
        </p:nvCxnSpPr>
        <p:spPr>
          <a:xfrm flipH="1">
            <a:off x="2930770" y="4460631"/>
            <a:ext cx="242374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AD61C9A-8435-4177-8CAF-1B4ABC260454}"/>
              </a:ext>
            </a:extLst>
          </p:cNvPr>
          <p:cNvSpPr txBox="1"/>
          <p:nvPr/>
        </p:nvSpPr>
        <p:spPr>
          <a:xfrm>
            <a:off x="3697922" y="4440286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3 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6" name="Group 6">
            <a:extLst>
              <a:ext uri="{FF2B5EF4-FFF2-40B4-BE49-F238E27FC236}">
                <a16:creationId xmlns="" xmlns:a16="http://schemas.microsoft.com/office/drawing/2014/main" id="{9EA40428-BC2E-4F50-9228-CAEF418F094B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87047" name="AutoShape 7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A08F882C-3B9D-4770-B39B-261DD13EF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48" name="AutoShape 8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E83E718F-9750-4765-B85E-00A86964E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138 cm</a:t>
            </a:r>
            <a:r>
              <a:rPr lang="en-GB" sz="4400" baseline="30000">
                <a:solidFill>
                  <a:schemeClr val="tx1"/>
                </a:solidFill>
              </a:rPr>
              <a:t>2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627B0673-E11B-4B3A-B4A9-AAFC8F1BF6E3}"/>
              </a:ext>
            </a:extLst>
          </p:cNvPr>
          <p:cNvSpPr/>
          <p:nvPr/>
        </p:nvSpPr>
        <p:spPr>
          <a:xfrm>
            <a:off x="205154" y="448347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86CD525-8B09-4346-8F1E-06FDBCB72518}"/>
              </a:ext>
            </a:extLst>
          </p:cNvPr>
          <p:cNvSpPr txBox="1"/>
          <p:nvPr/>
        </p:nvSpPr>
        <p:spPr>
          <a:xfrm>
            <a:off x="669401" y="604163"/>
            <a:ext cx="8138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Изчислете </a:t>
            </a:r>
            <a:r>
              <a:rPr lang="ru-RU" sz="3200" dirty="0" smtClean="0"/>
              <a:t>повърхнината на </a:t>
            </a:r>
            <a:r>
              <a:rPr lang="ru-RU" sz="3200" dirty="0" smtClean="0"/>
              <a:t>паралелепипеда.</a:t>
            </a:r>
            <a:endParaRPr lang="en-GB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ED647B1-5354-4B18-96B4-ED9C037EBAA7}"/>
              </a:ext>
            </a:extLst>
          </p:cNvPr>
          <p:cNvGrpSpPr/>
          <p:nvPr/>
        </p:nvGrpSpPr>
        <p:grpSpPr>
          <a:xfrm>
            <a:off x="2092568" y="2294791"/>
            <a:ext cx="5008236" cy="1890345"/>
            <a:chOff x="2637692" y="2180491"/>
            <a:chExt cx="3311320" cy="1890345"/>
          </a:xfrm>
        </p:grpSpPr>
        <p:sp>
          <p:nvSpPr>
            <p:cNvPr id="11" name="Cube 10">
              <a:extLst>
                <a:ext uri="{FF2B5EF4-FFF2-40B4-BE49-F238E27FC236}">
                  <a16:creationId xmlns="" xmlns:a16="http://schemas.microsoft.com/office/drawing/2014/main" id="{6F1C7876-691D-445B-91EC-6CEBB546EB2C}"/>
                </a:ext>
              </a:extLst>
            </p:cNvPr>
            <p:cNvSpPr/>
            <p:nvPr/>
          </p:nvSpPr>
          <p:spPr>
            <a:xfrm>
              <a:off x="2637692" y="2180491"/>
              <a:ext cx="3311319" cy="1890345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="" xmlns:a16="http://schemas.microsoft.com/office/drawing/2014/main" id="{6F6E7950-C0B1-471E-AEB9-1B471C9FCDE8}"/>
                </a:ext>
              </a:extLst>
            </p:cNvPr>
            <p:cNvSpPr/>
            <p:nvPr/>
          </p:nvSpPr>
          <p:spPr>
            <a:xfrm rot="10800000">
              <a:off x="2637693" y="2180491"/>
              <a:ext cx="3311319" cy="1890345"/>
            </a:xfrm>
            <a:prstGeom prst="cub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BC38CA-E1CC-4CD8-9E39-058CE04FAF82}"/>
              </a:ext>
            </a:extLst>
          </p:cNvPr>
          <p:cNvSpPr txBox="1"/>
          <p:nvPr/>
        </p:nvSpPr>
        <p:spPr>
          <a:xfrm>
            <a:off x="7034114" y="3831272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3 cm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8FCB1C22-5900-499E-B4B7-529164ADE125}"/>
              </a:ext>
            </a:extLst>
          </p:cNvPr>
          <p:cNvCxnSpPr>
            <a:cxnSpLocks/>
          </p:cNvCxnSpPr>
          <p:nvPr/>
        </p:nvCxnSpPr>
        <p:spPr>
          <a:xfrm>
            <a:off x="1934308" y="2760785"/>
            <a:ext cx="8791" cy="145073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DAD0AFAC-A29C-4B6F-9511-633E9B37475A}"/>
              </a:ext>
            </a:extLst>
          </p:cNvPr>
          <p:cNvCxnSpPr>
            <a:cxnSpLocks/>
          </p:cNvCxnSpPr>
          <p:nvPr/>
        </p:nvCxnSpPr>
        <p:spPr>
          <a:xfrm flipH="1" flipV="1">
            <a:off x="2526323" y="2192215"/>
            <a:ext cx="4574479" cy="1698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DE259E59-897E-468F-93C4-DD198DCD476B}"/>
              </a:ext>
            </a:extLst>
          </p:cNvPr>
          <p:cNvCxnSpPr>
            <a:cxnSpLocks/>
          </p:cNvCxnSpPr>
          <p:nvPr/>
        </p:nvCxnSpPr>
        <p:spPr>
          <a:xfrm flipH="1">
            <a:off x="6705601" y="3763107"/>
            <a:ext cx="495299" cy="50702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CC6595E-5782-4F72-96E7-B960BD05EED8}"/>
              </a:ext>
            </a:extLst>
          </p:cNvPr>
          <p:cNvSpPr txBox="1"/>
          <p:nvPr/>
        </p:nvSpPr>
        <p:spPr>
          <a:xfrm>
            <a:off x="4093663" y="1495449"/>
            <a:ext cx="1446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10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3354518-EC62-4C18-8274-FF2F97863CFC}"/>
              </a:ext>
            </a:extLst>
          </p:cNvPr>
          <p:cNvSpPr txBox="1"/>
          <p:nvPr/>
        </p:nvSpPr>
        <p:spPr>
          <a:xfrm>
            <a:off x="653830" y="3051688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3 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70" name="Group 6">
            <a:extLst>
              <a:ext uri="{FF2B5EF4-FFF2-40B4-BE49-F238E27FC236}">
                <a16:creationId xmlns="" xmlns:a16="http://schemas.microsoft.com/office/drawing/2014/main" id="{C09F4CA1-85B3-476F-9C2A-DC3EC34D2583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88071" name="AutoShape 7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B369897C-8D19-4A41-AA52-AD2D3F77E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8072" name="AutoShape 8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0B6DA607-5488-4315-B924-3F8EB2911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24 cm</a:t>
            </a:r>
            <a:r>
              <a:rPr lang="en-GB" sz="4400" baseline="30000">
                <a:solidFill>
                  <a:schemeClr val="tx1"/>
                </a:solidFill>
              </a:rPr>
              <a:t>3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D16E9520-D542-4DE1-90EF-D8B6B7C6E989}"/>
              </a:ext>
            </a:extLst>
          </p:cNvPr>
          <p:cNvSpPr/>
          <p:nvPr/>
        </p:nvSpPr>
        <p:spPr>
          <a:xfrm>
            <a:off x="205154" y="448347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B7A55C-EFEF-4878-BE49-C6757EB3037A}"/>
              </a:ext>
            </a:extLst>
          </p:cNvPr>
          <p:cNvSpPr txBox="1"/>
          <p:nvPr/>
        </p:nvSpPr>
        <p:spPr>
          <a:xfrm>
            <a:off x="1354527" y="495642"/>
            <a:ext cx="6804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dirty="0" smtClean="0"/>
              <a:t>Изчислете обема на паралелепипеда.</a:t>
            </a:r>
            <a:endParaRPr lang="en-GB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A81589F-7359-4745-8408-F1B977F06C11}"/>
              </a:ext>
            </a:extLst>
          </p:cNvPr>
          <p:cNvGrpSpPr/>
          <p:nvPr/>
        </p:nvGrpSpPr>
        <p:grpSpPr>
          <a:xfrm>
            <a:off x="3472962" y="1658819"/>
            <a:ext cx="2045690" cy="3569672"/>
            <a:chOff x="2637692" y="2180491"/>
            <a:chExt cx="3311320" cy="1890345"/>
          </a:xfrm>
        </p:grpSpPr>
        <p:sp>
          <p:nvSpPr>
            <p:cNvPr id="11" name="Cube 10">
              <a:extLst>
                <a:ext uri="{FF2B5EF4-FFF2-40B4-BE49-F238E27FC236}">
                  <a16:creationId xmlns="" xmlns:a16="http://schemas.microsoft.com/office/drawing/2014/main" id="{D63BF0A3-8CAC-4AA9-BAE2-996CCACA5588}"/>
                </a:ext>
              </a:extLst>
            </p:cNvPr>
            <p:cNvSpPr/>
            <p:nvPr/>
          </p:nvSpPr>
          <p:spPr>
            <a:xfrm>
              <a:off x="2637692" y="2180491"/>
              <a:ext cx="3311319" cy="1890345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="" xmlns:a16="http://schemas.microsoft.com/office/drawing/2014/main" id="{51F0E213-4737-4C30-AB20-AE78ADE42081}"/>
                </a:ext>
              </a:extLst>
            </p:cNvPr>
            <p:cNvSpPr/>
            <p:nvPr/>
          </p:nvSpPr>
          <p:spPr>
            <a:xfrm rot="10800000">
              <a:off x="2637693" y="2180491"/>
              <a:ext cx="3311319" cy="1890345"/>
            </a:xfrm>
            <a:prstGeom prst="cub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DC027B3-62BD-4D33-92BE-FB21A8905FD2}"/>
              </a:ext>
            </a:extLst>
          </p:cNvPr>
          <p:cNvSpPr txBox="1"/>
          <p:nvPr/>
        </p:nvSpPr>
        <p:spPr>
          <a:xfrm>
            <a:off x="5826442" y="2576904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 cm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CF830E4-6470-4932-BB47-090F215AF599}"/>
              </a:ext>
            </a:extLst>
          </p:cNvPr>
          <p:cNvCxnSpPr>
            <a:cxnSpLocks/>
          </p:cNvCxnSpPr>
          <p:nvPr/>
        </p:nvCxnSpPr>
        <p:spPr>
          <a:xfrm>
            <a:off x="5714999" y="1658819"/>
            <a:ext cx="0" cy="308128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5C1F22B3-9998-4A97-855B-FD23AFB8B904}"/>
              </a:ext>
            </a:extLst>
          </p:cNvPr>
          <p:cNvCxnSpPr>
            <a:cxnSpLocks/>
          </p:cNvCxnSpPr>
          <p:nvPr/>
        </p:nvCxnSpPr>
        <p:spPr>
          <a:xfrm flipH="1">
            <a:off x="3994639" y="1521070"/>
            <a:ext cx="152401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A923B884-0436-4E5A-AD17-92291C7A588D}"/>
              </a:ext>
            </a:extLst>
          </p:cNvPr>
          <p:cNvCxnSpPr>
            <a:cxnSpLocks/>
          </p:cNvCxnSpPr>
          <p:nvPr/>
        </p:nvCxnSpPr>
        <p:spPr>
          <a:xfrm flipH="1">
            <a:off x="3341078" y="1606060"/>
            <a:ext cx="509953" cy="54512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B3C611F-3D45-47C8-AF93-D80E44CFA57D}"/>
              </a:ext>
            </a:extLst>
          </p:cNvPr>
          <p:cNvSpPr txBox="1"/>
          <p:nvPr/>
        </p:nvSpPr>
        <p:spPr>
          <a:xfrm>
            <a:off x="2277085" y="1333280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2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FB008EC-3369-4900-B703-4ECF3C62CED0}"/>
              </a:ext>
            </a:extLst>
          </p:cNvPr>
          <p:cNvSpPr txBox="1"/>
          <p:nvPr/>
        </p:nvSpPr>
        <p:spPr>
          <a:xfrm>
            <a:off x="4303028" y="847359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2 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4" name="Group 6">
            <a:extLst>
              <a:ext uri="{FF2B5EF4-FFF2-40B4-BE49-F238E27FC236}">
                <a16:creationId xmlns="" xmlns:a16="http://schemas.microsoft.com/office/drawing/2014/main" id="{87AEDA04-AE0E-4185-A474-AB4A7D74348C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5895975"/>
            <a:ext cx="1511300" cy="908050"/>
            <a:chOff x="2653" y="3748"/>
            <a:chExt cx="952" cy="572"/>
          </a:xfrm>
        </p:grpSpPr>
        <p:sp>
          <p:nvSpPr>
            <p:cNvPr id="89095" name="AutoShape 7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AE45D320-1374-438F-89F6-20F52450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748"/>
              <a:ext cx="952" cy="5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096" name="AutoShape 8">
              <a:hlinkClick r:id="rId2" action="ppaction://hlinksldjump"/>
              <a:extLst>
                <a:ext uri="{FF2B5EF4-FFF2-40B4-BE49-F238E27FC236}">
                  <a16:creationId xmlns="" xmlns:a16="http://schemas.microsoft.com/office/drawing/2014/main" id="{95B1B8D2-AF04-4A44-9765-F6D5282C8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888"/>
              <a:ext cx="605" cy="285"/>
            </a:xfrm>
            <a:prstGeom prst="rightArrow">
              <a:avLst>
                <a:gd name="adj1" fmla="val 50000"/>
                <a:gd name="adj2" fmla="val 530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dirty="0" smtClean="0">
                <a:solidFill>
                  <a:schemeClr val="tx1"/>
                </a:solidFill>
              </a:rPr>
              <a:t>Отговор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309" y="5939105"/>
            <a:ext cx="6970144" cy="806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94 cm</a:t>
            </a:r>
            <a:r>
              <a:rPr lang="en-GB" sz="4400" baseline="30000">
                <a:solidFill>
                  <a:schemeClr val="tx1"/>
                </a:solidFill>
              </a:rPr>
              <a:t>2</a:t>
            </a:r>
            <a:endParaRPr lang="en-GB" sz="44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9C7A7CB-9050-4898-AD34-89578DBC4AD5}"/>
              </a:ext>
            </a:extLst>
          </p:cNvPr>
          <p:cNvSpPr/>
          <p:nvPr/>
        </p:nvSpPr>
        <p:spPr>
          <a:xfrm>
            <a:off x="205154" y="448347"/>
            <a:ext cx="8733692" cy="4896604"/>
          </a:xfrm>
          <a:prstGeom prst="roundRect">
            <a:avLst>
              <a:gd name="adj" fmla="val 597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5A452D-5CA1-4A18-A58E-B69907D83862}"/>
              </a:ext>
            </a:extLst>
          </p:cNvPr>
          <p:cNvSpPr txBox="1"/>
          <p:nvPr/>
        </p:nvSpPr>
        <p:spPr>
          <a:xfrm>
            <a:off x="353201" y="545068"/>
            <a:ext cx="8138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Изчислете </a:t>
            </a:r>
            <a:r>
              <a:rPr lang="ru-RU" sz="3200" dirty="0" smtClean="0"/>
              <a:t>повърхнината на </a:t>
            </a:r>
            <a:r>
              <a:rPr lang="ru-RU" sz="3200" dirty="0" smtClean="0"/>
              <a:t>паралелепипеда.</a:t>
            </a:r>
            <a:endParaRPr lang="en-GB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14E645C-CA2E-4349-B6F3-645708087C71}"/>
              </a:ext>
            </a:extLst>
          </p:cNvPr>
          <p:cNvGrpSpPr/>
          <p:nvPr/>
        </p:nvGrpSpPr>
        <p:grpSpPr>
          <a:xfrm>
            <a:off x="2308467" y="1894034"/>
            <a:ext cx="5389200" cy="3076552"/>
            <a:chOff x="2637692" y="2180491"/>
            <a:chExt cx="3311320" cy="1890345"/>
          </a:xfrm>
        </p:grpSpPr>
        <p:sp>
          <p:nvSpPr>
            <p:cNvPr id="11" name="Cube 10">
              <a:extLst>
                <a:ext uri="{FF2B5EF4-FFF2-40B4-BE49-F238E27FC236}">
                  <a16:creationId xmlns="" xmlns:a16="http://schemas.microsoft.com/office/drawing/2014/main" id="{76A02065-F7C0-498E-A2A5-23451A94FBAE}"/>
                </a:ext>
              </a:extLst>
            </p:cNvPr>
            <p:cNvSpPr/>
            <p:nvPr/>
          </p:nvSpPr>
          <p:spPr>
            <a:xfrm>
              <a:off x="2637692" y="2180491"/>
              <a:ext cx="3311319" cy="1890345"/>
            </a:xfrm>
            <a:prstGeom prst="cube">
              <a:avLst>
                <a:gd name="adj" fmla="val 12781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>
              <a:extLst>
                <a:ext uri="{FF2B5EF4-FFF2-40B4-BE49-F238E27FC236}">
                  <a16:creationId xmlns="" xmlns:a16="http://schemas.microsoft.com/office/drawing/2014/main" id="{7AE1BDEB-1C33-4F39-A8BF-50F896B86696}"/>
                </a:ext>
              </a:extLst>
            </p:cNvPr>
            <p:cNvSpPr/>
            <p:nvPr/>
          </p:nvSpPr>
          <p:spPr>
            <a:xfrm rot="10800000">
              <a:off x="2637693" y="2180491"/>
              <a:ext cx="3311319" cy="1890345"/>
            </a:xfrm>
            <a:prstGeom prst="cube">
              <a:avLst>
                <a:gd name="adj" fmla="val 12823"/>
              </a:avLst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2792A2-BC17-4F7A-8707-0632F0B94C4B}"/>
              </a:ext>
            </a:extLst>
          </p:cNvPr>
          <p:cNvSpPr txBox="1"/>
          <p:nvPr/>
        </p:nvSpPr>
        <p:spPr>
          <a:xfrm>
            <a:off x="4683051" y="1031608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7 cm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826CCDC7-2820-4BD1-BFB5-70FA2C11989A}"/>
              </a:ext>
            </a:extLst>
          </p:cNvPr>
          <p:cNvCxnSpPr>
            <a:cxnSpLocks/>
          </p:cNvCxnSpPr>
          <p:nvPr/>
        </p:nvCxnSpPr>
        <p:spPr>
          <a:xfrm>
            <a:off x="2184790" y="2309447"/>
            <a:ext cx="0" cy="26611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32268813-078D-4E72-9BB0-F443FA2AEE69}"/>
              </a:ext>
            </a:extLst>
          </p:cNvPr>
          <p:cNvCxnSpPr>
            <a:cxnSpLocks/>
          </p:cNvCxnSpPr>
          <p:nvPr/>
        </p:nvCxnSpPr>
        <p:spPr>
          <a:xfrm flipH="1">
            <a:off x="2716237" y="1729546"/>
            <a:ext cx="498143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D321BE39-8151-47AD-8CE0-BDC144F25DC3}"/>
              </a:ext>
            </a:extLst>
          </p:cNvPr>
          <p:cNvCxnSpPr>
            <a:cxnSpLocks/>
          </p:cNvCxnSpPr>
          <p:nvPr/>
        </p:nvCxnSpPr>
        <p:spPr>
          <a:xfrm flipH="1">
            <a:off x="2213317" y="1826847"/>
            <a:ext cx="406401" cy="4216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41177F-72B8-4B57-A448-715FFD3829A4}"/>
              </a:ext>
            </a:extLst>
          </p:cNvPr>
          <p:cNvSpPr txBox="1"/>
          <p:nvPr/>
        </p:nvSpPr>
        <p:spPr>
          <a:xfrm>
            <a:off x="1121923" y="1472904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1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D72195E-4D68-4DC8-9E2D-CDE2DB635090}"/>
              </a:ext>
            </a:extLst>
          </p:cNvPr>
          <p:cNvSpPr txBox="1"/>
          <p:nvPr/>
        </p:nvSpPr>
        <p:spPr>
          <a:xfrm>
            <a:off x="917012" y="3165989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5 cm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10384</TotalTime>
  <Words>242</Words>
  <Application>Microsoft Office PowerPoint</Application>
  <PresentationFormat>On-screen Show (4:3)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Impact</vt:lpstr>
      <vt:lpstr>굴림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Даниел</cp:lastModifiedBy>
  <cp:revision>480</cp:revision>
  <cp:lastPrinted>2017-12-31T22:38:51Z</cp:lastPrinted>
  <dcterms:created xsi:type="dcterms:W3CDTF">2017-01-17T16:57:04Z</dcterms:created>
  <dcterms:modified xsi:type="dcterms:W3CDTF">2021-06-22T18:07:39Z</dcterms:modified>
</cp:coreProperties>
</file>