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79" r:id="rId4"/>
    <p:sldId id="258" r:id="rId5"/>
    <p:sldId id="278" r:id="rId6"/>
    <p:sldId id="277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C3399"/>
    <a:srgbClr val="70AC2E"/>
    <a:srgbClr val="C19FFF"/>
    <a:srgbClr val="CAB4EA"/>
    <a:srgbClr val="D3B5E9"/>
    <a:srgbClr val="D68B1C"/>
    <a:srgbClr val="FFE0A3"/>
    <a:srgbClr val="D0005E"/>
    <a:srgbClr val="BE0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2671E-C8D8-4C64-A34D-B7FA7978CD18}" type="datetimeFigureOut">
              <a:rPr lang="bg-BG" smtClean="0"/>
              <a:pPr/>
              <a:t>28.4.2020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11E37-A80B-4C2C-BF34-EE7658270888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680310"/>
            <a:ext cx="7772400" cy="763525"/>
          </a:xfrm>
          <a:effectLst>
            <a:outerShdw blurRad="25400" dist="38100" dir="1920000" algn="tl" rotWithShape="0">
              <a:schemeClr val="bg1"/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596540"/>
            <a:ext cx="6400800" cy="122164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45811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1"/>
            <a:ext cx="8229600" cy="4428444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229600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628800"/>
            <a:ext cx="7772400" cy="763525"/>
          </a:xfrm>
        </p:spPr>
        <p:txBody>
          <a:bodyPr>
            <a:noAutofit/>
          </a:bodyPr>
          <a:lstStyle/>
          <a:p>
            <a:r>
              <a:rPr lang="bg-BG" b="1" dirty="0" smtClean="0"/>
              <a:t>Авторски </a:t>
            </a:r>
            <a:br>
              <a:rPr lang="bg-BG" b="1" dirty="0" smtClean="0"/>
            </a:br>
            <a:r>
              <a:rPr lang="bg-BG" b="1" dirty="0" smtClean="0"/>
              <a:t>права в </a:t>
            </a:r>
            <a:br>
              <a:rPr lang="bg-BG" b="1" dirty="0" smtClean="0"/>
            </a:br>
            <a:r>
              <a:rPr lang="bg-BG" b="1" dirty="0" smtClean="0"/>
              <a:t> </a:t>
            </a:r>
            <a:r>
              <a:rPr lang="bg-BG" b="1" smtClean="0"/>
              <a:t>в </a:t>
            </a:r>
            <a:r>
              <a:rPr lang="bg-BG" b="1" smtClean="0"/>
              <a:t>интернет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419871" y="476673"/>
            <a:ext cx="5258693" cy="100811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2. Лицензи, свързани с авторското право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Лицензите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разрешения за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използване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литературно,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музикално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или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художествено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произведение.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Запознайте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се с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някои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от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тях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•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Запазени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права. Иска се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писмено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съгласие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автора за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използването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им.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•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Обществено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достояние или публичен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лиценз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Материалите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обект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авторско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право.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Всеки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ползва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променя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разпространява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без да иска разрешение от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авторите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•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Творческо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споделяне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Изисква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се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цитиране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най-малко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автора 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източника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Още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споделянето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да намерите на адрес https://creativecommons.org/licenses/.</a:t>
            </a:r>
            <a:endParaRPr lang="bg-B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Задача: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7847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Създайте презентация за Питагор, като следвате следните указания:</a:t>
            </a:r>
          </a:p>
          <a:p>
            <a:pPr marL="514350" indent="-514350">
              <a:buAutoNum type="arabicPeriod"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Посочете къде и кога е живял;</a:t>
            </a:r>
          </a:p>
          <a:p>
            <a:pPr marL="514350" indent="-514350">
              <a:buAutoNum type="arabicPeriod"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Какво гласи неговата теорема;</a:t>
            </a:r>
          </a:p>
          <a:p>
            <a:pPr marL="514350" indent="-514350">
              <a:buAutoNum type="arabicPeriod"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Известни мисли на Питагор;</a:t>
            </a:r>
          </a:p>
          <a:p>
            <a:pPr marL="514350" indent="-514350">
              <a:buAutoNum type="arabicPeriod"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Вмъкнете подходящи изображения на всеки от слайдовете;</a:t>
            </a:r>
          </a:p>
          <a:p>
            <a:pPr marL="514350" indent="-514350">
              <a:buAutoNum type="arabicPeriod"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предпоследния слайд запазете използваните връзки;</a:t>
            </a:r>
          </a:p>
          <a:p>
            <a:pPr marL="514350" indent="-514350">
              <a:buAutoNum type="arabicPeriod"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Последният слайд да бъде с вашето име, клас и номер</a:t>
            </a:r>
          </a:p>
          <a:p>
            <a:pPr marL="514350" indent="-514350">
              <a:buAutoNum type="arabicPeriod"/>
            </a:pPr>
            <a:endParaRPr lang="bg-B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365195" y="2054655"/>
            <a:ext cx="6719020" cy="3970330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Едно от най-важните свойства на информацията е нейната навременност.</a:t>
            </a:r>
          </a:p>
          <a:p>
            <a:pPr algn="r"/>
            <a:endParaRPr lang="bg-BG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771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365195" y="2054655"/>
            <a:ext cx="6719020" cy="3970330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Едно от най-важните свойства на информацията е нейната навременност.</a:t>
            </a:r>
          </a:p>
          <a:p>
            <a:pPr algn="r"/>
            <a:endParaRPr lang="bg-BG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771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115616" y="2054655"/>
            <a:ext cx="7416823" cy="3970330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 smtClean="0"/>
              <a:t>ТУК ЩЕ НАУЧИТЕ:</a:t>
            </a:r>
          </a:p>
          <a:p>
            <a:pPr algn="ctr"/>
            <a:endParaRPr lang="bg-BG" sz="4000" dirty="0" smtClean="0"/>
          </a:p>
          <a:p>
            <a:pPr algn="ctr">
              <a:buFont typeface="Wingdings" pitchFamily="2" charset="2"/>
              <a:buChar char="ü"/>
            </a:pPr>
            <a:r>
              <a:rPr lang="bg-BG" sz="4000" dirty="0" smtClean="0"/>
              <a:t>Какво е авторско право;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Как да </a:t>
            </a:r>
            <a:r>
              <a:rPr lang="ru-RU" sz="4000" dirty="0" err="1" smtClean="0"/>
              <a:t>зачитате</a:t>
            </a:r>
            <a:r>
              <a:rPr lang="ru-RU" sz="4000" dirty="0" smtClean="0"/>
              <a:t> </a:t>
            </a:r>
            <a:r>
              <a:rPr lang="ru-RU" sz="4000" dirty="0" err="1" smtClean="0"/>
              <a:t>авторските</a:t>
            </a:r>
            <a:r>
              <a:rPr lang="ru-RU" sz="4000" dirty="0" smtClean="0"/>
              <a:t> права на </a:t>
            </a:r>
            <a:r>
              <a:rPr lang="ru-RU" sz="4000" dirty="0" err="1" smtClean="0"/>
              <a:t>чужди</a:t>
            </a:r>
            <a:r>
              <a:rPr lang="ru-RU" sz="4000" dirty="0" smtClean="0"/>
              <a:t> </a:t>
            </a:r>
            <a:r>
              <a:rPr lang="ru-RU" sz="4000" dirty="0" err="1" smtClean="0"/>
              <a:t>материали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75771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&amp;Rcy;&amp;iecy;&amp;zcy;&amp;ucy;&amp;lcy;&amp;tcy;&amp;acy;&amp;tcy; &amp;scy; &amp;icy;&amp;zcy;&amp;ocy;&amp;bcy;&amp;rcy;&amp;acy;&amp;zhcy;&amp;iecy;&amp;ncy;&amp;icy;&amp;iecy; &amp;zcy;&amp;acy; iner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28" name="AutoShape 4" descr="&amp;Rcy;&amp;iecy;&amp;zcy;&amp;ucy;&amp;lcy;&amp;tcy;&amp;acy;&amp;tcy; &amp;scy; &amp;icy;&amp;zcy;&amp;ocy;&amp;bcy;&amp;rcy;&amp;acy;&amp;zhcy;&amp;iecy;&amp;ncy;&amp;icy;&amp;iecy; &amp;zcy;&amp;acy; iner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30" name="AutoShape 6" descr="&amp;Rcy;&amp;iecy;&amp;zcy;&amp;ucy;&amp;lcy;&amp;tcy;&amp;acy;&amp;tcy; &amp;scy; &amp;icy;&amp;zcy;&amp;ocy;&amp;bcy;&amp;rcy;&amp;acy;&amp;zhcy;&amp;iecy;&amp;ncy;&amp;icy;&amp;iecy; &amp;zcy;&amp;acy; iner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3"/>
            <a:ext cx="9144000" cy="297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лавие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ен триъгълник 3"/>
          <p:cNvSpPr/>
          <p:nvPr/>
        </p:nvSpPr>
        <p:spPr>
          <a:xfrm flipH="1">
            <a:off x="323528" y="1628800"/>
            <a:ext cx="8398646" cy="4752528"/>
          </a:xfrm>
          <a:prstGeom prst="rt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&amp;Rcy;&amp;iecy;&amp;zcy;&amp;ucy;&amp;lcy;&amp;tcy;&amp;acy;&amp;tcy; &amp;scy; &amp;icy;&amp;zcy;&amp;ocy;&amp;bcy;&amp;rcy;&amp;acy;&amp;zhcy;&amp;iecy;&amp;ncy;&amp;icy;&amp;iecy; &amp;zcy;&amp;acy; iner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28" name="AutoShape 4" descr="&amp;Rcy;&amp;iecy;&amp;zcy;&amp;ucy;&amp;lcy;&amp;tcy;&amp;acy;&amp;tcy; &amp;scy; &amp;icy;&amp;zcy;&amp;ocy;&amp;bcy;&amp;rcy;&amp;acy;&amp;zhcy;&amp;iecy;&amp;ncy;&amp;icy;&amp;iecy; &amp;zcy;&amp;acy; iner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30" name="AutoShape 6" descr="&amp;Rcy;&amp;iecy;&amp;zcy;&amp;ucy;&amp;lcy;&amp;tcy;&amp;acy;&amp;tcy; &amp;scy; &amp;icy;&amp;zcy;&amp;ocy;&amp;bcy;&amp;rcy;&amp;acy;&amp;zhcy;&amp;iecy;&amp;ncy;&amp;icy;&amp;iecy; &amp;zcy;&amp;acy; iner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" name="Заглавие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1. Авторски права</a:t>
            </a:r>
            <a:endParaRPr lang="bg-BG" dirty="0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Отношенията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свързани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със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създаването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разпространението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произведенията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литературата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изкуството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науката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са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описани</a:t>
            </a:r>
            <a:r>
              <a:rPr lang="ru-RU" dirty="0" smtClean="0">
                <a:solidFill>
                  <a:schemeClr val="tx1"/>
                </a:solidFill>
              </a:rPr>
              <a:t> в Закона за </a:t>
            </a:r>
            <a:r>
              <a:rPr lang="ru-RU" dirty="0" err="1" smtClean="0">
                <a:solidFill>
                  <a:schemeClr val="tx1"/>
                </a:solidFill>
              </a:rPr>
              <a:t>авторското</a:t>
            </a:r>
            <a:r>
              <a:rPr lang="ru-RU" dirty="0" smtClean="0">
                <a:solidFill>
                  <a:schemeClr val="tx1"/>
                </a:solidFill>
              </a:rPr>
              <a:t> право и сродните </a:t>
            </a:r>
            <a:r>
              <a:rPr lang="ru-RU" dirty="0" err="1" smtClean="0">
                <a:solidFill>
                  <a:schemeClr val="tx1"/>
                </a:solidFill>
              </a:rPr>
              <a:t>му</a:t>
            </a:r>
            <a:r>
              <a:rPr lang="ru-RU" dirty="0" smtClean="0">
                <a:solidFill>
                  <a:schemeClr val="tx1"/>
                </a:solidFill>
              </a:rPr>
              <a:t> права (ЗАПСП).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Закона </a:t>
            </a:r>
            <a:r>
              <a:rPr lang="ru-RU" dirty="0" err="1" smtClean="0">
                <a:solidFill>
                  <a:schemeClr val="tx1"/>
                </a:solidFill>
              </a:rPr>
              <a:t>може</a:t>
            </a:r>
            <a:r>
              <a:rPr lang="ru-RU" dirty="0" smtClean="0">
                <a:solidFill>
                  <a:schemeClr val="tx1"/>
                </a:solidFill>
              </a:rPr>
              <a:t> да </a:t>
            </a:r>
            <a:r>
              <a:rPr lang="ru-RU" dirty="0" err="1" smtClean="0">
                <a:solidFill>
                  <a:schemeClr val="tx1"/>
                </a:solidFill>
              </a:rPr>
              <a:t>откриете</a:t>
            </a:r>
            <a:r>
              <a:rPr lang="ru-RU" dirty="0" smtClean="0">
                <a:solidFill>
                  <a:schemeClr val="tx1"/>
                </a:solidFill>
              </a:rPr>
              <a:t> на адрес http://lex.bg/laws/ldoc/2133094401. 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0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124199" cy="3437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с два заоблени срещуположни ъгъла 1"/>
          <p:cNvSpPr/>
          <p:nvPr/>
        </p:nvSpPr>
        <p:spPr>
          <a:xfrm>
            <a:off x="1115616" y="1844824"/>
            <a:ext cx="7776864" cy="44644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87624" y="2132856"/>
            <a:ext cx="763183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Чл. 4.</a:t>
            </a:r>
            <a:r>
              <a:rPr kumimoji="0" lang="bg-B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са обект на авторското право:</a:t>
            </a:r>
            <a:endParaRPr kumimoji="0" lang="bg-B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(доп. – ДВ, бр. 21 от 2014 г.) нормативни и индивидуални актове на държавни органи за управление, актовете на съдилищата, както и официалните им преводи;</a:t>
            </a:r>
            <a:endParaRPr kumimoji="0" lang="bg-B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идеи и концепции;</a:t>
            </a:r>
            <a:endParaRPr kumimoji="0" lang="bg-B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фолклорни творби;</a:t>
            </a:r>
            <a:endParaRPr kumimoji="0" lang="bg-B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 новини, факти, сведения и данни.</a:t>
            </a:r>
            <a:endParaRPr kumimoji="0" lang="bg-B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00808"/>
            <a:ext cx="6491559" cy="48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217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Авторски  права в   в интернет</vt:lpstr>
      <vt:lpstr>PowerPoint Presentation</vt:lpstr>
      <vt:lpstr>PowerPoint Presentation</vt:lpstr>
      <vt:lpstr>PowerPoint Presentation</vt:lpstr>
      <vt:lpstr>PowerPoint Presentation</vt:lpstr>
      <vt:lpstr>1. Авторски права</vt:lpstr>
      <vt:lpstr>PowerPoint Presentation</vt:lpstr>
      <vt:lpstr>PowerPoint Presentation</vt:lpstr>
      <vt:lpstr>PowerPoint Presentation</vt:lpstr>
      <vt:lpstr>2. Лицензи, свързани с авторското право</vt:lpstr>
      <vt:lpstr>Задача: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</cp:lastModifiedBy>
  <cp:revision>105</cp:revision>
  <dcterms:created xsi:type="dcterms:W3CDTF">2013-08-21T19:17:07Z</dcterms:created>
  <dcterms:modified xsi:type="dcterms:W3CDTF">2020-04-28T08:26:15Z</dcterms:modified>
</cp:coreProperties>
</file>