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12"/>
  </p:notesMasterIdLst>
  <p:sldIdLst>
    <p:sldId id="261" r:id="rId2"/>
    <p:sldId id="295" r:id="rId3"/>
    <p:sldId id="256" r:id="rId4"/>
    <p:sldId id="257" r:id="rId5"/>
    <p:sldId id="258" r:id="rId6"/>
    <p:sldId id="263" r:id="rId7"/>
    <p:sldId id="296" r:id="rId8"/>
    <p:sldId id="297" r:id="rId9"/>
    <p:sldId id="298" r:id="rId10"/>
    <p:sldId id="294" r:id="rId11"/>
  </p:sldIdLst>
  <p:sldSz cx="9144000" cy="5143500" type="screen16x9"/>
  <p:notesSz cx="6858000" cy="9144000"/>
  <p:embeddedFontLst>
    <p:embeddedFont>
      <p:font typeface="Concert One" panose="020B0604020202020204" charset="0"/>
      <p:regular r:id="rId13"/>
    </p:embeddedFont>
    <p:embeddedFont>
      <p:font typeface="Roboto Mono" panose="020B0604020202020204" charset="0"/>
      <p:regular r:id="rId14"/>
      <p:bold r:id="rId15"/>
      <p:italic r:id="rId16"/>
      <p:boldItalic r:id="rId17"/>
    </p:embeddedFont>
    <p:embeddedFont>
      <p:font typeface="Coming Soon" panose="020B0604020202020204" charset="0"/>
      <p:regular r:id="rId18"/>
    </p:embeddedFont>
    <p:embeddedFont>
      <p:font typeface="Roboto Mono Medium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1C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76F006-06E0-4590-9D29-6AAB181DC65C}">
  <a:tblStyle styleId="{3C76F006-06E0-4590-9D29-6AAB181DC6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209571f4d9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209571f4d9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20f6c89457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120f6c89457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209571f4d9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209571f4d9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4879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20f6c89457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20f6c89457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689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20f6c89457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20f6c89457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6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94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401825"/>
            <a:ext cx="69633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7975">
              <a:spcBef>
                <a:spcPts val="0"/>
              </a:spcBef>
              <a:spcAft>
                <a:spcPts val="0"/>
              </a:spcAft>
              <a:buSzPts val="1250"/>
              <a:buFont typeface="Concert One"/>
              <a:buAutoNum type="arabicPeriod"/>
              <a:defRPr sz="950">
                <a:solidFill>
                  <a:schemeClr val="dk2"/>
                </a:solidFill>
              </a:defRPr>
            </a:lvl1pPr>
            <a:lvl2pPr marL="914400" lvl="1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2pPr>
            <a:lvl3pPr marL="1371600" lvl="2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3pPr>
            <a:lvl4pPr marL="1828800" lvl="3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4pPr>
            <a:lvl5pPr marL="2286000" lvl="4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5pPr>
            <a:lvl6pPr marL="2743200" lvl="5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6pPr>
            <a:lvl7pPr marL="3200400" lvl="6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7pPr>
            <a:lvl8pPr marL="3657600" lvl="7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8pPr>
            <a:lvl9pPr marL="4114800" lvl="8" indent="-292100">
              <a:spcBef>
                <a:spcPts val="1600"/>
              </a:spcBef>
              <a:spcAft>
                <a:spcPts val="160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142343">
            <a:off x="6222976" y="2291982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1920292">
            <a:off x="925352" y="1011382"/>
            <a:ext cx="2068424" cy="177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2426100" y="1386676"/>
            <a:ext cx="4291800" cy="24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8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2649000" y="2142600"/>
            <a:ext cx="3846000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27075" y="1366750"/>
            <a:ext cx="290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SECTION_TITLE_AND_DESCRIPTION_1_1_1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5230400" y="3321638"/>
            <a:ext cx="27975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subTitle" idx="1"/>
          </p:nvPr>
        </p:nvSpPr>
        <p:spPr>
          <a:xfrm>
            <a:off x="4909400" y="1218188"/>
            <a:ext cx="3439500" cy="20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2" r:id="rId5"/>
    <p:sldLayoutId id="2147483665" r:id="rId6"/>
    <p:sldLayoutId id="2147483673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5"/>
          <p:cNvSpPr txBox="1">
            <a:spLocks noGrp="1"/>
          </p:cNvSpPr>
          <p:nvPr>
            <p:ph type="body" idx="1"/>
          </p:nvPr>
        </p:nvSpPr>
        <p:spPr>
          <a:xfrm>
            <a:off x="2062976" y="1544011"/>
            <a:ext cx="4873083" cy="2490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bg-BG" dirty="0"/>
              <a:t>Какво е множество?</a:t>
            </a:r>
          </a:p>
          <a:p>
            <a:pPr algn="l"/>
            <a:r>
              <a:rPr lang="bg-BG" dirty="0"/>
              <a:t>Дайте примери за множество.</a:t>
            </a:r>
          </a:p>
          <a:p>
            <a:pPr algn="l"/>
            <a:r>
              <a:rPr lang="bg-BG" dirty="0"/>
              <a:t>Какви видове множества познавате?</a:t>
            </a:r>
          </a:p>
          <a:p>
            <a:pPr algn="l"/>
            <a:r>
              <a:rPr lang="bg-BG" dirty="0"/>
              <a:t>Какво е подмножество?</a:t>
            </a:r>
          </a:p>
          <a:p>
            <a:pPr algn="l"/>
            <a:r>
              <a:rPr lang="bg-BG" dirty="0"/>
              <a:t>По какъв начин обозначаваме множествата?</a:t>
            </a:r>
          </a:p>
          <a:p>
            <a:pPr algn="l"/>
            <a:r>
              <a:rPr lang="bg-BG" dirty="0"/>
              <a:t>Как записваме, че един елемент принадлежи/непринадлежи на дадено множество?</a:t>
            </a:r>
          </a:p>
          <a:p>
            <a:pPr algn="l"/>
            <a:r>
              <a:rPr lang="bg-BG" dirty="0"/>
              <a:t>Какво е сечение на множество?</a:t>
            </a:r>
          </a:p>
          <a:p>
            <a:pPr algn="l"/>
            <a:r>
              <a:rPr lang="bg-BG" dirty="0"/>
              <a:t>Какво е обединение на множество?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72" name="Google Shape;372;p55"/>
          <p:cNvSpPr txBox="1">
            <a:spLocks noGrp="1"/>
          </p:cNvSpPr>
          <p:nvPr>
            <p:ph type="title"/>
          </p:nvPr>
        </p:nvSpPr>
        <p:spPr>
          <a:xfrm>
            <a:off x="2408990" y="834882"/>
            <a:ext cx="418106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Нека припомним</a:t>
            </a:r>
            <a:endParaRPr dirty="0"/>
          </a:p>
        </p:txBody>
      </p:sp>
      <p:pic>
        <p:nvPicPr>
          <p:cNvPr id="373" name="Google Shape;373;p55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3540107" y="1248081"/>
            <a:ext cx="1918825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5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385650" y="1079132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5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385650" y="1685357"/>
            <a:ext cx="2036850" cy="8460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383;p56"/>
          <p:cNvGrpSpPr/>
          <p:nvPr/>
        </p:nvGrpSpPr>
        <p:grpSpPr>
          <a:xfrm>
            <a:off x="2201297" y="892047"/>
            <a:ext cx="824184" cy="712067"/>
            <a:chOff x="2341425" y="238100"/>
            <a:chExt cx="1328900" cy="1148125"/>
          </a:xfrm>
        </p:grpSpPr>
        <p:sp>
          <p:nvSpPr>
            <p:cNvPr id="9" name="Google Shape;384;p56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5;p56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6;p56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7;p56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8;p56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9;p56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0;p56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1;p56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2;p56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88"/>
          <p:cNvSpPr txBox="1">
            <a:spLocks noGrp="1"/>
          </p:cNvSpPr>
          <p:nvPr>
            <p:ph type="title"/>
          </p:nvPr>
        </p:nvSpPr>
        <p:spPr>
          <a:xfrm>
            <a:off x="2420983" y="564843"/>
            <a:ext cx="4484909" cy="38067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dirty="0" smtClean="0"/>
              <a:t>Домашна работа</a:t>
            </a:r>
            <a:br>
              <a:rPr lang="bg-BG" sz="4000" dirty="0" smtClean="0"/>
            </a:br>
            <a:r>
              <a:rPr lang="bg-BG" sz="4000" dirty="0" smtClean="0"/>
              <a:t>учебна тетрадка стр.15</a:t>
            </a:r>
            <a:endParaRPr sz="4000" dirty="0"/>
          </a:p>
        </p:txBody>
      </p:sp>
      <p:pic>
        <p:nvPicPr>
          <p:cNvPr id="979" name="Google Shape;979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7675" y="3863182"/>
            <a:ext cx="2481200" cy="4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100000">
            <a:off x="6437358" y="1016925"/>
            <a:ext cx="633085" cy="41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7700" y="3186978"/>
            <a:ext cx="621600" cy="6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88"/>
          <p:cNvPicPr preferRelativeResize="0"/>
          <p:nvPr/>
        </p:nvPicPr>
        <p:blipFill rotWithShape="1">
          <a:blip r:embed="rId6">
            <a:alphaModFix/>
          </a:blip>
          <a:srcRect t="16970" r="8892" b="21025"/>
          <a:stretch/>
        </p:blipFill>
        <p:spPr>
          <a:xfrm rot="10800000">
            <a:off x="1002325" y="3226875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77;p1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96921" y="3366850"/>
            <a:ext cx="1340595" cy="1340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5"/>
          <p:cNvSpPr txBox="1">
            <a:spLocks noGrp="1"/>
          </p:cNvSpPr>
          <p:nvPr>
            <p:ph type="body" idx="1"/>
          </p:nvPr>
        </p:nvSpPr>
        <p:spPr>
          <a:xfrm>
            <a:off x="2294938" y="1515882"/>
            <a:ext cx="4487701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bg-BG" dirty="0" smtClean="0"/>
              <a:t>Какво е случайно събитие?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bg-BG" dirty="0" smtClean="0"/>
              <a:t>Кое събитие наричаме достоверно?</a:t>
            </a:r>
          </a:p>
          <a:p>
            <a:pPr marL="285750" indent="-28575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bg-BG" dirty="0" smtClean="0"/>
              <a:t>Кое </a:t>
            </a:r>
            <a:r>
              <a:rPr lang="bg-BG" dirty="0"/>
              <a:t>събитие </a:t>
            </a:r>
            <a:r>
              <a:rPr lang="bg-BG" dirty="0" smtClean="0"/>
              <a:t>наричаме невъзможно</a:t>
            </a:r>
            <a:r>
              <a:rPr lang="bg-BG" dirty="0" smtClean="0"/>
              <a:t>?</a:t>
            </a:r>
          </a:p>
          <a:p>
            <a:pPr marL="285750" indent="-28575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bg-BG" dirty="0" smtClean="0"/>
              <a:t>Как намираме вероятност на случайно събитие?</a:t>
            </a:r>
          </a:p>
          <a:p>
            <a:pPr marL="285750" indent="-28575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bg-BG" smtClean="0"/>
              <a:t>В какъв интервал е вероятността на събитие?</a:t>
            </a:r>
            <a:endParaRPr lang="bg-BG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72" name="Google Shape;372;p55"/>
          <p:cNvSpPr txBox="1">
            <a:spLocks noGrp="1"/>
          </p:cNvSpPr>
          <p:nvPr>
            <p:ph type="title"/>
          </p:nvPr>
        </p:nvSpPr>
        <p:spPr>
          <a:xfrm>
            <a:off x="2443768" y="858760"/>
            <a:ext cx="418106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dirty="0"/>
              <a:t>Нека припомним</a:t>
            </a:r>
            <a:endParaRPr dirty="0"/>
          </a:p>
        </p:txBody>
      </p:sp>
      <p:pic>
        <p:nvPicPr>
          <p:cNvPr id="373" name="Google Shape;373;p55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3628566" y="1323360"/>
            <a:ext cx="1918825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5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385650" y="1079132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5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385650" y="1685357"/>
            <a:ext cx="2036850" cy="8460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383;p56"/>
          <p:cNvGrpSpPr/>
          <p:nvPr/>
        </p:nvGrpSpPr>
        <p:grpSpPr>
          <a:xfrm>
            <a:off x="6222474" y="3651632"/>
            <a:ext cx="824184" cy="712067"/>
            <a:chOff x="2341425" y="238100"/>
            <a:chExt cx="1328900" cy="1148125"/>
          </a:xfrm>
        </p:grpSpPr>
        <p:sp>
          <p:nvSpPr>
            <p:cNvPr id="9" name="Google Shape;384;p56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5;p56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6;p56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7;p56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8;p56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9;p56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0;p56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1;p56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2;p56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725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>
            <a:spLocks noGrp="1"/>
          </p:cNvSpPr>
          <p:nvPr>
            <p:ph type="ctrTitle"/>
          </p:nvPr>
        </p:nvSpPr>
        <p:spPr>
          <a:xfrm>
            <a:off x="1672775" y="2161349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 smtClean="0"/>
              <a:t>100</a:t>
            </a:r>
            <a:r>
              <a:rPr lang="ru-RU" dirty="0"/>
              <a:t>. Описание на данни. </a:t>
            </a:r>
            <a:r>
              <a:rPr lang="ru-RU" dirty="0" smtClean="0"/>
              <a:t>Средноаритме</a:t>
            </a:r>
            <a:br>
              <a:rPr lang="ru-RU" dirty="0" smtClean="0"/>
            </a:br>
            <a:r>
              <a:rPr lang="ru-RU" dirty="0" smtClean="0"/>
              <a:t>тично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15" name="Google Shape;315;p50"/>
          <p:cNvSpPr txBox="1">
            <a:spLocks noGrp="1"/>
          </p:cNvSpPr>
          <p:nvPr>
            <p:ph type="subTitle" idx="1"/>
          </p:nvPr>
        </p:nvSpPr>
        <p:spPr>
          <a:xfrm>
            <a:off x="1672775" y="3868950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0" dirty="0" smtClean="0"/>
              <a:t>Математика</a:t>
            </a:r>
            <a:br>
              <a:rPr lang="bg-BG" b="0" dirty="0" smtClean="0"/>
            </a:br>
            <a:r>
              <a:rPr lang="en-US" b="0" dirty="0" smtClean="0"/>
              <a:t>VI</a:t>
            </a:r>
            <a:endParaRPr b="0" dirty="0"/>
          </a:p>
        </p:txBody>
      </p:sp>
      <p:sp>
        <p:nvSpPr>
          <p:cNvPr id="316" name="Google Shape;316;p50"/>
          <p:cNvSpPr/>
          <p:nvPr/>
        </p:nvSpPr>
        <p:spPr>
          <a:xfrm>
            <a:off x="1787971" y="2988899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Google Shape;317;p50"/>
          <p:cNvSpPr/>
          <p:nvPr/>
        </p:nvSpPr>
        <p:spPr>
          <a:xfrm>
            <a:off x="7173487" y="3004774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" name="Google Shape;318;p50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19" name="Google Shape;319;p50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0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82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95460">
            <a:off x="7712108" y="1346269"/>
            <a:ext cx="1196395" cy="165940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17" y="1058778"/>
            <a:ext cx="6677957" cy="21910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80930" y="1861648"/>
            <a:ext cx="6457122" cy="138818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39" y="3324965"/>
            <a:ext cx="6344535" cy="1276528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1345380" y="3392556"/>
            <a:ext cx="271100" cy="404191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</a:t>
            </a:r>
            <a:endParaRPr lang="bg-BG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37" y="891575"/>
            <a:ext cx="7300469" cy="3460811"/>
          </a:xfrm>
          <a:prstGeom prst="rect">
            <a:avLst/>
          </a:prstGeom>
        </p:spPr>
      </p:pic>
      <p:sp>
        <p:nvSpPr>
          <p:cNvPr id="333" name="Google Shape;333;p52"/>
          <p:cNvSpPr/>
          <p:nvPr/>
        </p:nvSpPr>
        <p:spPr>
          <a:xfrm>
            <a:off x="7891366" y="403151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52"/>
          <p:cNvSpPr/>
          <p:nvPr/>
        </p:nvSpPr>
        <p:spPr>
          <a:xfrm>
            <a:off x="8082706" y="4275387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939299" y="1732405"/>
            <a:ext cx="7229774" cy="261998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7"/>
          <p:cNvSpPr/>
          <p:nvPr/>
        </p:nvSpPr>
        <p:spPr>
          <a:xfrm rot="1352827">
            <a:off x="96899" y="223733"/>
            <a:ext cx="647394" cy="266313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403" name="Google Shape;403;p57"/>
          <p:cNvSpPr/>
          <p:nvPr/>
        </p:nvSpPr>
        <p:spPr>
          <a:xfrm rot="2700000">
            <a:off x="69929" y="4654178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38" y="687019"/>
            <a:ext cx="7295521" cy="367957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2190" y="3075186"/>
            <a:ext cx="7305517" cy="149749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ounded Rectangle 7"/>
          <p:cNvSpPr/>
          <p:nvPr/>
        </p:nvSpPr>
        <p:spPr>
          <a:xfrm>
            <a:off x="4419009" y="3075186"/>
            <a:ext cx="1173407" cy="19878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 </a:t>
            </a:r>
            <a:r>
              <a:rPr lang="bg-BG" dirty="0" smtClean="0">
                <a:sym typeface="Symbol" panose="05050102010706020507" pitchFamily="18" charset="2"/>
              </a:rPr>
              <a:t> </a:t>
            </a:r>
            <a:r>
              <a:rPr lang="bg-BG" dirty="0" smtClean="0"/>
              <a:t>2583 лв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06" y="345260"/>
            <a:ext cx="5179600" cy="170756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44170" y="1095702"/>
            <a:ext cx="4983328" cy="957118"/>
          </a:xfrm>
          <a:custGeom>
            <a:avLst/>
            <a:gdLst>
              <a:gd name="connsiteX0" fmla="*/ 0 w 5179601"/>
              <a:gd name="connsiteY0" fmla="*/ 185581 h 1113464"/>
              <a:gd name="connsiteX1" fmla="*/ 185581 w 5179601"/>
              <a:gd name="connsiteY1" fmla="*/ 0 h 1113464"/>
              <a:gd name="connsiteX2" fmla="*/ 4994020 w 5179601"/>
              <a:gd name="connsiteY2" fmla="*/ 0 h 1113464"/>
              <a:gd name="connsiteX3" fmla="*/ 5179601 w 5179601"/>
              <a:gd name="connsiteY3" fmla="*/ 185581 h 1113464"/>
              <a:gd name="connsiteX4" fmla="*/ 5179601 w 5179601"/>
              <a:gd name="connsiteY4" fmla="*/ 927883 h 1113464"/>
              <a:gd name="connsiteX5" fmla="*/ 4994020 w 5179601"/>
              <a:gd name="connsiteY5" fmla="*/ 1113464 h 1113464"/>
              <a:gd name="connsiteX6" fmla="*/ 185581 w 5179601"/>
              <a:gd name="connsiteY6" fmla="*/ 1113464 h 1113464"/>
              <a:gd name="connsiteX7" fmla="*/ 0 w 5179601"/>
              <a:gd name="connsiteY7" fmla="*/ 927883 h 1113464"/>
              <a:gd name="connsiteX8" fmla="*/ 0 w 5179601"/>
              <a:gd name="connsiteY8" fmla="*/ 185581 h 1113464"/>
              <a:gd name="connsiteX0" fmla="*/ 0 w 5199480"/>
              <a:gd name="connsiteY0" fmla="*/ 185581 h 1113473"/>
              <a:gd name="connsiteX1" fmla="*/ 185581 w 5199480"/>
              <a:gd name="connsiteY1" fmla="*/ 0 h 1113473"/>
              <a:gd name="connsiteX2" fmla="*/ 4994020 w 5199480"/>
              <a:gd name="connsiteY2" fmla="*/ 0 h 1113473"/>
              <a:gd name="connsiteX3" fmla="*/ 5179601 w 5199480"/>
              <a:gd name="connsiteY3" fmla="*/ 185581 h 1113473"/>
              <a:gd name="connsiteX4" fmla="*/ 5199480 w 5199480"/>
              <a:gd name="connsiteY4" fmla="*/ 1014022 h 1113473"/>
              <a:gd name="connsiteX5" fmla="*/ 4994020 w 5199480"/>
              <a:gd name="connsiteY5" fmla="*/ 1113464 h 1113473"/>
              <a:gd name="connsiteX6" fmla="*/ 185581 w 5199480"/>
              <a:gd name="connsiteY6" fmla="*/ 1113464 h 1113473"/>
              <a:gd name="connsiteX7" fmla="*/ 0 w 5199480"/>
              <a:gd name="connsiteY7" fmla="*/ 927883 h 1113473"/>
              <a:gd name="connsiteX8" fmla="*/ 0 w 5199480"/>
              <a:gd name="connsiteY8" fmla="*/ 185581 h 1113473"/>
              <a:gd name="connsiteX0" fmla="*/ 0 w 5206297"/>
              <a:gd name="connsiteY0" fmla="*/ 185581 h 1113464"/>
              <a:gd name="connsiteX1" fmla="*/ 185581 w 5206297"/>
              <a:gd name="connsiteY1" fmla="*/ 0 h 1113464"/>
              <a:gd name="connsiteX2" fmla="*/ 4994020 w 5206297"/>
              <a:gd name="connsiteY2" fmla="*/ 0 h 1113464"/>
              <a:gd name="connsiteX3" fmla="*/ 5179601 w 5206297"/>
              <a:gd name="connsiteY3" fmla="*/ 185581 h 1113464"/>
              <a:gd name="connsiteX4" fmla="*/ 5199480 w 5206297"/>
              <a:gd name="connsiteY4" fmla="*/ 1014022 h 1113464"/>
              <a:gd name="connsiteX5" fmla="*/ 4994020 w 5206297"/>
              <a:gd name="connsiteY5" fmla="*/ 1113464 h 1113464"/>
              <a:gd name="connsiteX6" fmla="*/ 185581 w 5206297"/>
              <a:gd name="connsiteY6" fmla="*/ 1113464 h 1113464"/>
              <a:gd name="connsiteX7" fmla="*/ 0 w 5206297"/>
              <a:gd name="connsiteY7" fmla="*/ 927883 h 1113464"/>
              <a:gd name="connsiteX8" fmla="*/ 0 w 5206297"/>
              <a:gd name="connsiteY8" fmla="*/ 185581 h 11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6297" h="1113464">
                <a:moveTo>
                  <a:pt x="0" y="185581"/>
                </a:moveTo>
                <a:cubicBezTo>
                  <a:pt x="0" y="83087"/>
                  <a:pt x="83087" y="0"/>
                  <a:pt x="185581" y="0"/>
                </a:cubicBezTo>
                <a:lnTo>
                  <a:pt x="4994020" y="0"/>
                </a:lnTo>
                <a:cubicBezTo>
                  <a:pt x="5096514" y="0"/>
                  <a:pt x="5179601" y="83087"/>
                  <a:pt x="5179601" y="185581"/>
                </a:cubicBezTo>
                <a:cubicBezTo>
                  <a:pt x="5179601" y="433015"/>
                  <a:pt x="5199480" y="766588"/>
                  <a:pt x="5199480" y="1014022"/>
                </a:cubicBezTo>
                <a:cubicBezTo>
                  <a:pt x="5239236" y="1103264"/>
                  <a:pt x="5096514" y="1113464"/>
                  <a:pt x="4994020" y="1113464"/>
                </a:cubicBezTo>
                <a:lnTo>
                  <a:pt x="185581" y="1113464"/>
                </a:lnTo>
                <a:cubicBezTo>
                  <a:pt x="83087" y="1113464"/>
                  <a:pt x="0" y="1030377"/>
                  <a:pt x="0" y="927883"/>
                </a:cubicBezTo>
                <a:lnTo>
                  <a:pt x="0" y="1855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98" y="900866"/>
            <a:ext cx="1420494" cy="106205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06" y="2052821"/>
            <a:ext cx="5679068" cy="2594040"/>
          </a:xfrm>
          <a:prstGeom prst="rect">
            <a:avLst/>
          </a:prstGeom>
        </p:spPr>
      </p:pic>
      <p:sp>
        <p:nvSpPr>
          <p:cNvPr id="9" name="Rounded Rectangle 7"/>
          <p:cNvSpPr/>
          <p:nvPr/>
        </p:nvSpPr>
        <p:spPr>
          <a:xfrm>
            <a:off x="1544169" y="2707914"/>
            <a:ext cx="5373465" cy="570635"/>
          </a:xfrm>
          <a:custGeom>
            <a:avLst/>
            <a:gdLst>
              <a:gd name="connsiteX0" fmla="*/ 0 w 5179601"/>
              <a:gd name="connsiteY0" fmla="*/ 185581 h 1113464"/>
              <a:gd name="connsiteX1" fmla="*/ 185581 w 5179601"/>
              <a:gd name="connsiteY1" fmla="*/ 0 h 1113464"/>
              <a:gd name="connsiteX2" fmla="*/ 4994020 w 5179601"/>
              <a:gd name="connsiteY2" fmla="*/ 0 h 1113464"/>
              <a:gd name="connsiteX3" fmla="*/ 5179601 w 5179601"/>
              <a:gd name="connsiteY3" fmla="*/ 185581 h 1113464"/>
              <a:gd name="connsiteX4" fmla="*/ 5179601 w 5179601"/>
              <a:gd name="connsiteY4" fmla="*/ 927883 h 1113464"/>
              <a:gd name="connsiteX5" fmla="*/ 4994020 w 5179601"/>
              <a:gd name="connsiteY5" fmla="*/ 1113464 h 1113464"/>
              <a:gd name="connsiteX6" fmla="*/ 185581 w 5179601"/>
              <a:gd name="connsiteY6" fmla="*/ 1113464 h 1113464"/>
              <a:gd name="connsiteX7" fmla="*/ 0 w 5179601"/>
              <a:gd name="connsiteY7" fmla="*/ 927883 h 1113464"/>
              <a:gd name="connsiteX8" fmla="*/ 0 w 5179601"/>
              <a:gd name="connsiteY8" fmla="*/ 185581 h 1113464"/>
              <a:gd name="connsiteX0" fmla="*/ 0 w 5199480"/>
              <a:gd name="connsiteY0" fmla="*/ 185581 h 1113473"/>
              <a:gd name="connsiteX1" fmla="*/ 185581 w 5199480"/>
              <a:gd name="connsiteY1" fmla="*/ 0 h 1113473"/>
              <a:gd name="connsiteX2" fmla="*/ 4994020 w 5199480"/>
              <a:gd name="connsiteY2" fmla="*/ 0 h 1113473"/>
              <a:gd name="connsiteX3" fmla="*/ 5179601 w 5199480"/>
              <a:gd name="connsiteY3" fmla="*/ 185581 h 1113473"/>
              <a:gd name="connsiteX4" fmla="*/ 5199480 w 5199480"/>
              <a:gd name="connsiteY4" fmla="*/ 1014022 h 1113473"/>
              <a:gd name="connsiteX5" fmla="*/ 4994020 w 5199480"/>
              <a:gd name="connsiteY5" fmla="*/ 1113464 h 1113473"/>
              <a:gd name="connsiteX6" fmla="*/ 185581 w 5199480"/>
              <a:gd name="connsiteY6" fmla="*/ 1113464 h 1113473"/>
              <a:gd name="connsiteX7" fmla="*/ 0 w 5199480"/>
              <a:gd name="connsiteY7" fmla="*/ 927883 h 1113473"/>
              <a:gd name="connsiteX8" fmla="*/ 0 w 5199480"/>
              <a:gd name="connsiteY8" fmla="*/ 185581 h 1113473"/>
              <a:gd name="connsiteX0" fmla="*/ 0 w 5206297"/>
              <a:gd name="connsiteY0" fmla="*/ 185581 h 1113464"/>
              <a:gd name="connsiteX1" fmla="*/ 185581 w 5206297"/>
              <a:gd name="connsiteY1" fmla="*/ 0 h 1113464"/>
              <a:gd name="connsiteX2" fmla="*/ 4994020 w 5206297"/>
              <a:gd name="connsiteY2" fmla="*/ 0 h 1113464"/>
              <a:gd name="connsiteX3" fmla="*/ 5179601 w 5206297"/>
              <a:gd name="connsiteY3" fmla="*/ 185581 h 1113464"/>
              <a:gd name="connsiteX4" fmla="*/ 5199480 w 5206297"/>
              <a:gd name="connsiteY4" fmla="*/ 1014022 h 1113464"/>
              <a:gd name="connsiteX5" fmla="*/ 4994020 w 5206297"/>
              <a:gd name="connsiteY5" fmla="*/ 1113464 h 1113464"/>
              <a:gd name="connsiteX6" fmla="*/ 185581 w 5206297"/>
              <a:gd name="connsiteY6" fmla="*/ 1113464 h 1113464"/>
              <a:gd name="connsiteX7" fmla="*/ 0 w 5206297"/>
              <a:gd name="connsiteY7" fmla="*/ 927883 h 1113464"/>
              <a:gd name="connsiteX8" fmla="*/ 0 w 5206297"/>
              <a:gd name="connsiteY8" fmla="*/ 185581 h 11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6297" h="1113464">
                <a:moveTo>
                  <a:pt x="0" y="185581"/>
                </a:moveTo>
                <a:cubicBezTo>
                  <a:pt x="0" y="83087"/>
                  <a:pt x="83087" y="0"/>
                  <a:pt x="185581" y="0"/>
                </a:cubicBezTo>
                <a:lnTo>
                  <a:pt x="4994020" y="0"/>
                </a:lnTo>
                <a:cubicBezTo>
                  <a:pt x="5096514" y="0"/>
                  <a:pt x="5179601" y="83087"/>
                  <a:pt x="5179601" y="185581"/>
                </a:cubicBezTo>
                <a:cubicBezTo>
                  <a:pt x="5179601" y="433015"/>
                  <a:pt x="5199480" y="766588"/>
                  <a:pt x="5199480" y="1014022"/>
                </a:cubicBezTo>
                <a:cubicBezTo>
                  <a:pt x="5239236" y="1103264"/>
                  <a:pt x="5096514" y="1113464"/>
                  <a:pt x="4994020" y="1113464"/>
                </a:cubicBezTo>
                <a:lnTo>
                  <a:pt x="185581" y="1113464"/>
                </a:lnTo>
                <a:cubicBezTo>
                  <a:pt x="83087" y="1113464"/>
                  <a:pt x="0" y="1030377"/>
                  <a:pt x="0" y="927883"/>
                </a:cubicBezTo>
                <a:lnTo>
                  <a:pt x="0" y="1855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ounded Rectangle 7"/>
          <p:cNvSpPr/>
          <p:nvPr/>
        </p:nvSpPr>
        <p:spPr>
          <a:xfrm>
            <a:off x="1544170" y="3933641"/>
            <a:ext cx="5459604" cy="713220"/>
          </a:xfrm>
          <a:custGeom>
            <a:avLst/>
            <a:gdLst>
              <a:gd name="connsiteX0" fmla="*/ 0 w 5179601"/>
              <a:gd name="connsiteY0" fmla="*/ 185581 h 1113464"/>
              <a:gd name="connsiteX1" fmla="*/ 185581 w 5179601"/>
              <a:gd name="connsiteY1" fmla="*/ 0 h 1113464"/>
              <a:gd name="connsiteX2" fmla="*/ 4994020 w 5179601"/>
              <a:gd name="connsiteY2" fmla="*/ 0 h 1113464"/>
              <a:gd name="connsiteX3" fmla="*/ 5179601 w 5179601"/>
              <a:gd name="connsiteY3" fmla="*/ 185581 h 1113464"/>
              <a:gd name="connsiteX4" fmla="*/ 5179601 w 5179601"/>
              <a:gd name="connsiteY4" fmla="*/ 927883 h 1113464"/>
              <a:gd name="connsiteX5" fmla="*/ 4994020 w 5179601"/>
              <a:gd name="connsiteY5" fmla="*/ 1113464 h 1113464"/>
              <a:gd name="connsiteX6" fmla="*/ 185581 w 5179601"/>
              <a:gd name="connsiteY6" fmla="*/ 1113464 h 1113464"/>
              <a:gd name="connsiteX7" fmla="*/ 0 w 5179601"/>
              <a:gd name="connsiteY7" fmla="*/ 927883 h 1113464"/>
              <a:gd name="connsiteX8" fmla="*/ 0 w 5179601"/>
              <a:gd name="connsiteY8" fmla="*/ 185581 h 1113464"/>
              <a:gd name="connsiteX0" fmla="*/ 0 w 5199480"/>
              <a:gd name="connsiteY0" fmla="*/ 185581 h 1113473"/>
              <a:gd name="connsiteX1" fmla="*/ 185581 w 5199480"/>
              <a:gd name="connsiteY1" fmla="*/ 0 h 1113473"/>
              <a:gd name="connsiteX2" fmla="*/ 4994020 w 5199480"/>
              <a:gd name="connsiteY2" fmla="*/ 0 h 1113473"/>
              <a:gd name="connsiteX3" fmla="*/ 5179601 w 5199480"/>
              <a:gd name="connsiteY3" fmla="*/ 185581 h 1113473"/>
              <a:gd name="connsiteX4" fmla="*/ 5199480 w 5199480"/>
              <a:gd name="connsiteY4" fmla="*/ 1014022 h 1113473"/>
              <a:gd name="connsiteX5" fmla="*/ 4994020 w 5199480"/>
              <a:gd name="connsiteY5" fmla="*/ 1113464 h 1113473"/>
              <a:gd name="connsiteX6" fmla="*/ 185581 w 5199480"/>
              <a:gd name="connsiteY6" fmla="*/ 1113464 h 1113473"/>
              <a:gd name="connsiteX7" fmla="*/ 0 w 5199480"/>
              <a:gd name="connsiteY7" fmla="*/ 927883 h 1113473"/>
              <a:gd name="connsiteX8" fmla="*/ 0 w 5199480"/>
              <a:gd name="connsiteY8" fmla="*/ 185581 h 1113473"/>
              <a:gd name="connsiteX0" fmla="*/ 0 w 5206297"/>
              <a:gd name="connsiteY0" fmla="*/ 185581 h 1113464"/>
              <a:gd name="connsiteX1" fmla="*/ 185581 w 5206297"/>
              <a:gd name="connsiteY1" fmla="*/ 0 h 1113464"/>
              <a:gd name="connsiteX2" fmla="*/ 4994020 w 5206297"/>
              <a:gd name="connsiteY2" fmla="*/ 0 h 1113464"/>
              <a:gd name="connsiteX3" fmla="*/ 5179601 w 5206297"/>
              <a:gd name="connsiteY3" fmla="*/ 185581 h 1113464"/>
              <a:gd name="connsiteX4" fmla="*/ 5199480 w 5206297"/>
              <a:gd name="connsiteY4" fmla="*/ 1014022 h 1113464"/>
              <a:gd name="connsiteX5" fmla="*/ 4994020 w 5206297"/>
              <a:gd name="connsiteY5" fmla="*/ 1113464 h 1113464"/>
              <a:gd name="connsiteX6" fmla="*/ 185581 w 5206297"/>
              <a:gd name="connsiteY6" fmla="*/ 1113464 h 1113464"/>
              <a:gd name="connsiteX7" fmla="*/ 0 w 5206297"/>
              <a:gd name="connsiteY7" fmla="*/ 927883 h 1113464"/>
              <a:gd name="connsiteX8" fmla="*/ 0 w 5206297"/>
              <a:gd name="connsiteY8" fmla="*/ 185581 h 11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6297" h="1113464">
                <a:moveTo>
                  <a:pt x="0" y="185581"/>
                </a:moveTo>
                <a:cubicBezTo>
                  <a:pt x="0" y="83087"/>
                  <a:pt x="83087" y="0"/>
                  <a:pt x="185581" y="0"/>
                </a:cubicBezTo>
                <a:lnTo>
                  <a:pt x="4994020" y="0"/>
                </a:lnTo>
                <a:cubicBezTo>
                  <a:pt x="5096514" y="0"/>
                  <a:pt x="5179601" y="83087"/>
                  <a:pt x="5179601" y="185581"/>
                </a:cubicBezTo>
                <a:cubicBezTo>
                  <a:pt x="5179601" y="433015"/>
                  <a:pt x="5199480" y="766588"/>
                  <a:pt x="5199480" y="1014022"/>
                </a:cubicBezTo>
                <a:cubicBezTo>
                  <a:pt x="5239236" y="1103264"/>
                  <a:pt x="5096514" y="1113464"/>
                  <a:pt x="4994020" y="1113464"/>
                </a:cubicBezTo>
                <a:lnTo>
                  <a:pt x="185581" y="1113464"/>
                </a:lnTo>
                <a:cubicBezTo>
                  <a:pt x="83087" y="1113464"/>
                  <a:pt x="0" y="1030377"/>
                  <a:pt x="0" y="927883"/>
                </a:cubicBezTo>
                <a:lnTo>
                  <a:pt x="0" y="1855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963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7"/>
          <p:cNvSpPr/>
          <p:nvPr/>
        </p:nvSpPr>
        <p:spPr>
          <a:xfrm rot="1352827">
            <a:off x="96899" y="223733"/>
            <a:ext cx="647394" cy="266313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403" name="Google Shape;403;p57"/>
          <p:cNvSpPr/>
          <p:nvPr/>
        </p:nvSpPr>
        <p:spPr>
          <a:xfrm rot="2700000">
            <a:off x="69929" y="4654178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98" y="720657"/>
            <a:ext cx="6937558" cy="3579378"/>
          </a:xfrm>
          <a:prstGeom prst="rect">
            <a:avLst/>
          </a:prstGeom>
        </p:spPr>
      </p:pic>
      <p:sp>
        <p:nvSpPr>
          <p:cNvPr id="8" name="Round Diagonal Corner Rectangle 7"/>
          <p:cNvSpPr/>
          <p:nvPr/>
        </p:nvSpPr>
        <p:spPr>
          <a:xfrm>
            <a:off x="908298" y="921025"/>
            <a:ext cx="271100" cy="404191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2</a:t>
            </a:r>
            <a:endParaRPr lang="bg-BG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79398" y="2310876"/>
            <a:ext cx="7229774" cy="198916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247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/>
          <p:nvPr/>
        </p:nvSpPr>
        <p:spPr>
          <a:xfrm>
            <a:off x="7891366" y="403151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52"/>
          <p:cNvSpPr/>
          <p:nvPr/>
        </p:nvSpPr>
        <p:spPr>
          <a:xfrm>
            <a:off x="8082706" y="4275387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5" y="1054776"/>
            <a:ext cx="3628665" cy="266908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58" y="1092459"/>
            <a:ext cx="3576208" cy="26314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81739" y="1310733"/>
            <a:ext cx="641734" cy="19878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40</a:t>
            </a:r>
            <a:endParaRPr lang="bg-BG" dirty="0"/>
          </a:p>
        </p:txBody>
      </p:sp>
      <p:sp>
        <p:nvSpPr>
          <p:cNvPr id="9" name="Rounded Rectangle 8"/>
          <p:cNvSpPr/>
          <p:nvPr/>
        </p:nvSpPr>
        <p:spPr>
          <a:xfrm>
            <a:off x="2981739" y="1562525"/>
            <a:ext cx="641734" cy="19878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5,11</a:t>
            </a:r>
            <a:endParaRPr lang="bg-BG" dirty="0"/>
          </a:p>
        </p:txBody>
      </p:sp>
      <p:sp>
        <p:nvSpPr>
          <p:cNvPr id="10" name="Rounded Rectangle 9"/>
          <p:cNvSpPr/>
          <p:nvPr/>
        </p:nvSpPr>
        <p:spPr>
          <a:xfrm>
            <a:off x="3650974" y="1722781"/>
            <a:ext cx="516835" cy="19878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-3,2</a:t>
            </a:r>
            <a:endParaRPr lang="bg-BG" dirty="0"/>
          </a:p>
        </p:txBody>
      </p:sp>
      <p:sp>
        <p:nvSpPr>
          <p:cNvPr id="11" name="Rounded Rectangle 10"/>
          <p:cNvSpPr/>
          <p:nvPr/>
        </p:nvSpPr>
        <p:spPr>
          <a:xfrm>
            <a:off x="2122559" y="2120347"/>
            <a:ext cx="516835" cy="19878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3/8</a:t>
            </a:r>
            <a:endParaRPr lang="bg-BG" dirty="0"/>
          </a:p>
        </p:txBody>
      </p:sp>
      <p:sp>
        <p:nvSpPr>
          <p:cNvPr id="12" name="Rounded Rectangle 11"/>
          <p:cNvSpPr/>
          <p:nvPr/>
        </p:nvSpPr>
        <p:spPr>
          <a:xfrm>
            <a:off x="1311965" y="3763618"/>
            <a:ext cx="2431774" cy="86139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БЕЛ </a:t>
            </a:r>
            <a:r>
              <a:rPr lang="bg-BG" dirty="0" smtClean="0">
                <a:sym typeface="Symbol" panose="05050102010706020507" pitchFamily="18" charset="2"/>
              </a:rPr>
              <a:t> 5,29</a:t>
            </a:r>
          </a:p>
          <a:p>
            <a:pPr algn="ctr"/>
            <a:r>
              <a:rPr lang="bg-BG" dirty="0" smtClean="0">
                <a:sym typeface="Symbol" panose="05050102010706020507" pitchFamily="18" charset="2"/>
              </a:rPr>
              <a:t>Математика =5,25</a:t>
            </a:r>
          </a:p>
          <a:p>
            <a:pPr algn="ctr"/>
            <a:r>
              <a:rPr lang="bg-BG" dirty="0" smtClean="0"/>
              <a:t>По-висок успех по БЕЛ</a:t>
            </a:r>
            <a:endParaRPr lang="bg-BG" dirty="0"/>
          </a:p>
        </p:txBody>
      </p:sp>
      <p:sp>
        <p:nvSpPr>
          <p:cNvPr id="14" name="Rounded Rectangle 13"/>
          <p:cNvSpPr/>
          <p:nvPr/>
        </p:nvSpPr>
        <p:spPr>
          <a:xfrm>
            <a:off x="5267738" y="429518"/>
            <a:ext cx="2431774" cy="62525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Първо трим. </a:t>
            </a:r>
            <a:r>
              <a:rPr lang="bg-BG" dirty="0" smtClean="0">
                <a:sym typeface="Symbol" panose="05050102010706020507" pitchFamily="18" charset="2"/>
              </a:rPr>
              <a:t> 2187 лв.</a:t>
            </a:r>
          </a:p>
          <a:p>
            <a:pPr algn="ctr"/>
            <a:r>
              <a:rPr lang="bg-BG" dirty="0" smtClean="0">
                <a:sym typeface="Symbol" panose="05050102010706020507" pitchFamily="18" charset="2"/>
              </a:rPr>
              <a:t>Второ трим. </a:t>
            </a:r>
            <a:r>
              <a:rPr lang="bg-BG" dirty="0">
                <a:sym typeface="Symbol" panose="05050102010706020507" pitchFamily="18" charset="2"/>
              </a:rPr>
              <a:t></a:t>
            </a:r>
            <a:r>
              <a:rPr lang="bg-BG" dirty="0" smtClean="0">
                <a:sym typeface="Symbol" panose="05050102010706020507" pitchFamily="18" charset="2"/>
              </a:rPr>
              <a:t> </a:t>
            </a:r>
            <a:r>
              <a:rPr lang="bg-BG" dirty="0" smtClean="0"/>
              <a:t>3333 лв шестмесечие 2760 лв</a:t>
            </a:r>
            <a:endParaRPr lang="bg-BG" dirty="0"/>
          </a:p>
        </p:txBody>
      </p:sp>
      <p:sp>
        <p:nvSpPr>
          <p:cNvPr id="16" name="Rounded Rectangle 15"/>
          <p:cNvSpPr/>
          <p:nvPr/>
        </p:nvSpPr>
        <p:spPr>
          <a:xfrm>
            <a:off x="5459592" y="3869868"/>
            <a:ext cx="2431774" cy="62525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26,25 </a:t>
            </a:r>
            <a:r>
              <a:rPr lang="en-US" dirty="0" smtClean="0"/>
              <a:t>km/h</a:t>
            </a:r>
            <a:endParaRPr lang="bg-BG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92817230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130</Words>
  <Application>Microsoft Office PowerPoint</Application>
  <PresentationFormat>On-screen Show (16:9)</PresentationFormat>
  <Paragraphs>31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Concert One</vt:lpstr>
      <vt:lpstr>Roboto Mono</vt:lpstr>
      <vt:lpstr>Muli</vt:lpstr>
      <vt:lpstr>Coming Soon</vt:lpstr>
      <vt:lpstr>Symbol</vt:lpstr>
      <vt:lpstr>Anonymous Pro</vt:lpstr>
      <vt:lpstr>Arial</vt:lpstr>
      <vt:lpstr>Roboto Mono Medium</vt:lpstr>
      <vt:lpstr>Notebook Lesson by Slidesgo</vt:lpstr>
      <vt:lpstr>Нека припомним</vt:lpstr>
      <vt:lpstr>Нека припомним</vt:lpstr>
      <vt:lpstr>100. Описание на данни. Средноаритме тично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 учебна тетрадка стр.15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Множества. Операции с множества</dc:title>
  <dc:creator>User</dc:creator>
  <cp:lastModifiedBy>User</cp:lastModifiedBy>
  <cp:revision>19</cp:revision>
  <dcterms:modified xsi:type="dcterms:W3CDTF">2024-02-29T18:07:20Z</dcterms:modified>
</cp:coreProperties>
</file>