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3"/>
  </p:notesMasterIdLst>
  <p:sldIdLst>
    <p:sldId id="267" r:id="rId2"/>
    <p:sldId id="294" r:id="rId3"/>
    <p:sldId id="295" r:id="rId4"/>
    <p:sldId id="258" r:id="rId5"/>
    <p:sldId id="293" r:id="rId6"/>
    <p:sldId id="261" r:id="rId7"/>
    <p:sldId id="292" r:id="rId8"/>
    <p:sldId id="260" r:id="rId9"/>
    <p:sldId id="291" r:id="rId10"/>
    <p:sldId id="296" r:id="rId11"/>
    <p:sldId id="297" r:id="rId12"/>
  </p:sldIdLst>
  <p:sldSz cx="9144000" cy="5143500" type="screen16x9"/>
  <p:notesSz cx="6858000" cy="9144000"/>
  <p:embeddedFontLst>
    <p:embeddedFont>
      <p:font typeface="Hind" panose="020B0604020202020204" charset="0"/>
      <p:regular r:id="rId14"/>
      <p:bold r:id="rId15"/>
    </p:embeddedFont>
    <p:embeddedFont>
      <p:font typeface="Teko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a1fd1090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a1fd1090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50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06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1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9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528" name="Google Shape;528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595" name="Google Shape;595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106125"/>
            <a:ext cx="772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0" name="Google Shape;660;p11"/>
          <p:cNvSpPr txBox="1">
            <a:spLocks noGrp="1"/>
          </p:cNvSpPr>
          <p:nvPr>
            <p:ph type="subTitle" idx="1"/>
          </p:nvPr>
        </p:nvSpPr>
        <p:spPr>
          <a:xfrm>
            <a:off x="3036650" y="3067007"/>
            <a:ext cx="30708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66" r:id="rId5"/>
    <p:sldLayoutId id="2147483667" r:id="rId6"/>
    <p:sldLayoutId id="2147483670" r:id="rId7"/>
    <p:sldLayoutId id="2147483680" r:id="rId8"/>
    <p:sldLayoutId id="2147483681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46;p86"/>
          <p:cNvSpPr/>
          <p:nvPr/>
        </p:nvSpPr>
        <p:spPr>
          <a:xfrm>
            <a:off x="8775525" y="3883481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7" y="600845"/>
            <a:ext cx="4124901" cy="14575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7" y="2185159"/>
            <a:ext cx="5896798" cy="2324424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 rot="10800000" flipH="1">
            <a:off x="-50904" y="2352347"/>
            <a:ext cx="2384660" cy="3203318"/>
            <a:chOff x="6055230" y="1446175"/>
            <a:chExt cx="2384660" cy="3203318"/>
          </a:xfrm>
        </p:grpSpPr>
        <p:sp>
          <p:nvSpPr>
            <p:cNvPr id="78" name="Google Shape;4472;p86"/>
            <p:cNvSpPr/>
            <p:nvPr/>
          </p:nvSpPr>
          <p:spPr>
            <a:xfrm>
              <a:off x="6055230" y="1870371"/>
              <a:ext cx="1264433" cy="1152008"/>
            </a:xfrm>
            <a:custGeom>
              <a:avLst/>
              <a:gdLst/>
              <a:ahLst/>
              <a:cxnLst/>
              <a:rect l="l" t="t" r="r" b="b"/>
              <a:pathLst>
                <a:path w="37812" h="34450" extrusionOk="0">
                  <a:moveTo>
                    <a:pt x="18906" y="1"/>
                  </a:moveTo>
                  <a:cubicBezTo>
                    <a:pt x="14498" y="1"/>
                    <a:pt x="10091" y="1681"/>
                    <a:pt x="6731" y="5040"/>
                  </a:cubicBezTo>
                  <a:cubicBezTo>
                    <a:pt x="0" y="11771"/>
                    <a:pt x="0" y="22682"/>
                    <a:pt x="6731" y="29401"/>
                  </a:cubicBezTo>
                  <a:cubicBezTo>
                    <a:pt x="10091" y="32767"/>
                    <a:pt x="14498" y="34450"/>
                    <a:pt x="18906" y="34450"/>
                  </a:cubicBezTo>
                  <a:cubicBezTo>
                    <a:pt x="23314" y="34450"/>
                    <a:pt x="27721" y="32767"/>
                    <a:pt x="31081" y="29401"/>
                  </a:cubicBezTo>
                  <a:cubicBezTo>
                    <a:pt x="37812" y="22682"/>
                    <a:pt x="37812" y="11771"/>
                    <a:pt x="31081" y="5040"/>
                  </a:cubicBezTo>
                  <a:cubicBezTo>
                    <a:pt x="27721" y="1681"/>
                    <a:pt x="23314" y="1"/>
                    <a:pt x="18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73;p86"/>
            <p:cNvSpPr/>
            <p:nvPr/>
          </p:nvSpPr>
          <p:spPr>
            <a:xfrm>
              <a:off x="6206184" y="3834248"/>
              <a:ext cx="498289" cy="498657"/>
            </a:xfrm>
            <a:custGeom>
              <a:avLst/>
              <a:gdLst/>
              <a:ahLst/>
              <a:cxnLst/>
              <a:rect l="l" t="t" r="r" b="b"/>
              <a:pathLst>
                <a:path w="14901" h="14912" extrusionOk="0">
                  <a:moveTo>
                    <a:pt x="1" y="0"/>
                  </a:moveTo>
                  <a:lnTo>
                    <a:pt x="1" y="14912"/>
                  </a:lnTo>
                  <a:lnTo>
                    <a:pt x="14900" y="14912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43;p86"/>
            <p:cNvSpPr/>
            <p:nvPr/>
          </p:nvSpPr>
          <p:spPr>
            <a:xfrm>
              <a:off x="6450525" y="2296400"/>
              <a:ext cx="1989365" cy="259179"/>
            </a:xfrm>
            <a:custGeom>
              <a:avLst/>
              <a:gdLst/>
              <a:ahLst/>
              <a:cxnLst/>
              <a:rect l="l" t="t" r="r" b="b"/>
              <a:pathLst>
                <a:path w="68522" h="7750" extrusionOk="0">
                  <a:moveTo>
                    <a:pt x="1" y="0"/>
                  </a:moveTo>
                  <a:lnTo>
                    <a:pt x="1" y="7750"/>
                  </a:lnTo>
                  <a:lnTo>
                    <a:pt x="68522" y="7750"/>
                  </a:lnTo>
                  <a:lnTo>
                    <a:pt x="68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44;p86"/>
            <p:cNvSpPr/>
            <p:nvPr/>
          </p:nvSpPr>
          <p:spPr>
            <a:xfrm>
              <a:off x="6450501" y="1446175"/>
              <a:ext cx="33" cy="3203318"/>
            </a:xfrm>
            <a:custGeom>
              <a:avLst/>
              <a:gdLst/>
              <a:ahLst/>
              <a:cxnLst/>
              <a:rect l="l" t="t" r="r" b="b"/>
              <a:pathLst>
                <a:path w="1" h="95793" fill="none" extrusionOk="0">
                  <a:moveTo>
                    <a:pt x="1" y="0"/>
                  </a:moveTo>
                  <a:lnTo>
                    <a:pt x="1" y="9579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38" y="1141399"/>
            <a:ext cx="4191587" cy="160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06367"/>
            <a:ext cx="7770690" cy="39871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31147" y="1743569"/>
            <a:ext cx="250946" cy="24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1131147" y="3474155"/>
            <a:ext cx="250946" cy="24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2869946" y="4611994"/>
            <a:ext cx="1625876" cy="386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C=13,2 cm</a:t>
            </a:r>
            <a:endParaRPr lang="bg-BG" baseline="30000" dirty="0" smtClean="0"/>
          </a:p>
        </p:txBody>
      </p:sp>
      <p:sp>
        <p:nvSpPr>
          <p:cNvPr id="11" name="Oval 10"/>
          <p:cNvSpPr/>
          <p:nvPr/>
        </p:nvSpPr>
        <p:spPr>
          <a:xfrm>
            <a:off x="4914054" y="2122875"/>
            <a:ext cx="250946" cy="24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4914054" y="3765972"/>
            <a:ext cx="250946" cy="24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ounded Rectangle 12"/>
          <p:cNvSpPr/>
          <p:nvPr/>
        </p:nvSpPr>
        <p:spPr>
          <a:xfrm>
            <a:off x="6767999" y="4611994"/>
            <a:ext cx="1625876" cy="386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C=8,164 cm</a:t>
            </a:r>
            <a:endParaRPr lang="bg-BG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643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/>
          <a:stretch/>
        </p:blipFill>
        <p:spPr>
          <a:xfrm>
            <a:off x="756918" y="1146602"/>
            <a:ext cx="3547413" cy="22555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31" y="181194"/>
            <a:ext cx="4153137" cy="27074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6" y="3048504"/>
            <a:ext cx="3369515" cy="20340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31" y="2817174"/>
            <a:ext cx="3301537" cy="22450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02106" y="1710827"/>
            <a:ext cx="1625876" cy="386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C=16+8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dirty="0" smtClean="0"/>
              <a:t> cm</a:t>
            </a:r>
            <a:endParaRPr lang="bg-BG" baseline="30000" dirty="0" smtClean="0"/>
          </a:p>
        </p:txBody>
      </p:sp>
      <p:sp>
        <p:nvSpPr>
          <p:cNvPr id="8" name="Oval 7"/>
          <p:cNvSpPr/>
          <p:nvPr/>
        </p:nvSpPr>
        <p:spPr>
          <a:xfrm>
            <a:off x="1253067" y="4119739"/>
            <a:ext cx="250946" cy="24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4755023" y="1240081"/>
            <a:ext cx="1625876" cy="3867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>
                <a:solidFill>
                  <a:srgbClr val="FFFFFF"/>
                </a:solidFill>
              </a:rPr>
              <a:t>C=12</a:t>
            </a:r>
            <a:r>
              <a:rPr lang="en-US" smtClean="0">
                <a:solidFill>
                  <a:srgbClr val="FFFFFF"/>
                </a:solidFill>
                <a:sym typeface="Symbol" panose="05050102010706020507" pitchFamily="18" charset="2"/>
              </a:rPr>
              <a:t>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cm</a:t>
            </a:r>
            <a:endParaRPr lang="bg-BG" baseline="300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1854" y="3504635"/>
            <a:ext cx="250946" cy="247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55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title"/>
          </p:nvPr>
        </p:nvSpPr>
        <p:spPr>
          <a:xfrm>
            <a:off x="1800355" y="616676"/>
            <a:ext cx="513188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4400" dirty="0" smtClean="0"/>
              <a:t>Нека припомним: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83757" y="1287250"/>
            <a:ext cx="4178180" cy="3254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окръжност?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определя една окръжност?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радиус?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диаметър?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Каква е връзката между диаметъра и радиуса?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хорда?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намира дължина на окръжност?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На колко е равно </a:t>
            </a:r>
            <a:r>
              <a:rPr lang="bg-BG" sz="1800" b="1" dirty="0">
                <a:sym typeface="Symbol" panose="05050102010706020507" pitchFamily="18" charset="2"/>
              </a:rPr>
              <a:t></a:t>
            </a:r>
            <a:r>
              <a:rPr lang="bg-BG" sz="1800" dirty="0" smtClean="0">
                <a:sym typeface="Symbol" panose="05050102010706020507" pitchFamily="18" charset="2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>
                <a:sym typeface="Symbol" panose="05050102010706020507" pitchFamily="18" charset="2"/>
              </a:rPr>
              <a:t>Как се намира лице на кръг?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 smtClean="0">
                <a:sym typeface="Symbol" panose="05050102010706020507" pitchFamily="18" charset="2"/>
              </a:rPr>
              <a:t>Каква е разликата между окръжност и кръг?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7849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find Area of a Circle - JavaT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65" y="2826888"/>
            <a:ext cx="3935578" cy="22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158872" y="2027129"/>
            <a:ext cx="8221364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400" dirty="0" smtClean="0"/>
              <a:t>Лице на </a:t>
            </a:r>
            <a:r>
              <a:rPr lang="bg-BG" sz="5400" dirty="0" smtClean="0"/>
              <a:t>кръг.</a:t>
            </a:r>
            <a:br>
              <a:rPr lang="bg-BG" sz="5400" dirty="0" smtClean="0"/>
            </a:br>
            <a:r>
              <a:rPr lang="bg-BG" sz="5400" dirty="0" smtClean="0"/>
              <a:t>Упражнение</a:t>
            </a:r>
            <a:endParaRPr sz="54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806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-658375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затвърдим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2400" dirty="0" smtClean="0"/>
              <a:t>Как се извежда формулата за лице на кръг;</a:t>
            </a:r>
            <a:endParaRPr lang="ru-RU" sz="2400" dirty="0"/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32805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формула за намиране на </a:t>
            </a:r>
            <a:r>
              <a:rPr lang="ru-RU" sz="2400" dirty="0" smtClean="0"/>
              <a:t>лице </a:t>
            </a:r>
            <a:r>
              <a:rPr lang="ru-RU" sz="2400" dirty="0"/>
              <a:t>на </a:t>
            </a:r>
            <a:r>
              <a:rPr lang="ru-RU" sz="2400" dirty="0" smtClean="0"/>
              <a:t>кръг;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6" y="3836417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да </a:t>
            </a:r>
            <a:r>
              <a:rPr lang="ru-RU" sz="2400" dirty="0" smtClean="0"/>
              <a:t>намирате лице на части от </a:t>
            </a:r>
            <a:r>
              <a:rPr lang="ru-RU" sz="2400" dirty="0" smtClean="0"/>
              <a:t>кръг;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/>
              <a:t>някои трикове за лесни пресмятания </a:t>
            </a:r>
            <a:r>
              <a:rPr lang="bg-BG" sz="2400" dirty="0" smtClean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1" y="285499"/>
            <a:ext cx="6544588" cy="285789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67530" y="1488483"/>
            <a:ext cx="6184962" cy="1654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83" y="3023262"/>
            <a:ext cx="2372647" cy="212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85" y="164800"/>
            <a:ext cx="6563641" cy="5525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1" y="717327"/>
            <a:ext cx="6516009" cy="42582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84070" y="1939395"/>
            <a:ext cx="6516009" cy="2923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52" y="3079856"/>
            <a:ext cx="2353003" cy="18957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900079" y="717327"/>
            <a:ext cx="1625876" cy="6170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</a:t>
            </a:r>
            <a:r>
              <a:rPr lang="bg-BG" dirty="0" smtClean="0"/>
              <a:t>50,24</a:t>
            </a:r>
            <a:r>
              <a:rPr lang="en-US" dirty="0" smtClean="0"/>
              <a:t> m</a:t>
            </a:r>
            <a:r>
              <a:rPr lang="en-US" baseline="30000" dirty="0" smtClean="0"/>
              <a:t>2</a:t>
            </a:r>
            <a:endParaRPr lang="bg-BG" baseline="30000" dirty="0" smtClean="0"/>
          </a:p>
          <a:p>
            <a:pPr algn="ctr"/>
            <a:r>
              <a:rPr lang="bg-BG" dirty="0" smtClean="0"/>
              <a:t>653,12 </a:t>
            </a:r>
            <a:r>
              <a:rPr lang="en-US" dirty="0" smtClean="0"/>
              <a:t>g </a:t>
            </a:r>
            <a:r>
              <a:rPr lang="bg-BG" dirty="0" smtClean="0"/>
              <a:t>семена</a:t>
            </a:r>
          </a:p>
          <a:p>
            <a:pPr algn="ctr"/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1807"/>
          <a:stretch/>
        </p:blipFill>
        <p:spPr>
          <a:xfrm>
            <a:off x="940021" y="1174886"/>
            <a:ext cx="6490004" cy="33768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0021" y="1960658"/>
            <a:ext cx="6490004" cy="2591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26" name="Picture 2" descr="Детски площад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97" y="20260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320540" y="3462906"/>
            <a:ext cx="823460" cy="1680594"/>
            <a:chOff x="7642290" y="2927971"/>
            <a:chExt cx="823460" cy="1680594"/>
          </a:xfrm>
        </p:grpSpPr>
        <p:sp>
          <p:nvSpPr>
            <p:cNvPr id="12" name="Google Shape;4547;p86"/>
            <p:cNvSpPr/>
            <p:nvPr/>
          </p:nvSpPr>
          <p:spPr>
            <a:xfrm>
              <a:off x="7642290" y="2927971"/>
              <a:ext cx="823460" cy="1680594"/>
            </a:xfrm>
            <a:custGeom>
              <a:avLst/>
              <a:gdLst/>
              <a:ahLst/>
              <a:cxnLst/>
              <a:rect l="l" t="t" r="r" b="b"/>
              <a:pathLst>
                <a:path w="24625" h="50257" extrusionOk="0">
                  <a:moveTo>
                    <a:pt x="24625" y="1"/>
                  </a:moveTo>
                  <a:cubicBezTo>
                    <a:pt x="11055" y="372"/>
                    <a:pt x="0" y="11463"/>
                    <a:pt x="0" y="25129"/>
                  </a:cubicBezTo>
                  <a:cubicBezTo>
                    <a:pt x="0" y="38795"/>
                    <a:pt x="11055" y="49885"/>
                    <a:pt x="24625" y="50257"/>
                  </a:cubicBezTo>
                  <a:lnTo>
                    <a:pt x="24625" y="37585"/>
                  </a:lnTo>
                  <a:lnTo>
                    <a:pt x="20014" y="26063"/>
                  </a:lnTo>
                  <a:lnTo>
                    <a:pt x="24625" y="12673"/>
                  </a:lnTo>
                  <a:lnTo>
                    <a:pt x="24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8;p86"/>
            <p:cNvSpPr/>
            <p:nvPr/>
          </p:nvSpPr>
          <p:spPr>
            <a:xfrm>
              <a:off x="8052799" y="3351723"/>
              <a:ext cx="412951" cy="832689"/>
            </a:xfrm>
            <a:custGeom>
              <a:avLst/>
              <a:gdLst/>
              <a:ahLst/>
              <a:cxnLst/>
              <a:rect l="l" t="t" r="r" b="b"/>
              <a:pathLst>
                <a:path w="12349" h="24901" extrusionOk="0">
                  <a:moveTo>
                    <a:pt x="12349" y="1"/>
                  </a:moveTo>
                  <a:cubicBezTo>
                    <a:pt x="5594" y="144"/>
                    <a:pt x="1" y="5666"/>
                    <a:pt x="1" y="12445"/>
                  </a:cubicBezTo>
                  <a:cubicBezTo>
                    <a:pt x="1" y="19236"/>
                    <a:pt x="5594" y="24757"/>
                    <a:pt x="12349" y="24901"/>
                  </a:cubicBezTo>
                  <a:lnTo>
                    <a:pt x="1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405;p86"/>
          <p:cNvGrpSpPr/>
          <p:nvPr/>
        </p:nvGrpSpPr>
        <p:grpSpPr>
          <a:xfrm>
            <a:off x="7321855" y="358786"/>
            <a:ext cx="555934" cy="466650"/>
            <a:chOff x="4723089" y="2279829"/>
            <a:chExt cx="555934" cy="466650"/>
          </a:xfrm>
        </p:grpSpPr>
        <p:sp>
          <p:nvSpPr>
            <p:cNvPr id="15" name="Google Shape;4406;p86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7;p86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08;p86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9;p86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0;p86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1;p86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12;p86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3;p86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4;p86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15;p86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16;p86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17;p86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18;p86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19;p86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20;p86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21;p86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2;p86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23;p86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24;p86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25;p86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6;p86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27;p86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8;p86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29;p86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30;p86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1;p86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2;p86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3;p86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34;p86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35;p86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36;p86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37;p86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8;p86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39;p86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0;p86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41;p86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42;p86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43;p86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44;p86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5;p86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6;p86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47;p86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48;p86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49;p86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0;p86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51;p86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52;p86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53;p86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4;p86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5;p86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56;p86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57;p86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58;p86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9;p86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0;p86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61;p86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62;p86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63;p86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64;p86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65;p86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66;p86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67;p86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8;p86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69;p86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33" y="549258"/>
            <a:ext cx="6643556" cy="3886658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1234233" y="1703096"/>
            <a:ext cx="5038679" cy="2923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1" name="Rounded Rectangle 80"/>
          <p:cNvSpPr/>
          <p:nvPr/>
        </p:nvSpPr>
        <p:spPr>
          <a:xfrm>
            <a:off x="2611621" y="3662193"/>
            <a:ext cx="5038679" cy="7737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39478" y="2303010"/>
            <a:ext cx="2948609" cy="9702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Задачите от презентацията</a:t>
            </a:r>
            <a:endParaRPr lang="bg-BG" sz="24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128</Words>
  <Application>Microsoft Office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Hind</vt:lpstr>
      <vt:lpstr>Symbol</vt:lpstr>
      <vt:lpstr>Arial</vt:lpstr>
      <vt:lpstr>Wingdings</vt:lpstr>
      <vt:lpstr>Teko</vt:lpstr>
      <vt:lpstr>Mooveo Abstract Pitch Deck by Slidesgo</vt:lpstr>
      <vt:lpstr>PowerPoint Presentation</vt:lpstr>
      <vt:lpstr>Нека припомним:</vt:lpstr>
      <vt:lpstr>Лице на кръг. Упражнение</vt:lpstr>
      <vt:lpstr>В този урок ще затвърдим</vt:lpstr>
      <vt:lpstr>PowerPoint Presentation</vt:lpstr>
      <vt:lpstr>PowerPoint Presentation</vt:lpstr>
      <vt:lpstr>PowerPoint Presentation</vt:lpstr>
      <vt:lpstr>PowerPoint Presentation</vt:lpstr>
      <vt:lpstr>Домашна работа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37</cp:revision>
  <dcterms:modified xsi:type="dcterms:W3CDTF">2024-03-14T10:44:59Z</dcterms:modified>
</cp:coreProperties>
</file>