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5" r:id="rId10"/>
    <p:sldId id="275" r:id="rId11"/>
    <p:sldId id="266" r:id="rId12"/>
  </p:sldIdLst>
  <p:sldSz cx="9144000" cy="5143500" type="screen16x9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ighteous" panose="020B0604020202020204" charset="0"/>
      <p:regular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695A79-F468-4C32-ABB2-8AB9FC0E3A90}">
  <a:tblStyle styleId="{04695A79-F468-4C32-ABB2-8AB9FC0E3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4FB1D6-C813-4B74-BF57-80CAA0C0D7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30025" y="3213350"/>
            <a:ext cx="4785600" cy="28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7" name="Google Shape;17;p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0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0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07" name="Google Shape;207;p20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08" name="Google Shape;208;p20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20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" name="Google Shape;210;p20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11" name="Google Shape;211;p20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20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subTitle" idx="1"/>
          </p:nvPr>
        </p:nvSpPr>
        <p:spPr>
          <a:xfrm>
            <a:off x="937625" y="323851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0"/>
          <p:cNvSpPr txBox="1">
            <a:spLocks noGrp="1"/>
          </p:cNvSpPr>
          <p:nvPr>
            <p:ph type="subTitle" idx="2"/>
          </p:nvPr>
        </p:nvSpPr>
        <p:spPr>
          <a:xfrm>
            <a:off x="3484347" y="323851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3"/>
          </p:nvPr>
        </p:nvSpPr>
        <p:spPr>
          <a:xfrm>
            <a:off x="6031075" y="323851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4"/>
          </p:nvPr>
        </p:nvSpPr>
        <p:spPr>
          <a:xfrm>
            <a:off x="937625" y="2710176"/>
            <a:ext cx="2175300" cy="5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subTitle" idx="5"/>
          </p:nvPr>
        </p:nvSpPr>
        <p:spPr>
          <a:xfrm>
            <a:off x="3484350" y="2710176"/>
            <a:ext cx="2175300" cy="5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6"/>
          </p:nvPr>
        </p:nvSpPr>
        <p:spPr>
          <a:xfrm>
            <a:off x="6031075" y="2710176"/>
            <a:ext cx="2175300" cy="5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1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23" name="Google Shape;223;p21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24" name="Google Shape;224;p21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21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6" name="Google Shape;226;p21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27" name="Google Shape;227;p21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21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ubTitle" idx="1"/>
          </p:nvPr>
        </p:nvSpPr>
        <p:spPr>
          <a:xfrm>
            <a:off x="719988" y="1939265"/>
            <a:ext cx="238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2"/>
          </p:nvPr>
        </p:nvSpPr>
        <p:spPr>
          <a:xfrm>
            <a:off x="4619260" y="1939265"/>
            <a:ext cx="238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3"/>
          </p:nvPr>
        </p:nvSpPr>
        <p:spPr>
          <a:xfrm>
            <a:off x="719988" y="3583200"/>
            <a:ext cx="238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4"/>
          </p:nvPr>
        </p:nvSpPr>
        <p:spPr>
          <a:xfrm>
            <a:off x="4619260" y="3583200"/>
            <a:ext cx="2381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5"/>
          </p:nvPr>
        </p:nvSpPr>
        <p:spPr>
          <a:xfrm>
            <a:off x="719988" y="1442625"/>
            <a:ext cx="2381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6"/>
          </p:nvPr>
        </p:nvSpPr>
        <p:spPr>
          <a:xfrm>
            <a:off x="719988" y="3086660"/>
            <a:ext cx="2381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subTitle" idx="7"/>
          </p:nvPr>
        </p:nvSpPr>
        <p:spPr>
          <a:xfrm>
            <a:off x="4619255" y="1442625"/>
            <a:ext cx="2381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8"/>
          </p:nvPr>
        </p:nvSpPr>
        <p:spPr>
          <a:xfrm>
            <a:off x="4619255" y="3086660"/>
            <a:ext cx="23811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7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2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41" name="Google Shape;241;p22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42" name="Google Shape;242;p22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22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4" name="Google Shape;244;p22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45" name="Google Shape;245;p22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22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7" name="Google Shape;247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2"/>
          <p:cNvSpPr txBox="1">
            <a:spLocks noGrp="1"/>
          </p:cNvSpPr>
          <p:nvPr>
            <p:ph type="subTitle" idx="1"/>
          </p:nvPr>
        </p:nvSpPr>
        <p:spPr>
          <a:xfrm>
            <a:off x="807150" y="2327852"/>
            <a:ext cx="215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2"/>
          </p:nvPr>
        </p:nvSpPr>
        <p:spPr>
          <a:xfrm>
            <a:off x="3492604" y="2327852"/>
            <a:ext cx="215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ubTitle" idx="3"/>
          </p:nvPr>
        </p:nvSpPr>
        <p:spPr>
          <a:xfrm>
            <a:off x="1894662" y="3968600"/>
            <a:ext cx="215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4"/>
          </p:nvPr>
        </p:nvSpPr>
        <p:spPr>
          <a:xfrm>
            <a:off x="6178058" y="2327852"/>
            <a:ext cx="215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5"/>
          </p:nvPr>
        </p:nvSpPr>
        <p:spPr>
          <a:xfrm>
            <a:off x="5090545" y="3968600"/>
            <a:ext cx="215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6"/>
          </p:nvPr>
        </p:nvSpPr>
        <p:spPr>
          <a:xfrm>
            <a:off x="808125" y="2140050"/>
            <a:ext cx="21570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7"/>
          </p:nvPr>
        </p:nvSpPr>
        <p:spPr>
          <a:xfrm>
            <a:off x="3493576" y="2140050"/>
            <a:ext cx="21570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8"/>
          </p:nvPr>
        </p:nvSpPr>
        <p:spPr>
          <a:xfrm>
            <a:off x="6179027" y="2140050"/>
            <a:ext cx="21570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9"/>
          </p:nvPr>
        </p:nvSpPr>
        <p:spPr>
          <a:xfrm>
            <a:off x="1895650" y="3780775"/>
            <a:ext cx="21570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13"/>
          </p:nvPr>
        </p:nvSpPr>
        <p:spPr>
          <a:xfrm>
            <a:off x="5091528" y="3780775"/>
            <a:ext cx="21570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2">
            <a:alphaModFix/>
          </a:blip>
          <a:srcRect t="15675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2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310" name="Google Shape;310;p26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11" name="Google Shape;311;p2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2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3" name="Google Shape;313;p26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314" name="Google Shape;314;p2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2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2">
            <a:alphaModFix/>
          </a:blip>
          <a:srcRect b="15175"/>
          <a:stretch/>
        </p:blipFill>
        <p:spPr>
          <a:xfrm rot="10800000">
            <a:off x="1" y="-30475"/>
            <a:ext cx="9143999" cy="5173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27"/>
          <p:cNvGrpSpPr/>
          <p:nvPr/>
        </p:nvGrpSpPr>
        <p:grpSpPr>
          <a:xfrm>
            <a:off x="1600" y="-30475"/>
            <a:ext cx="9206100" cy="5177775"/>
            <a:chOff x="1600" y="-30475"/>
            <a:chExt cx="9206100" cy="5177775"/>
          </a:xfrm>
        </p:grpSpPr>
        <p:grpSp>
          <p:nvGrpSpPr>
            <p:cNvPr id="319" name="Google Shape;319;p27"/>
            <p:cNvGrpSpPr/>
            <p:nvPr/>
          </p:nvGrpSpPr>
          <p:grpSpPr>
            <a:xfrm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320" name="Google Shape;320;p2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22" name="Google Shape;322;p27"/>
            <p:cNvGrpSpPr/>
            <p:nvPr/>
          </p:nvGrpSpPr>
          <p:grpSpPr>
            <a:xfrm flipH="1">
              <a:off x="1600" y="-30475"/>
              <a:ext cx="2784300" cy="1168200"/>
              <a:chOff x="6359700" y="-1600"/>
              <a:chExt cx="2784300" cy="1168200"/>
            </a:xfrm>
          </p:grpSpPr>
          <p:cxnSp>
            <p:nvCxnSpPr>
              <p:cNvPr id="323" name="Google Shape;323;p2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713450" y="1917150"/>
            <a:ext cx="39450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072450" y="1917150"/>
            <a:ext cx="1386600" cy="1309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713450" y="2851350"/>
            <a:ext cx="3945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25" name="Google Shape;25;p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26" name="Google Shape;26;p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29" name="Google Shape;29;p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7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71" name="Google Shape;71;p7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72" name="Google Shape;72;p7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7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" name="Google Shape;74;p7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75" name="Google Shape;75;p7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7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4136100" y="1740625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33975" y="1395650"/>
            <a:ext cx="35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4533975" y="2655650"/>
            <a:ext cx="35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94" name="Google Shape;94;p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95" name="Google Shape;95;p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98" name="Google Shape;98;p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910088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5"/>
          </p:nvPr>
        </p:nvSpPr>
        <p:spPr>
          <a:xfrm>
            <a:off x="5753213" y="17680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6" hasCustomPrompt="1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910088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9" hasCustomPrompt="1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753213" y="321166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 b="1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32" name="Google Shape;132;p13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13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4" name="Google Shape;134;p13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35" name="Google Shape;135;p13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13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16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59" name="Google Shape;159;p16"/>
            <p:cNvGrpSpPr/>
            <p:nvPr/>
          </p:nvGrpSpPr>
          <p:grpSpPr>
            <a:xfrm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60" name="Google Shape;160;p16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16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2" name="Google Shape;162;p16"/>
            <p:cNvGrpSpPr/>
            <p:nvPr/>
          </p:nvGrpSpPr>
          <p:grpSpPr>
            <a:xfrm>
              <a:off x="6359700" y="-1600"/>
              <a:ext cx="2784300" cy="1168200"/>
              <a:chOff x="6359700" y="-1600"/>
              <a:chExt cx="2784300" cy="1168200"/>
            </a:xfrm>
          </p:grpSpPr>
          <p:cxnSp>
            <p:nvCxnSpPr>
              <p:cNvPr id="163" name="Google Shape;163;p16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16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720000" y="2734038"/>
            <a:ext cx="35979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rot="10800000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8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81" name="Google Shape;181;p18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"/>
          </p:nvPr>
        </p:nvSpPr>
        <p:spPr>
          <a:xfrm>
            <a:off x="5111250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2"/>
          </p:nvPr>
        </p:nvSpPr>
        <p:spPr>
          <a:xfrm>
            <a:off x="1392725" y="3157075"/>
            <a:ext cx="26400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3"/>
          </p:nvPr>
        </p:nvSpPr>
        <p:spPr>
          <a:xfrm>
            <a:off x="1392736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4"/>
          </p:nvPr>
        </p:nvSpPr>
        <p:spPr>
          <a:xfrm>
            <a:off x="5111264" y="25981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ighteous"/>
              <a:buNone/>
              <a:defRPr sz="2400"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 rotWithShape="1">
          <a:blip r:embed="rId2">
            <a:alphaModFix amt="63000"/>
          </a:blip>
          <a:srcRect t="9"/>
          <a:stretch/>
        </p:blipFill>
        <p:spPr>
          <a:xfrm flipH="1"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ubTitle" idx="1"/>
          </p:nvPr>
        </p:nvSpPr>
        <p:spPr>
          <a:xfrm>
            <a:off x="4832078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2"/>
          </p:nvPr>
        </p:nvSpPr>
        <p:spPr>
          <a:xfrm>
            <a:off x="1057900" y="1777875"/>
            <a:ext cx="3254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1600" y="-1600"/>
            <a:ext cx="9206100" cy="5148900"/>
            <a:chOff x="1600" y="-1600"/>
            <a:chExt cx="9206100" cy="5148900"/>
          </a:xfrm>
        </p:grpSpPr>
        <p:grpSp>
          <p:nvGrpSpPr>
            <p:cNvPr id="198" name="Google Shape;198;p19"/>
            <p:cNvGrpSpPr/>
            <p:nvPr/>
          </p:nvGrpSpPr>
          <p:grpSpPr>
            <a:xfrm rot="10800000" flipH="1">
              <a:off x="1600" y="-1600"/>
              <a:ext cx="9206100" cy="5148900"/>
              <a:chOff x="1600" y="-1600"/>
              <a:chExt cx="9206100" cy="5148900"/>
            </a:xfrm>
          </p:grpSpPr>
          <p:cxnSp>
            <p:nvCxnSpPr>
              <p:cNvPr id="199" name="Google Shape;199;p19"/>
              <p:cNvCxnSpPr/>
              <p:nvPr/>
            </p:nvCxnSpPr>
            <p:spPr>
              <a:xfrm>
                <a:off x="287650" y="-1600"/>
                <a:ext cx="0" cy="5148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19"/>
              <p:cNvCxnSpPr/>
              <p:nvPr/>
            </p:nvCxnSpPr>
            <p:spPr>
              <a:xfrm>
                <a:off x="1600" y="4875525"/>
                <a:ext cx="9206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" name="Google Shape;201;p19"/>
            <p:cNvGrpSpPr/>
            <p:nvPr/>
          </p:nvGrpSpPr>
          <p:grpSpPr>
            <a:xfrm rot="10800000" flipH="1">
              <a:off x="6359700" y="3979100"/>
              <a:ext cx="2784300" cy="1168200"/>
              <a:chOff x="6359700" y="-1600"/>
              <a:chExt cx="2784300" cy="1168200"/>
            </a:xfrm>
          </p:grpSpPr>
          <p:cxnSp>
            <p:nvCxnSpPr>
              <p:cNvPr id="202" name="Google Shape;202;p19"/>
              <p:cNvCxnSpPr/>
              <p:nvPr/>
            </p:nvCxnSpPr>
            <p:spPr>
              <a:xfrm>
                <a:off x="6359700" y="274925"/>
                <a:ext cx="278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19"/>
              <p:cNvCxnSpPr/>
              <p:nvPr/>
            </p:nvCxnSpPr>
            <p:spPr>
              <a:xfrm>
                <a:off x="8873850" y="-1600"/>
                <a:ext cx="0" cy="116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ighteous"/>
              <a:buNone/>
              <a:defRPr sz="3500" b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3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6.png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tm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ctrTitle"/>
          </p:nvPr>
        </p:nvSpPr>
        <p:spPr>
          <a:xfrm>
            <a:off x="2030025" y="1464850"/>
            <a:ext cx="4785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500" dirty="0" smtClean="0"/>
              <a:t>119. Права призма</a:t>
            </a:r>
            <a:endParaRPr sz="4500"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subTitle" idx="1"/>
          </p:nvPr>
        </p:nvSpPr>
        <p:spPr>
          <a:xfrm>
            <a:off x="1963280" y="3784850"/>
            <a:ext cx="47856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Геометрични фигури и тела</a:t>
            </a:r>
            <a:endParaRPr dirty="0"/>
          </a:p>
        </p:txBody>
      </p:sp>
      <p:grpSp>
        <p:nvGrpSpPr>
          <p:cNvPr id="337" name="Google Shape;337;p31"/>
          <p:cNvGrpSpPr/>
          <p:nvPr/>
        </p:nvGrpSpPr>
        <p:grpSpPr>
          <a:xfrm>
            <a:off x="2089105" y="1451783"/>
            <a:ext cx="4532608" cy="2333066"/>
            <a:chOff x="2223975" y="1325675"/>
            <a:chExt cx="4397775" cy="2324625"/>
          </a:xfrm>
        </p:grpSpPr>
        <p:cxnSp>
          <p:nvCxnSpPr>
            <p:cNvPr id="338" name="Google Shape;338;p31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31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0" name="Google Shape;340;p31"/>
          <p:cNvSpPr txBox="1"/>
          <p:nvPr/>
        </p:nvSpPr>
        <p:spPr>
          <a:xfrm>
            <a:off x="7246425" y="588575"/>
            <a:ext cx="1089000" cy="289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 </a:t>
            </a:r>
            <a:r>
              <a:rPr lang="en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bg-BG" sz="1200" b="1" dirty="0" smtClean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клас</a:t>
            </a:r>
            <a:endParaRPr sz="12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41" name="Google Shape;341;p31"/>
          <p:cNvGrpSpPr/>
          <p:nvPr/>
        </p:nvGrpSpPr>
        <p:grpSpPr>
          <a:xfrm>
            <a:off x="7910216" y="3971572"/>
            <a:ext cx="1041118" cy="1034463"/>
            <a:chOff x="8397275" y="2953713"/>
            <a:chExt cx="1302374" cy="1294050"/>
          </a:xfrm>
        </p:grpSpPr>
        <p:sp>
          <p:nvSpPr>
            <p:cNvPr id="342" name="Google Shape;342;p31"/>
            <p:cNvSpPr/>
            <p:nvPr/>
          </p:nvSpPr>
          <p:spPr>
            <a:xfrm>
              <a:off x="8430787" y="2982554"/>
              <a:ext cx="1235358" cy="1236366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31"/>
          <p:cNvGrpSpPr/>
          <p:nvPr/>
        </p:nvGrpSpPr>
        <p:grpSpPr>
          <a:xfrm rot="-796734">
            <a:off x="-9174" y="79652"/>
            <a:ext cx="1608974" cy="1427991"/>
            <a:chOff x="9656" y="159686"/>
            <a:chExt cx="1608914" cy="1427937"/>
          </a:xfrm>
        </p:grpSpPr>
        <p:sp>
          <p:nvSpPr>
            <p:cNvPr id="348" name="Google Shape;348;p3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349" name="Google Shape;34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162;p66"/>
          <p:cNvGrpSpPr/>
          <p:nvPr/>
        </p:nvGrpSpPr>
        <p:grpSpPr>
          <a:xfrm>
            <a:off x="590126" y="3290395"/>
            <a:ext cx="710063" cy="1568511"/>
            <a:chOff x="7063813" y="2733803"/>
            <a:chExt cx="710063" cy="1568511"/>
          </a:xfrm>
        </p:grpSpPr>
        <p:sp>
          <p:nvSpPr>
            <p:cNvPr id="18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164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" name="Google Shape;463;p38"/>
          <p:cNvCxnSpPr/>
          <p:nvPr/>
        </p:nvCxnSpPr>
        <p:spPr>
          <a:xfrm flipH="1">
            <a:off x="4080200" y="4074650"/>
            <a:ext cx="254151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50"/>
          <p:cNvGrpSpPr/>
          <p:nvPr/>
        </p:nvGrpSpPr>
        <p:grpSpPr>
          <a:xfrm>
            <a:off x="4743390" y="1236570"/>
            <a:ext cx="3749153" cy="2726197"/>
            <a:chOff x="331763" y="414153"/>
            <a:chExt cx="6903246" cy="5019697"/>
          </a:xfrm>
        </p:grpSpPr>
        <p:sp>
          <p:nvSpPr>
            <p:cNvPr id="715" name="Google Shape;715;p50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9" name="Google Shape;719;p50"/>
          <p:cNvPicPr preferRelativeResize="0"/>
          <p:nvPr/>
        </p:nvPicPr>
        <p:blipFill rotWithShape="1">
          <a:blip r:embed="rId3">
            <a:alphaModFix/>
          </a:blip>
          <a:srcRect t="4245" b="4245"/>
          <a:stretch/>
        </p:blipFill>
        <p:spPr>
          <a:xfrm>
            <a:off x="4843727" y="1337261"/>
            <a:ext cx="3548032" cy="216403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0" name="Google Shape;720;p50"/>
          <p:cNvSpPr txBox="1">
            <a:spLocks noGrp="1"/>
          </p:cNvSpPr>
          <p:nvPr>
            <p:ph type="title"/>
          </p:nvPr>
        </p:nvSpPr>
        <p:spPr>
          <a:xfrm>
            <a:off x="720000" y="1498663"/>
            <a:ext cx="3597900" cy="12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Домашна работа</a:t>
            </a:r>
            <a:endParaRPr dirty="0"/>
          </a:p>
        </p:txBody>
      </p:sp>
      <p:sp>
        <p:nvSpPr>
          <p:cNvPr id="721" name="Google Shape;721;p50"/>
          <p:cNvSpPr txBox="1">
            <a:spLocks noGrp="1"/>
          </p:cNvSpPr>
          <p:nvPr>
            <p:ph type="subTitle" idx="1"/>
          </p:nvPr>
        </p:nvSpPr>
        <p:spPr>
          <a:xfrm>
            <a:off x="720000" y="2734037"/>
            <a:ext cx="3597900" cy="1228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/>
              <a:t>Учебна тетрадка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/>
              <a:t>стр.</a:t>
            </a:r>
            <a:r>
              <a:rPr lang="en-US" sz="3200" dirty="0" smtClean="0"/>
              <a:t>25</a:t>
            </a:r>
            <a:r>
              <a:rPr lang="bg-BG" sz="3200" dirty="0" smtClean="0"/>
              <a:t> 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41"/>
          <p:cNvGrpSpPr/>
          <p:nvPr/>
        </p:nvGrpSpPr>
        <p:grpSpPr>
          <a:xfrm>
            <a:off x="70516" y="3534746"/>
            <a:ext cx="766577" cy="761678"/>
            <a:chOff x="8397275" y="2953713"/>
            <a:chExt cx="1302374" cy="1294050"/>
          </a:xfrm>
        </p:grpSpPr>
        <p:sp>
          <p:nvSpPr>
            <p:cNvPr id="551" name="Google Shape;551;p41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2" name="Google Shape;552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3" name="Google Shape;553;p41"/>
          <p:cNvGrpSpPr/>
          <p:nvPr/>
        </p:nvGrpSpPr>
        <p:grpSpPr>
          <a:xfrm rot="-796838">
            <a:off x="54318" y="3629404"/>
            <a:ext cx="1236867" cy="1450138"/>
            <a:chOff x="9656" y="159686"/>
            <a:chExt cx="1608914" cy="1427937"/>
          </a:xfrm>
        </p:grpSpPr>
        <p:sp>
          <p:nvSpPr>
            <p:cNvPr id="554" name="Google Shape;554;p41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555" name="Google Shape;555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 descr="Правилна шестоъгълна пр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86" y="58183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1"/>
          </p:nvPr>
        </p:nvSpPr>
        <p:spPr>
          <a:xfrm>
            <a:off x="1085188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кое геометрично тяло се нарича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 idx="3"/>
          </p:nvPr>
        </p:nvSpPr>
        <p:spPr>
          <a:xfrm>
            <a:off x="1085188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4"/>
          </p:nvPr>
        </p:nvSpPr>
        <p:spPr>
          <a:xfrm>
            <a:off x="4928313" y="2238275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кои са елементите на права призма;</a:t>
            </a:r>
          </a:p>
          <a:p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372" name="Google Shape;372;p33"/>
          <p:cNvSpPr txBox="1">
            <a:spLocks noGrp="1"/>
          </p:cNvSpPr>
          <p:nvPr>
            <p:ph type="title" idx="6"/>
          </p:nvPr>
        </p:nvSpPr>
        <p:spPr>
          <a:xfrm>
            <a:off x="4928313" y="1768100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7"/>
          </p:nvPr>
        </p:nvSpPr>
        <p:spPr>
          <a:xfrm>
            <a:off x="1085188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bg-BG" dirty="0"/>
              <a:t>коя призма е </a:t>
            </a:r>
            <a:r>
              <a:rPr lang="bg-BG" dirty="0" smtClean="0"/>
              <a:t>правилна;</a:t>
            </a:r>
            <a:endParaRPr lang="bg-BG" dirty="0"/>
          </a:p>
          <a:p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375" name="Google Shape;375;p33"/>
          <p:cNvSpPr txBox="1">
            <a:spLocks noGrp="1"/>
          </p:cNvSpPr>
          <p:nvPr>
            <p:ph type="title" idx="9"/>
          </p:nvPr>
        </p:nvSpPr>
        <p:spPr>
          <a:xfrm>
            <a:off x="1085188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13"/>
          </p:nvPr>
        </p:nvSpPr>
        <p:spPr>
          <a:xfrm>
            <a:off x="4928313" y="3681850"/>
            <a:ext cx="31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съобразяване </a:t>
            </a:r>
            <a:r>
              <a:rPr lang="bg-BG" dirty="0" smtClean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378" name="Google Shape;378;p33"/>
          <p:cNvSpPr txBox="1">
            <a:spLocks noGrp="1"/>
          </p:cNvSpPr>
          <p:nvPr>
            <p:ph type="title" idx="15"/>
          </p:nvPr>
        </p:nvSpPr>
        <p:spPr>
          <a:xfrm>
            <a:off x="4928313" y="321167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79" name="Google Shape;379;p33"/>
          <p:cNvGrpSpPr/>
          <p:nvPr/>
        </p:nvGrpSpPr>
        <p:grpSpPr>
          <a:xfrm>
            <a:off x="8109785" y="4289757"/>
            <a:ext cx="780643" cy="775783"/>
            <a:chOff x="8397275" y="2953713"/>
            <a:chExt cx="1302374" cy="1294050"/>
          </a:xfrm>
        </p:grpSpPr>
        <p:sp>
          <p:nvSpPr>
            <p:cNvPr id="380" name="Google Shape;380;p33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1" name="Google Shape;381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2" name="Google Shape;382;p33"/>
          <p:cNvGrpSpPr/>
          <p:nvPr/>
        </p:nvGrpSpPr>
        <p:grpSpPr>
          <a:xfrm rot="1555003">
            <a:off x="-161803" y="347268"/>
            <a:ext cx="962627" cy="976777"/>
            <a:chOff x="335988" y="3393302"/>
            <a:chExt cx="1236351" cy="1254523"/>
          </a:xfrm>
        </p:grpSpPr>
        <p:sp>
          <p:nvSpPr>
            <p:cNvPr id="383" name="Google Shape;383;p33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4" name="Google Shape;3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36"/>
          <p:cNvGrpSpPr/>
          <p:nvPr/>
        </p:nvGrpSpPr>
        <p:grpSpPr>
          <a:xfrm>
            <a:off x="8300566" y="3424360"/>
            <a:ext cx="1041118" cy="1034463"/>
            <a:chOff x="8397275" y="2953713"/>
            <a:chExt cx="1302374" cy="1294050"/>
          </a:xfrm>
        </p:grpSpPr>
        <p:sp>
          <p:nvSpPr>
            <p:cNvPr id="432" name="Google Shape;432;p36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3" name="Google Shape;433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oogle Shape;1162;p66"/>
          <p:cNvGrpSpPr/>
          <p:nvPr/>
        </p:nvGrpSpPr>
        <p:grpSpPr>
          <a:xfrm>
            <a:off x="418681" y="1916240"/>
            <a:ext cx="710063" cy="1568511"/>
            <a:chOff x="7063813" y="2733803"/>
            <a:chExt cx="710063" cy="1568511"/>
          </a:xfrm>
        </p:grpSpPr>
        <p:sp>
          <p:nvSpPr>
            <p:cNvPr id="15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37" y="1785996"/>
            <a:ext cx="6962206" cy="18119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r="4349"/>
          <a:stretch/>
        </p:blipFill>
        <p:spPr>
          <a:xfrm>
            <a:off x="391344" y="389668"/>
            <a:ext cx="8395252" cy="1329416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3" y="3572076"/>
            <a:ext cx="7422757" cy="1305476"/>
          </a:xfrm>
          <a:prstGeom prst="rect">
            <a:avLst/>
          </a:prstGeom>
        </p:spPr>
      </p:pic>
      <p:sp>
        <p:nvSpPr>
          <p:cNvPr id="21" name="Google Shape;462;p38"/>
          <p:cNvSpPr/>
          <p:nvPr/>
        </p:nvSpPr>
        <p:spPr>
          <a:xfrm>
            <a:off x="418680" y="3683291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1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385552"/>
            <a:ext cx="8335617" cy="3901285"/>
          </a:xfrm>
          <a:prstGeom prst="rect">
            <a:avLst/>
          </a:prstGeom>
        </p:spPr>
      </p:pic>
      <p:sp>
        <p:nvSpPr>
          <p:cNvPr id="20" name="Google Shape;462;p38"/>
          <p:cNvSpPr/>
          <p:nvPr/>
        </p:nvSpPr>
        <p:spPr>
          <a:xfrm>
            <a:off x="148954" y="385552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2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6" name="Google Shape;1162;p66"/>
          <p:cNvGrpSpPr/>
          <p:nvPr/>
        </p:nvGrpSpPr>
        <p:grpSpPr>
          <a:xfrm>
            <a:off x="7399240" y="3089403"/>
            <a:ext cx="710063" cy="1568511"/>
            <a:chOff x="7063813" y="2733803"/>
            <a:chExt cx="710063" cy="1568511"/>
          </a:xfrm>
        </p:grpSpPr>
        <p:sp>
          <p:nvSpPr>
            <p:cNvPr id="17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4"/>
          <p:cNvGrpSpPr/>
          <p:nvPr/>
        </p:nvGrpSpPr>
        <p:grpSpPr>
          <a:xfrm>
            <a:off x="5348700" y="350236"/>
            <a:ext cx="3795300" cy="4380790"/>
            <a:chOff x="2826450" y="1063375"/>
            <a:chExt cx="3795300" cy="2586925"/>
          </a:xfrm>
        </p:grpSpPr>
        <p:cxnSp>
          <p:nvCxnSpPr>
            <p:cNvPr id="392" name="Google Shape;392;p34"/>
            <p:cNvCxnSpPr/>
            <p:nvPr/>
          </p:nvCxnSpPr>
          <p:spPr>
            <a:xfrm>
              <a:off x="4140750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826450" y="10633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4" name="Google Shape;394;p34"/>
          <p:cNvGrpSpPr/>
          <p:nvPr/>
        </p:nvGrpSpPr>
        <p:grpSpPr>
          <a:xfrm>
            <a:off x="0" y="-130734"/>
            <a:ext cx="1881474" cy="1886648"/>
            <a:chOff x="1073761" y="1433021"/>
            <a:chExt cx="2480947" cy="2558533"/>
          </a:xfrm>
        </p:grpSpPr>
        <p:grpSp>
          <p:nvGrpSpPr>
            <p:cNvPr id="395" name="Google Shape;395;p34"/>
            <p:cNvGrpSpPr/>
            <p:nvPr/>
          </p:nvGrpSpPr>
          <p:grpSpPr>
            <a:xfrm>
              <a:off x="2513591" y="2157935"/>
              <a:ext cx="1041118" cy="1034463"/>
              <a:chOff x="8397275" y="2953713"/>
              <a:chExt cx="1302374" cy="1294050"/>
            </a:xfrm>
          </p:grpSpPr>
          <p:sp>
            <p:nvSpPr>
              <p:cNvPr id="396" name="Google Shape;396;p34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3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8" name="Google Shape;398;p34"/>
            <p:cNvGrpSpPr/>
            <p:nvPr/>
          </p:nvGrpSpPr>
          <p:grpSpPr>
            <a:xfrm rot="-796734">
              <a:off x="1216251" y="1598715"/>
              <a:ext cx="1608974" cy="1427991"/>
              <a:chOff x="9656" y="159686"/>
              <a:chExt cx="1608914" cy="1427937"/>
            </a:xfrm>
          </p:grpSpPr>
          <p:sp>
            <p:nvSpPr>
              <p:cNvPr id="399" name="Google Shape;399;p34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00" name="Google Shape;400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1" name="Google Shape;401;p34"/>
            <p:cNvGrpSpPr/>
            <p:nvPr/>
          </p:nvGrpSpPr>
          <p:grpSpPr>
            <a:xfrm rot="-729767">
              <a:off x="1877094" y="2620802"/>
              <a:ext cx="1236410" cy="1254583"/>
              <a:chOff x="335988" y="3393302"/>
              <a:chExt cx="1236351" cy="1254523"/>
            </a:xfrm>
          </p:grpSpPr>
          <p:sp>
            <p:nvSpPr>
              <p:cNvPr id="402" name="Google Shape;402;p34"/>
              <p:cNvSpPr/>
              <p:nvPr/>
            </p:nvSpPr>
            <p:spPr>
              <a:xfrm>
                <a:off x="357910" y="3393302"/>
                <a:ext cx="1192508" cy="1225707"/>
              </a:xfrm>
              <a:custGeom>
                <a:avLst/>
                <a:gdLst/>
                <a:ahLst/>
                <a:cxnLst/>
                <a:rect l="l" t="t" r="r" b="b"/>
                <a:pathLst>
                  <a:path w="957838" h="984504" extrusionOk="0">
                    <a:moveTo>
                      <a:pt x="478967" y="0"/>
                    </a:moveTo>
                    <a:lnTo>
                      <a:pt x="0" y="830199"/>
                    </a:lnTo>
                    <a:lnTo>
                      <a:pt x="478967" y="984504"/>
                    </a:lnTo>
                    <a:lnTo>
                      <a:pt x="957839" y="830199"/>
                    </a:ln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5987" y="3393306"/>
                <a:ext cx="1236351" cy="12545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" name="Google Shape;1162;p66"/>
          <p:cNvGrpSpPr/>
          <p:nvPr/>
        </p:nvGrpSpPr>
        <p:grpSpPr>
          <a:xfrm>
            <a:off x="535033" y="3436168"/>
            <a:ext cx="710063" cy="1568511"/>
            <a:chOff x="7063813" y="2733803"/>
            <a:chExt cx="710063" cy="1568511"/>
          </a:xfrm>
        </p:grpSpPr>
        <p:sp>
          <p:nvSpPr>
            <p:cNvPr id="2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1164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7" y="422614"/>
            <a:ext cx="7121404" cy="139274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56" y="1815361"/>
            <a:ext cx="2972215" cy="210531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88966" y="2019284"/>
            <a:ext cx="4031039" cy="2711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2000" dirty="0" smtClean="0">
                <a:solidFill>
                  <a:srgbClr val="002060"/>
                </a:solidFill>
              </a:rPr>
              <a:t>а) </a:t>
            </a:r>
            <a:r>
              <a:rPr lang="en-US" sz="2000" dirty="0" smtClean="0">
                <a:solidFill>
                  <a:srgbClr val="002060"/>
                </a:solidFill>
              </a:rPr>
              <a:t>AB=A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>;</a:t>
            </a:r>
            <a:r>
              <a:rPr lang="bg-BG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smtClean="0">
                <a:solidFill>
                  <a:srgbClr val="002060"/>
                </a:solidFill>
              </a:rPr>
              <a:t>BC=B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>; </a:t>
            </a:r>
            <a:r>
              <a:rPr lang="en-US" sz="2000" dirty="0" smtClean="0">
                <a:solidFill>
                  <a:srgbClr val="002060"/>
                </a:solidFill>
              </a:rPr>
              <a:t>CD=C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>;  </a:t>
            </a:r>
            <a:r>
              <a:rPr lang="en-US" sz="2000" dirty="0" smtClean="0">
                <a:solidFill>
                  <a:srgbClr val="002060"/>
                </a:solidFill>
              </a:rPr>
              <a:t>DE=D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E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>;  </a:t>
            </a:r>
            <a:r>
              <a:rPr lang="en-US" sz="2000" dirty="0" smtClean="0">
                <a:solidFill>
                  <a:srgbClr val="002060"/>
                </a:solidFill>
              </a:rPr>
              <a:t>EA=E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/>
            </a:r>
            <a:br>
              <a:rPr lang="bg-BG" sz="2000" baseline="-25000" dirty="0" smtClean="0">
                <a:solidFill>
                  <a:srgbClr val="002060"/>
                </a:solidFill>
              </a:rPr>
            </a:br>
            <a:endParaRPr lang="en-US" sz="2000" baseline="-25000" dirty="0" smtClean="0">
              <a:solidFill>
                <a:srgbClr val="002060"/>
              </a:solidFill>
            </a:endParaRPr>
          </a:p>
          <a:p>
            <a:r>
              <a:rPr lang="bg-BG" sz="2000" dirty="0" smtClean="0">
                <a:solidFill>
                  <a:srgbClr val="002060"/>
                </a:solidFill>
              </a:rPr>
              <a:t>б) </a:t>
            </a:r>
            <a:r>
              <a:rPr lang="en-US" sz="2000" dirty="0" smtClean="0">
                <a:solidFill>
                  <a:srgbClr val="002060"/>
                </a:solidFill>
              </a:rPr>
              <a:t>DCC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</a:t>
            </a:r>
            <a:r>
              <a:rPr lang="en-US" sz="2000" baseline="-25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DEE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bg-BG" sz="2000" baseline="-25000" dirty="0" smtClean="0">
                <a:solidFill>
                  <a:srgbClr val="002060"/>
                </a:solidFill>
              </a:rPr>
              <a:t/>
            </a:r>
            <a:br>
              <a:rPr lang="bg-BG" sz="2000" baseline="-25000" dirty="0" smtClean="0">
                <a:solidFill>
                  <a:srgbClr val="002060"/>
                </a:solidFill>
              </a:rPr>
            </a:br>
            <a:endParaRPr lang="en-US" sz="2000" baseline="-25000" dirty="0" smtClean="0">
              <a:solidFill>
                <a:srgbClr val="002060"/>
              </a:solidFill>
            </a:endParaRPr>
          </a:p>
          <a:p>
            <a:r>
              <a:rPr lang="bg-BG" sz="2000" dirty="0" smtClean="0">
                <a:solidFill>
                  <a:srgbClr val="002060"/>
                </a:solidFill>
              </a:rPr>
              <a:t>в) </a:t>
            </a:r>
            <a:r>
              <a:rPr lang="en-US" sz="2000" dirty="0" smtClean="0">
                <a:solidFill>
                  <a:srgbClr val="002060"/>
                </a:solidFill>
              </a:rPr>
              <a:t>BC, CD, B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 C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r>
              <a:rPr lang="bg-BG" sz="2000" dirty="0" smtClean="0">
                <a:solidFill>
                  <a:srgbClr val="002060"/>
                </a:solidFill>
              </a:rPr>
              <a:t/>
            </a:r>
            <a:br>
              <a:rPr lang="bg-BG" sz="2000" dirty="0" smtClean="0">
                <a:solidFill>
                  <a:srgbClr val="002060"/>
                </a:solidFill>
              </a:rPr>
            </a:br>
            <a:endParaRPr lang="bg-BG" sz="2000" dirty="0" smtClean="0">
              <a:solidFill>
                <a:srgbClr val="002060"/>
              </a:solidFill>
            </a:endParaRPr>
          </a:p>
          <a:p>
            <a:r>
              <a:rPr lang="bg-BG" sz="2000" dirty="0" smtClean="0">
                <a:solidFill>
                  <a:srgbClr val="002060"/>
                </a:solidFill>
              </a:rPr>
              <a:t>г) АЕ</a:t>
            </a:r>
            <a:endParaRPr lang="bg-BG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35"/>
          <p:cNvGrpSpPr/>
          <p:nvPr/>
        </p:nvGrpSpPr>
        <p:grpSpPr>
          <a:xfrm>
            <a:off x="1556274" y="108374"/>
            <a:ext cx="5586000" cy="4651016"/>
            <a:chOff x="2223975" y="1325675"/>
            <a:chExt cx="5586000" cy="2324625"/>
          </a:xfrm>
        </p:grpSpPr>
        <p:cxnSp>
          <p:nvCxnSpPr>
            <p:cNvPr id="412" name="Google Shape;412;p35"/>
            <p:cNvCxnSpPr/>
            <p:nvPr/>
          </p:nvCxnSpPr>
          <p:spPr>
            <a:xfrm>
              <a:off x="5328975" y="3650300"/>
              <a:ext cx="2481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35"/>
            <p:cNvCxnSpPr/>
            <p:nvPr/>
          </p:nvCxnSpPr>
          <p:spPr>
            <a:xfrm>
              <a:off x="2223975" y="1325675"/>
              <a:ext cx="2904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4" name="Google Shape;414;p35"/>
          <p:cNvGrpSpPr/>
          <p:nvPr/>
        </p:nvGrpSpPr>
        <p:grpSpPr>
          <a:xfrm rot="1189513">
            <a:off x="7924787" y="3975479"/>
            <a:ext cx="1011968" cy="1026842"/>
            <a:chOff x="335988" y="3393302"/>
            <a:chExt cx="1236351" cy="1254523"/>
          </a:xfrm>
        </p:grpSpPr>
        <p:sp>
          <p:nvSpPr>
            <p:cNvPr id="415" name="Google Shape;415;p35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6" name="Google Shape;41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7" name="Google Shape;417;p35"/>
          <p:cNvGrpSpPr/>
          <p:nvPr/>
        </p:nvGrpSpPr>
        <p:grpSpPr>
          <a:xfrm>
            <a:off x="279448" y="3293675"/>
            <a:ext cx="1276826" cy="1465715"/>
            <a:chOff x="-217230" y="-60648"/>
            <a:chExt cx="1533747" cy="1569581"/>
          </a:xfrm>
        </p:grpSpPr>
        <p:grpSp>
          <p:nvGrpSpPr>
            <p:cNvPr id="418" name="Google Shape;418;p35"/>
            <p:cNvGrpSpPr/>
            <p:nvPr/>
          </p:nvGrpSpPr>
          <p:grpSpPr>
            <a:xfrm rot="-796506">
              <a:off x="-106434" y="68190"/>
              <a:ext cx="1251386" cy="1110626"/>
              <a:chOff x="9656" y="159686"/>
              <a:chExt cx="1608914" cy="1427937"/>
            </a:xfrm>
          </p:grpSpPr>
          <p:sp>
            <p:nvSpPr>
              <p:cNvPr id="419" name="Google Shape;419;p35"/>
              <p:cNvSpPr/>
              <p:nvPr/>
            </p:nvSpPr>
            <p:spPr>
              <a:xfrm rot="-1058263">
                <a:off x="140032" y="338788"/>
                <a:ext cx="1348162" cy="1069735"/>
              </a:xfrm>
              <a:custGeom>
                <a:avLst/>
                <a:gdLst/>
                <a:ahLst/>
                <a:cxnLst/>
                <a:rect l="l" t="t" r="r" b="b"/>
                <a:pathLst>
                  <a:path w="53926" h="42789" extrusionOk="0">
                    <a:moveTo>
                      <a:pt x="19761" y="41868"/>
                    </a:moveTo>
                    <a:lnTo>
                      <a:pt x="0" y="27800"/>
                    </a:lnTo>
                    <a:lnTo>
                      <a:pt x="9211" y="0"/>
                    </a:lnTo>
                    <a:lnTo>
                      <a:pt x="33075" y="3098"/>
                    </a:lnTo>
                    <a:lnTo>
                      <a:pt x="53926" y="15072"/>
                    </a:lnTo>
                    <a:lnTo>
                      <a:pt x="44715" y="42789"/>
                    </a:lnTo>
                    <a:close/>
                  </a:path>
                </a:pathLst>
              </a:custGeom>
              <a:solidFill>
                <a:schemeClr val="l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</p:sp>
          <p:pic>
            <p:nvPicPr>
              <p:cNvPr id="420" name="Google Shape;420;p3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19225" y="363900"/>
                <a:ext cx="1189799" cy="10455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1" name="Google Shape;421;p35"/>
            <p:cNvGrpSpPr/>
            <p:nvPr/>
          </p:nvGrpSpPr>
          <p:grpSpPr>
            <a:xfrm>
              <a:off x="571950" y="768996"/>
              <a:ext cx="744567" cy="739938"/>
              <a:chOff x="8397275" y="2953713"/>
              <a:chExt cx="1302374" cy="1294050"/>
            </a:xfrm>
          </p:grpSpPr>
          <p:sp>
            <p:nvSpPr>
              <p:cNvPr id="422" name="Google Shape;422;p35"/>
              <p:cNvSpPr/>
              <p:nvPr/>
            </p:nvSpPr>
            <p:spPr>
              <a:xfrm>
                <a:off x="8430787" y="2982554"/>
                <a:ext cx="1236184" cy="1237284"/>
              </a:xfrm>
              <a:custGeom>
                <a:avLst/>
                <a:gdLst/>
                <a:ahLst/>
                <a:cxnLst/>
                <a:rect l="l" t="t" r="r" b="b"/>
                <a:pathLst>
                  <a:path w="854013" h="854773" extrusionOk="0">
                    <a:moveTo>
                      <a:pt x="854014" y="427387"/>
                    </a:moveTo>
                    <a:cubicBezTo>
                      <a:pt x="854014" y="663426"/>
                      <a:pt x="662836" y="854774"/>
                      <a:pt x="427007" y="854774"/>
                    </a:cubicBezTo>
                    <a:cubicBezTo>
                      <a:pt x="191178" y="854774"/>
                      <a:pt x="0" y="663426"/>
                      <a:pt x="0" y="427387"/>
                    </a:cubicBezTo>
                    <a:cubicBezTo>
                      <a:pt x="0" y="191348"/>
                      <a:pt x="191178" y="0"/>
                      <a:pt x="427007" y="0"/>
                    </a:cubicBezTo>
                    <a:cubicBezTo>
                      <a:pt x="662836" y="0"/>
                      <a:pt x="854014" y="191348"/>
                      <a:pt x="854014" y="4273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43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3" name="Google Shape;423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8397275" y="2953713"/>
                <a:ext cx="1302374" cy="12940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52" y="1943648"/>
            <a:ext cx="7802064" cy="157184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27" y="3279517"/>
            <a:ext cx="2619741" cy="1409897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" t="5676" r="4349" b="8816"/>
          <a:stretch/>
        </p:blipFill>
        <p:spPr>
          <a:xfrm>
            <a:off x="549703" y="332158"/>
            <a:ext cx="8103787" cy="10972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5353" y="1520549"/>
            <a:ext cx="2073480" cy="423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8</a:t>
            </a:r>
            <a:r>
              <a:rPr lang="bg-BG" b="1" dirty="0" smtClean="0">
                <a:solidFill>
                  <a:srgbClr val="002060"/>
                </a:solidFill>
              </a:rPr>
              <a:t> върха, </a:t>
            </a:r>
            <a:r>
              <a:rPr lang="bg-BG" b="1" dirty="0" smtClean="0">
                <a:solidFill>
                  <a:srgbClr val="FF0000"/>
                </a:solidFill>
              </a:rPr>
              <a:t>12</a:t>
            </a:r>
            <a:r>
              <a:rPr lang="bg-BG" b="1" dirty="0" smtClean="0">
                <a:solidFill>
                  <a:srgbClr val="002060"/>
                </a:solidFill>
              </a:rPr>
              <a:t> ръба,</a:t>
            </a:r>
            <a:br>
              <a:rPr lang="bg-BG" b="1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FF0000"/>
                </a:solidFill>
              </a:rPr>
              <a:t>6</a:t>
            </a:r>
            <a:r>
              <a:rPr lang="bg-BG" b="1" dirty="0" smtClean="0">
                <a:solidFill>
                  <a:srgbClr val="002060"/>
                </a:solidFill>
              </a:rPr>
              <a:t> стени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03088" y="1520549"/>
            <a:ext cx="2073480" cy="423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6</a:t>
            </a:r>
            <a:r>
              <a:rPr lang="bg-BG" b="1" dirty="0" smtClean="0">
                <a:solidFill>
                  <a:srgbClr val="002060"/>
                </a:solidFill>
              </a:rPr>
              <a:t> върха, </a:t>
            </a:r>
            <a:r>
              <a:rPr lang="bg-BG" b="1" dirty="0" smtClean="0">
                <a:solidFill>
                  <a:srgbClr val="FF0000"/>
                </a:solidFill>
              </a:rPr>
              <a:t>9</a:t>
            </a:r>
            <a:r>
              <a:rPr lang="bg-BG" b="1" dirty="0" smtClean="0">
                <a:solidFill>
                  <a:srgbClr val="002060"/>
                </a:solidFill>
              </a:rPr>
              <a:t> ръба,</a:t>
            </a:r>
            <a:br>
              <a:rPr lang="bg-BG" b="1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FF0000"/>
                </a:solidFill>
              </a:rPr>
              <a:t>5 </a:t>
            </a:r>
            <a:r>
              <a:rPr lang="bg-BG" b="1" dirty="0" smtClean="0">
                <a:solidFill>
                  <a:srgbClr val="002060"/>
                </a:solidFill>
              </a:rPr>
              <a:t>стени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16264" y="1520549"/>
            <a:ext cx="2073480" cy="423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16</a:t>
            </a:r>
            <a:r>
              <a:rPr lang="bg-BG" b="1" dirty="0" smtClean="0">
                <a:solidFill>
                  <a:srgbClr val="002060"/>
                </a:solidFill>
              </a:rPr>
              <a:t> върха, </a:t>
            </a:r>
            <a:r>
              <a:rPr lang="bg-BG" b="1" dirty="0" smtClean="0">
                <a:solidFill>
                  <a:srgbClr val="FF0000"/>
                </a:solidFill>
              </a:rPr>
              <a:t>24</a:t>
            </a:r>
            <a:r>
              <a:rPr lang="bg-BG" b="1" dirty="0" smtClean="0">
                <a:solidFill>
                  <a:srgbClr val="002060"/>
                </a:solidFill>
              </a:rPr>
              <a:t> ръба,</a:t>
            </a:r>
            <a:br>
              <a:rPr lang="bg-BG" b="1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FF0000"/>
                </a:solidFill>
              </a:rPr>
              <a:t>10</a:t>
            </a:r>
            <a:r>
              <a:rPr lang="bg-BG" b="1" dirty="0" smtClean="0">
                <a:solidFill>
                  <a:srgbClr val="002060"/>
                </a:solidFill>
              </a:rPr>
              <a:t> стени</a:t>
            </a:r>
            <a:endParaRPr lang="bg-BG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769136" y="1494351"/>
            <a:ext cx="2073480" cy="423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12</a:t>
            </a:r>
            <a:r>
              <a:rPr lang="bg-BG" b="1" dirty="0" smtClean="0">
                <a:solidFill>
                  <a:srgbClr val="002060"/>
                </a:solidFill>
              </a:rPr>
              <a:t> върха, </a:t>
            </a:r>
            <a:r>
              <a:rPr lang="bg-BG" b="1" dirty="0" smtClean="0">
                <a:solidFill>
                  <a:srgbClr val="FF0000"/>
                </a:solidFill>
              </a:rPr>
              <a:t>18</a:t>
            </a:r>
            <a:r>
              <a:rPr lang="bg-BG" b="1" dirty="0" smtClean="0">
                <a:solidFill>
                  <a:srgbClr val="002060"/>
                </a:solidFill>
              </a:rPr>
              <a:t> ръба,</a:t>
            </a:r>
            <a:br>
              <a:rPr lang="bg-BG" b="1" dirty="0" smtClean="0">
                <a:solidFill>
                  <a:srgbClr val="002060"/>
                </a:solidFill>
              </a:rPr>
            </a:br>
            <a:r>
              <a:rPr lang="bg-BG" b="1" dirty="0" smtClean="0">
                <a:solidFill>
                  <a:srgbClr val="FF0000"/>
                </a:solidFill>
              </a:rPr>
              <a:t>8</a:t>
            </a:r>
            <a:r>
              <a:rPr lang="bg-BG" b="1" dirty="0" smtClean="0">
                <a:solidFill>
                  <a:srgbClr val="002060"/>
                </a:solidFill>
              </a:rPr>
              <a:t> стени</a:t>
            </a:r>
            <a:endParaRPr lang="bg-BG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3" name="Google Shape;463;p38"/>
          <p:cNvCxnSpPr/>
          <p:nvPr/>
        </p:nvCxnSpPr>
        <p:spPr>
          <a:xfrm rot="10800000">
            <a:off x="6629841" y="4666785"/>
            <a:ext cx="1131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" name="Google Shape;464;p38"/>
          <p:cNvGrpSpPr/>
          <p:nvPr/>
        </p:nvGrpSpPr>
        <p:grpSpPr>
          <a:xfrm>
            <a:off x="7961685" y="4276370"/>
            <a:ext cx="785853" cy="780830"/>
            <a:chOff x="8397275" y="2953713"/>
            <a:chExt cx="1302374" cy="1294050"/>
          </a:xfrm>
        </p:grpSpPr>
        <p:sp>
          <p:nvSpPr>
            <p:cNvPr id="465" name="Google Shape;465;p38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1162;p66"/>
          <p:cNvGrpSpPr/>
          <p:nvPr/>
        </p:nvGrpSpPr>
        <p:grpSpPr>
          <a:xfrm>
            <a:off x="457604" y="3416290"/>
            <a:ext cx="710063" cy="1568511"/>
            <a:chOff x="7063813" y="2733803"/>
            <a:chExt cx="710063" cy="1568511"/>
          </a:xfrm>
        </p:grpSpPr>
        <p:sp>
          <p:nvSpPr>
            <p:cNvPr id="21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" y="312592"/>
            <a:ext cx="8030696" cy="264832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958550" y="1399090"/>
            <a:ext cx="7788988" cy="156182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86" y="2947361"/>
            <a:ext cx="7273234" cy="601923"/>
          </a:xfrm>
          <a:prstGeom prst="rect">
            <a:avLst/>
          </a:prstGeom>
        </p:spPr>
      </p:pic>
      <p:sp>
        <p:nvSpPr>
          <p:cNvPr id="27" name="Google Shape;462;p38"/>
          <p:cNvSpPr/>
          <p:nvPr/>
        </p:nvSpPr>
        <p:spPr>
          <a:xfrm>
            <a:off x="1133231" y="3021424"/>
            <a:ext cx="355033" cy="351996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 smtClean="0">
                <a:latin typeface="Barlow"/>
                <a:ea typeface="Barlow"/>
                <a:cs typeface="Barlow"/>
                <a:sym typeface="Barlow"/>
              </a:rPr>
              <a:t>3</a:t>
            </a:r>
            <a:endParaRPr sz="1600" b="1" dirty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18" y="299871"/>
            <a:ext cx="2454102" cy="1320753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4144834" y="491823"/>
            <a:ext cx="1541799" cy="30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10-ъгълна</a:t>
            </a:r>
            <a:endParaRPr lang="bg-BG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57655" y="993953"/>
            <a:ext cx="1028979" cy="30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9-ъгълна</a:t>
            </a:r>
            <a:endParaRPr lang="bg-BG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39"/>
          <p:cNvGrpSpPr/>
          <p:nvPr/>
        </p:nvGrpSpPr>
        <p:grpSpPr>
          <a:xfrm rot="438465">
            <a:off x="404662" y="3550118"/>
            <a:ext cx="1295238" cy="1591750"/>
            <a:chOff x="9656" y="159686"/>
            <a:chExt cx="1608914" cy="1427937"/>
          </a:xfrm>
        </p:grpSpPr>
        <p:sp>
          <p:nvSpPr>
            <p:cNvPr id="489" name="Google Shape;489;p39"/>
            <p:cNvSpPr/>
            <p:nvPr/>
          </p:nvSpPr>
          <p:spPr>
            <a:xfrm rot="-1058263">
              <a:off x="140032" y="338788"/>
              <a:ext cx="1348162" cy="1069735"/>
            </a:xfrm>
            <a:custGeom>
              <a:avLst/>
              <a:gdLst/>
              <a:ahLst/>
              <a:cxnLst/>
              <a:rect l="l" t="t" r="r" b="b"/>
              <a:pathLst>
                <a:path w="53926" h="42789" extrusionOk="0">
                  <a:moveTo>
                    <a:pt x="19761" y="41868"/>
                  </a:moveTo>
                  <a:lnTo>
                    <a:pt x="0" y="27800"/>
                  </a:lnTo>
                  <a:lnTo>
                    <a:pt x="9211" y="0"/>
                  </a:lnTo>
                  <a:lnTo>
                    <a:pt x="33075" y="3098"/>
                  </a:lnTo>
                  <a:lnTo>
                    <a:pt x="53926" y="15072"/>
                  </a:lnTo>
                  <a:lnTo>
                    <a:pt x="44715" y="42789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sp>
        <p:pic>
          <p:nvPicPr>
            <p:cNvPr id="490" name="Google Shape;49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225" y="363900"/>
              <a:ext cx="1189799" cy="1045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oogle Shape;1162;p66"/>
          <p:cNvGrpSpPr/>
          <p:nvPr/>
        </p:nvGrpSpPr>
        <p:grpSpPr>
          <a:xfrm>
            <a:off x="8017970" y="3204255"/>
            <a:ext cx="710063" cy="1568511"/>
            <a:chOff x="7063813" y="2733803"/>
            <a:chExt cx="710063" cy="1568511"/>
          </a:xfrm>
        </p:grpSpPr>
        <p:sp>
          <p:nvSpPr>
            <p:cNvPr id="30" name="Google Shape;1163;p66"/>
            <p:cNvSpPr/>
            <p:nvPr/>
          </p:nvSpPr>
          <p:spPr>
            <a:xfrm>
              <a:off x="7063813" y="2734099"/>
              <a:ext cx="709305" cy="1567947"/>
            </a:xfrm>
            <a:custGeom>
              <a:avLst/>
              <a:gdLst/>
              <a:ahLst/>
              <a:cxnLst/>
              <a:rect l="l" t="t" r="r" b="b"/>
              <a:pathLst>
                <a:path w="854584" h="1889093" extrusionOk="0">
                  <a:moveTo>
                    <a:pt x="431670" y="95"/>
                  </a:moveTo>
                  <a:lnTo>
                    <a:pt x="431099" y="0"/>
                  </a:lnTo>
                  <a:lnTo>
                    <a:pt x="5805" y="78296"/>
                  </a:lnTo>
                  <a:lnTo>
                    <a:pt x="0" y="1755362"/>
                  </a:lnTo>
                  <a:lnTo>
                    <a:pt x="0" y="1757744"/>
                  </a:lnTo>
                  <a:lnTo>
                    <a:pt x="419869" y="1887093"/>
                  </a:lnTo>
                  <a:lnTo>
                    <a:pt x="419869" y="1888998"/>
                  </a:lnTo>
                  <a:lnTo>
                    <a:pt x="423010" y="1888141"/>
                  </a:lnTo>
                  <a:lnTo>
                    <a:pt x="426245" y="1889093"/>
                  </a:lnTo>
                  <a:lnTo>
                    <a:pt x="426245" y="1887188"/>
                  </a:lnTo>
                  <a:lnTo>
                    <a:pt x="846496" y="1767840"/>
                  </a:lnTo>
                  <a:lnTo>
                    <a:pt x="848780" y="1767173"/>
                  </a:lnTo>
                  <a:lnTo>
                    <a:pt x="854585" y="90392"/>
                  </a:lnTo>
                  <a:lnTo>
                    <a:pt x="854585" y="87821"/>
                  </a:lnTo>
                  <a:lnTo>
                    <a:pt x="431670" y="95"/>
                  </a:lnTo>
                  <a:close/>
                  <a:moveTo>
                    <a:pt x="429862" y="167735"/>
                  </a:move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lnTo>
                    <a:pt x="429862" y="167735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Google Shape;116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63825" y="2733803"/>
              <a:ext cx="710050" cy="1568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2" y="343559"/>
            <a:ext cx="8059275" cy="2715004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404875" y="625650"/>
            <a:ext cx="304800" cy="2782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ounded Rectangle 33"/>
          <p:cNvSpPr/>
          <p:nvPr/>
        </p:nvSpPr>
        <p:spPr>
          <a:xfrm>
            <a:off x="662781" y="1642433"/>
            <a:ext cx="7788988" cy="14161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40"/>
          <p:cNvGrpSpPr/>
          <p:nvPr/>
        </p:nvGrpSpPr>
        <p:grpSpPr>
          <a:xfrm>
            <a:off x="8210915" y="4324555"/>
            <a:ext cx="791062" cy="786006"/>
            <a:chOff x="8397275" y="2953713"/>
            <a:chExt cx="1302374" cy="1294050"/>
          </a:xfrm>
        </p:grpSpPr>
        <p:sp>
          <p:nvSpPr>
            <p:cNvPr id="525" name="Google Shape;525;p40"/>
            <p:cNvSpPr/>
            <p:nvPr/>
          </p:nvSpPr>
          <p:spPr>
            <a:xfrm>
              <a:off x="8430787" y="2982554"/>
              <a:ext cx="1236184" cy="1237284"/>
            </a:xfrm>
            <a:custGeom>
              <a:avLst/>
              <a:gdLst/>
              <a:ahLst/>
              <a:cxnLst/>
              <a:rect l="l" t="t" r="r" b="b"/>
              <a:pathLst>
                <a:path w="854013" h="854773" extrusionOk="0">
                  <a:moveTo>
                    <a:pt x="854014" y="427387"/>
                  </a:moveTo>
                  <a:cubicBezTo>
                    <a:pt x="854014" y="663426"/>
                    <a:pt x="662836" y="854774"/>
                    <a:pt x="427007" y="854774"/>
                  </a:cubicBezTo>
                  <a:cubicBezTo>
                    <a:pt x="191178" y="854774"/>
                    <a:pt x="0" y="663426"/>
                    <a:pt x="0" y="427387"/>
                  </a:cubicBezTo>
                  <a:cubicBezTo>
                    <a:pt x="0" y="191348"/>
                    <a:pt x="191178" y="0"/>
                    <a:pt x="427007" y="0"/>
                  </a:cubicBezTo>
                  <a:cubicBezTo>
                    <a:pt x="662836" y="0"/>
                    <a:pt x="854014" y="191348"/>
                    <a:pt x="854014" y="427387"/>
                  </a:cubicBez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6" name="Google Shape;52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97275" y="2953713"/>
              <a:ext cx="1302374" cy="1294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7" name="Google Shape;527;p40"/>
          <p:cNvGrpSpPr/>
          <p:nvPr/>
        </p:nvGrpSpPr>
        <p:grpSpPr>
          <a:xfrm rot="439505">
            <a:off x="-80877" y="401128"/>
            <a:ext cx="913453" cy="926879"/>
            <a:chOff x="335988" y="3393302"/>
            <a:chExt cx="1236351" cy="1254523"/>
          </a:xfrm>
        </p:grpSpPr>
        <p:sp>
          <p:nvSpPr>
            <p:cNvPr id="528" name="Google Shape;528;p40"/>
            <p:cNvSpPr/>
            <p:nvPr/>
          </p:nvSpPr>
          <p:spPr>
            <a:xfrm>
              <a:off x="357910" y="3393302"/>
              <a:ext cx="1192508" cy="1225707"/>
            </a:xfrm>
            <a:custGeom>
              <a:avLst/>
              <a:gdLst/>
              <a:ahLst/>
              <a:cxnLst/>
              <a:rect l="l" t="t" r="r" b="b"/>
              <a:pathLst>
                <a:path w="957838" h="984504" extrusionOk="0">
                  <a:moveTo>
                    <a:pt x="478967" y="0"/>
                  </a:moveTo>
                  <a:lnTo>
                    <a:pt x="0" y="830199"/>
                  </a:lnTo>
                  <a:lnTo>
                    <a:pt x="478967" y="984504"/>
                  </a:lnTo>
                  <a:lnTo>
                    <a:pt x="957839" y="830199"/>
                  </a:lnTo>
                  <a:close/>
                </a:path>
              </a:pathLst>
            </a:custGeom>
            <a:solidFill>
              <a:schemeClr val="accent1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9" name="Google Shape;529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5987" y="3393306"/>
              <a:ext cx="1236351" cy="125451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3" y="1399975"/>
            <a:ext cx="8106906" cy="260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y Lesson - Math - 9th Grade by Slidesgo">
  <a:themeElements>
    <a:clrScheme name="Simple Light">
      <a:dk1>
        <a:srgbClr val="06075E"/>
      </a:dk1>
      <a:lt1>
        <a:srgbClr val="FAFAFA"/>
      </a:lt1>
      <a:dk2>
        <a:srgbClr val="023F8A"/>
      </a:dk2>
      <a:lt2>
        <a:srgbClr val="DAF2F7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6075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125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Poppins</vt:lpstr>
      <vt:lpstr>Arial</vt:lpstr>
      <vt:lpstr>Calibri</vt:lpstr>
      <vt:lpstr>Righteous</vt:lpstr>
      <vt:lpstr>Wingdings</vt:lpstr>
      <vt:lpstr>Barlow</vt:lpstr>
      <vt:lpstr>Lato Light</vt:lpstr>
      <vt:lpstr>Nunito Light</vt:lpstr>
      <vt:lpstr>Geometry Lesson - Math - 9th Grade by Slidesgo</vt:lpstr>
      <vt:lpstr>119. Права призма</vt:lpstr>
      <vt:lpstr>В този урок ще научите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Lesson -Math-</dc:title>
  <dc:creator>User</dc:creator>
  <cp:lastModifiedBy>Maria</cp:lastModifiedBy>
  <cp:revision>17</cp:revision>
  <dcterms:modified xsi:type="dcterms:W3CDTF">2024-03-27T08:49:13Z</dcterms:modified>
</cp:coreProperties>
</file>