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76" r:id="rId3"/>
    <p:sldId id="261" r:id="rId4"/>
    <p:sldId id="262" r:id="rId5"/>
    <p:sldId id="259" r:id="rId6"/>
    <p:sldId id="260" r:id="rId7"/>
    <p:sldId id="263" r:id="rId8"/>
    <p:sldId id="277" r:id="rId9"/>
    <p:sldId id="275" r:id="rId10"/>
  </p:sldIdLst>
  <p:sldSz cx="9144000" cy="5143500" type="screen16x9"/>
  <p:notesSz cx="6858000" cy="9144000"/>
  <p:embeddedFontLst>
    <p:embeddedFont>
      <p:font typeface="Righteous" panose="020B0604020202020204" charset="0"/>
      <p:regular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85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31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95025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4" r:id="rId7"/>
    <p:sldLayoutId id="2147483665" r:id="rId8"/>
    <p:sldLayoutId id="2147483672" r:id="rId9"/>
    <p:sldLayoutId id="2147483673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/>
              <a:t>123. Лице на повърхнина на права призма. Упражнение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затвърдите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какво наричаме лице на околната повърхнина (</a:t>
            </a:r>
            <a:r>
              <a:rPr lang="ru-RU" i="1" dirty="0"/>
              <a:t>S</a:t>
            </a:r>
            <a:r>
              <a:rPr lang="ru-RU" dirty="0"/>
              <a:t>) на призма;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формула за намиране на </a:t>
            </a:r>
            <a:r>
              <a:rPr lang="ru-RU" i="1" dirty="0"/>
              <a:t>S </a:t>
            </a:r>
            <a:r>
              <a:rPr lang="ru-RU" dirty="0"/>
              <a:t>на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какво наричаме лице на повърхнината (</a:t>
            </a:r>
            <a:r>
              <a:rPr lang="ru-RU" i="1" dirty="0"/>
              <a:t>S</a:t>
            </a:r>
            <a:r>
              <a:rPr lang="ru-RU" dirty="0"/>
              <a:t>₁) на призма и формула за намиране на </a:t>
            </a:r>
            <a:r>
              <a:rPr lang="ru-RU" i="1" dirty="0"/>
              <a:t>S</a:t>
            </a:r>
            <a:r>
              <a:rPr lang="ru-RU" dirty="0"/>
              <a:t>₁ на права призма.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-161803" y="347268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189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3" y="363392"/>
            <a:ext cx="7180147" cy="3618886"/>
          </a:xfrm>
          <a:prstGeom prst="rect">
            <a:avLst/>
          </a:prstGeom>
        </p:spPr>
      </p:pic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ounded Rectangle 11"/>
          <p:cNvSpPr/>
          <p:nvPr/>
        </p:nvSpPr>
        <p:spPr>
          <a:xfrm>
            <a:off x="5259226" y="1106879"/>
            <a:ext cx="2416152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S= </a:t>
            </a:r>
            <a:r>
              <a:rPr lang="en-US" dirty="0" err="1" smtClean="0">
                <a:solidFill>
                  <a:schemeClr val="tx1"/>
                </a:solidFill>
              </a:rPr>
              <a:t>P.h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bg-BG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bg-BG" dirty="0" smtClean="0">
                <a:solidFill>
                  <a:schemeClr val="tx1"/>
                </a:solidFill>
              </a:rPr>
              <a:t>7,5</a:t>
            </a:r>
            <a:r>
              <a:rPr lang="en-US" dirty="0" smtClean="0">
                <a:solidFill>
                  <a:schemeClr val="tx1"/>
                </a:solidFill>
              </a:rPr>
              <a:t>=1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 smtClean="0">
                <a:solidFill>
                  <a:schemeClr val="tx1"/>
                </a:solidFill>
              </a:rPr>
              <a:t>cm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9226" y="1420578"/>
            <a:ext cx="2416152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P</a:t>
            </a:r>
            <a:r>
              <a:rPr lang="bg-BG" dirty="0" smtClean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 S:h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1,2:1,5=0,8 m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5022" y="2047976"/>
            <a:ext cx="6995430" cy="18349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4" name="Google Shape;1162;p66"/>
          <p:cNvGrpSpPr/>
          <p:nvPr/>
        </p:nvGrpSpPr>
        <p:grpSpPr>
          <a:xfrm>
            <a:off x="384959" y="3447415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162;p66"/>
          <p:cNvGrpSpPr/>
          <p:nvPr/>
        </p:nvGrpSpPr>
        <p:grpSpPr>
          <a:xfrm>
            <a:off x="404597" y="3548812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8" y="526553"/>
            <a:ext cx="7145541" cy="38201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17342" y="1896360"/>
            <a:ext cx="6942397" cy="23655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6306147" y="1497819"/>
            <a:ext cx="2254757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i="1" dirty="0" smtClean="0">
                <a:solidFill>
                  <a:schemeClr val="tx1"/>
                </a:solidFill>
              </a:rPr>
              <a:t>S:(n.h)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80:20</a:t>
            </a:r>
            <a:r>
              <a:rPr lang="en-US" dirty="0" smtClean="0">
                <a:solidFill>
                  <a:schemeClr val="tx1"/>
                </a:solidFill>
              </a:rPr>
              <a:t> = 4 cm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1336967"/>
            <a:ext cx="8123583" cy="3544684"/>
          </a:xfrm>
          <a:prstGeom prst="rect">
            <a:avLst/>
          </a:prstGeom>
        </p:spPr>
      </p:pic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0734"/>
            <a:ext cx="1557130" cy="155027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8119931" y="515757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ounded Rectangle 21"/>
          <p:cNvSpPr/>
          <p:nvPr/>
        </p:nvSpPr>
        <p:spPr>
          <a:xfrm>
            <a:off x="511927" y="2243288"/>
            <a:ext cx="4398003" cy="18582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ounded Rectangle 22"/>
          <p:cNvSpPr/>
          <p:nvPr/>
        </p:nvSpPr>
        <p:spPr>
          <a:xfrm>
            <a:off x="594357" y="4161182"/>
            <a:ext cx="5501643" cy="8318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ounded Rectangle 23"/>
          <p:cNvSpPr/>
          <p:nvPr/>
        </p:nvSpPr>
        <p:spPr>
          <a:xfrm>
            <a:off x="5454924" y="2068423"/>
            <a:ext cx="2416152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P</a:t>
            </a:r>
            <a:r>
              <a:rPr lang="bg-BG" dirty="0" smtClean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 48 cm; </a:t>
            </a:r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= 6 c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217230" y="-6064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42" y="352117"/>
            <a:ext cx="7364152" cy="151644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272478" y="1164137"/>
            <a:ext cx="2416152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S= </a:t>
            </a:r>
            <a:r>
              <a:rPr lang="en-US" dirty="0" err="1" smtClean="0">
                <a:solidFill>
                  <a:schemeClr val="tx1"/>
                </a:solidFill>
              </a:rPr>
              <a:t>P.h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bg-BG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bg-BG" dirty="0" smtClean="0">
                <a:solidFill>
                  <a:schemeClr val="tx1"/>
                </a:solidFill>
              </a:rPr>
              <a:t>7,5</a:t>
            </a:r>
            <a:r>
              <a:rPr lang="en-US" dirty="0" smtClean="0">
                <a:solidFill>
                  <a:schemeClr val="tx1"/>
                </a:solidFill>
              </a:rPr>
              <a:t>=1</a:t>
            </a:r>
            <a:r>
              <a:rPr lang="bg-BG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 smtClean="0">
                <a:solidFill>
                  <a:schemeClr val="tx1"/>
                </a:solidFill>
              </a:rPr>
              <a:t>cm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4" y="1868557"/>
            <a:ext cx="8422151" cy="15167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21805" y="1868558"/>
            <a:ext cx="5369395" cy="15750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/>
          <a:stretch/>
        </p:blipFill>
        <p:spPr>
          <a:xfrm>
            <a:off x="324569" y="351332"/>
            <a:ext cx="8458928" cy="4200790"/>
          </a:xfrm>
          <a:prstGeom prst="rect">
            <a:avLst/>
          </a:prstGeom>
        </p:spPr>
      </p:pic>
      <p:grpSp>
        <p:nvGrpSpPr>
          <p:cNvPr id="20" name="Google Shape;1162;p66"/>
          <p:cNvGrpSpPr/>
          <p:nvPr/>
        </p:nvGrpSpPr>
        <p:grpSpPr>
          <a:xfrm>
            <a:off x="8508421" y="73038"/>
            <a:ext cx="550152" cy="1358198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" name="Google Shape;464;p38"/>
          <p:cNvGrpSpPr/>
          <p:nvPr/>
        </p:nvGrpSpPr>
        <p:grpSpPr>
          <a:xfrm>
            <a:off x="7997350" y="3978196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ounded Rectangle 13"/>
          <p:cNvSpPr/>
          <p:nvPr/>
        </p:nvSpPr>
        <p:spPr>
          <a:xfrm>
            <a:off x="496722" y="3167148"/>
            <a:ext cx="5798061" cy="14446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93" y="1356199"/>
            <a:ext cx="1781424" cy="109552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08800" y="791150"/>
            <a:ext cx="1324545" cy="5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 =160 cm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B= </a:t>
            </a:r>
            <a:r>
              <a:rPr lang="en-US" dirty="0">
                <a:solidFill>
                  <a:schemeClr val="tx1"/>
                </a:solidFill>
              </a:rPr>
              <a:t>17,5 cm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84568" y="1154163"/>
            <a:ext cx="745565" cy="2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3,5 cm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62;p66"/>
          <p:cNvGrpSpPr/>
          <p:nvPr/>
        </p:nvGrpSpPr>
        <p:grpSpPr>
          <a:xfrm>
            <a:off x="457604" y="3416290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/>
          <a:stretch/>
        </p:blipFill>
        <p:spPr>
          <a:xfrm>
            <a:off x="457604" y="640910"/>
            <a:ext cx="8660798" cy="25859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603" y="1746421"/>
            <a:ext cx="8580379" cy="1480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ounded Rectangle 11"/>
          <p:cNvSpPr/>
          <p:nvPr/>
        </p:nvSpPr>
        <p:spPr>
          <a:xfrm>
            <a:off x="7098868" y="1008539"/>
            <a:ext cx="1324545" cy="5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 = </a:t>
            </a:r>
            <a:r>
              <a:rPr lang="en-US" dirty="0" smtClean="0">
                <a:solidFill>
                  <a:schemeClr val="tx1"/>
                </a:solidFill>
              </a:rPr>
              <a:t>60 cm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= 280 </a:t>
            </a:r>
            <a:r>
              <a:rPr lang="en-US" dirty="0">
                <a:solidFill>
                  <a:schemeClr val="tx1"/>
                </a:solidFill>
              </a:rPr>
              <a:t>cm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2022" y="1469580"/>
            <a:ext cx="745565" cy="276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 cm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</a:t>
            </a:r>
            <a:r>
              <a:rPr lang="bg-BG" sz="2400" dirty="0" smtClean="0"/>
              <a:t>ик</a:t>
            </a:r>
            <a:endParaRPr lang="bg-BG" sz="24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smtClean="0"/>
              <a:t>78/ 7-11</a:t>
            </a:r>
            <a:r>
              <a:rPr lang="bg-BG" sz="240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154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Righteous</vt:lpstr>
      <vt:lpstr>Arial</vt:lpstr>
      <vt:lpstr>Poppins</vt:lpstr>
      <vt:lpstr>Wingdings</vt:lpstr>
      <vt:lpstr>Lato Light</vt:lpstr>
      <vt:lpstr>Nunito Light</vt:lpstr>
      <vt:lpstr>Barlow</vt:lpstr>
      <vt:lpstr>Calibri</vt:lpstr>
      <vt:lpstr>Geometry Lesson - Math - 9th Grade by Slidesgo</vt:lpstr>
      <vt:lpstr>123. Лице на повърхнина на права призма. Упражнение</vt:lpstr>
      <vt:lpstr>В този урок ще затвърдите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18</cp:revision>
  <dcterms:modified xsi:type="dcterms:W3CDTF">2024-04-02T09:39:10Z</dcterms:modified>
</cp:coreProperties>
</file>