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12"/>
  </p:notesMasterIdLst>
  <p:sldIdLst>
    <p:sldId id="261" r:id="rId2"/>
    <p:sldId id="256" r:id="rId3"/>
    <p:sldId id="295" r:id="rId4"/>
    <p:sldId id="257" r:id="rId5"/>
    <p:sldId id="258" r:id="rId6"/>
    <p:sldId id="263" r:id="rId7"/>
    <p:sldId id="260" r:id="rId8"/>
    <p:sldId id="262" r:id="rId9"/>
    <p:sldId id="264" r:id="rId10"/>
    <p:sldId id="294" r:id="rId11"/>
  </p:sldIdLst>
  <p:sldSz cx="9144000" cy="5143500" type="screen16x9"/>
  <p:notesSz cx="6858000" cy="9144000"/>
  <p:embeddedFontLst>
    <p:embeddedFont>
      <p:font typeface="Roboto Mono Medium" panose="020B0604020202020204" charset="0"/>
      <p:regular r:id="rId13"/>
      <p:bold r:id="rId14"/>
      <p:italic r:id="rId15"/>
      <p:boldItalic r:id="rId16"/>
    </p:embeddedFont>
    <p:embeddedFont>
      <p:font typeface="Roboto Mono" panose="020B0604020202020204" charset="0"/>
      <p:regular r:id="rId17"/>
      <p:bold r:id="rId18"/>
      <p:italic r:id="rId19"/>
      <p:boldItalic r:id="rId20"/>
    </p:embeddedFont>
    <p:embeddedFont>
      <p:font typeface="Coming Soon" panose="020B0604020202020204" charset="0"/>
      <p:regular r:id="rId21"/>
    </p:embeddedFont>
    <p:embeddedFont>
      <p:font typeface="Concert One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1C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76F006-06E0-4590-9D29-6AAB181DC65C}">
  <a:tblStyle styleId="{3C76F006-06E0-4590-9D29-6AAB181DC6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209571f4d9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209571f4d9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20f6c89457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120f6c89457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209571f4d9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209571f4d9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4879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20f6c89457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20f6c89457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SECTION_TITLE_AND_DESCRIPTION_1_1_1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5230400" y="3321638"/>
            <a:ext cx="27975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subTitle" idx="1"/>
          </p:nvPr>
        </p:nvSpPr>
        <p:spPr>
          <a:xfrm>
            <a:off x="4909400" y="1218188"/>
            <a:ext cx="3439500" cy="20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401825"/>
            <a:ext cx="69633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7975">
              <a:spcBef>
                <a:spcPts val="0"/>
              </a:spcBef>
              <a:spcAft>
                <a:spcPts val="0"/>
              </a:spcAft>
              <a:buSzPts val="1250"/>
              <a:buFont typeface="Concert One"/>
              <a:buAutoNum type="arabicPeriod"/>
              <a:defRPr sz="950">
                <a:solidFill>
                  <a:schemeClr val="dk2"/>
                </a:solidFill>
              </a:defRPr>
            </a:lvl1pPr>
            <a:lvl2pPr marL="914400" lvl="1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2pPr>
            <a:lvl3pPr marL="1371600" lvl="2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3pPr>
            <a:lvl4pPr marL="1828800" lvl="3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4pPr>
            <a:lvl5pPr marL="2286000" lvl="4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5pPr>
            <a:lvl6pPr marL="2743200" lvl="5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6pPr>
            <a:lvl7pPr marL="3200400" lvl="6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7pPr>
            <a:lvl8pPr marL="3657600" lvl="7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8pPr>
            <a:lvl9pPr marL="4114800" lvl="8" indent="-292100">
              <a:spcBef>
                <a:spcPts val="1600"/>
              </a:spcBef>
              <a:spcAft>
                <a:spcPts val="160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142343">
            <a:off x="6222976" y="2291982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1920292">
            <a:off x="925352" y="1011382"/>
            <a:ext cx="2068424" cy="177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2426100" y="1386676"/>
            <a:ext cx="4291800" cy="24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8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2649000" y="2142600"/>
            <a:ext cx="3846000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27075" y="1366750"/>
            <a:ext cx="290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8" r:id="rId5"/>
    <p:sldLayoutId id="2147483659" r:id="rId6"/>
    <p:sldLayoutId id="2147483662" r:id="rId7"/>
    <p:sldLayoutId id="2147483665" r:id="rId8"/>
    <p:sldLayoutId id="2147483672" r:id="rId9"/>
    <p:sldLayoutId id="2147483673" r:id="rId10"/>
    <p:sldLayoutId id="2147483687" r:id="rId11"/>
    <p:sldLayoutId id="2147483688" r:id="rId12"/>
    <p:sldLayoutId id="2147483689" r:id="rId13"/>
    <p:sldLayoutId id="2147483690" r:id="rId14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5"/>
          <p:cNvSpPr txBox="1">
            <a:spLocks noGrp="1"/>
          </p:cNvSpPr>
          <p:nvPr>
            <p:ph type="body" idx="1"/>
          </p:nvPr>
        </p:nvSpPr>
        <p:spPr>
          <a:xfrm>
            <a:off x="2062976" y="1544011"/>
            <a:ext cx="4873083" cy="2490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bg-BG" dirty="0"/>
              <a:t>Какво е множество?</a:t>
            </a:r>
          </a:p>
          <a:p>
            <a:pPr algn="l"/>
            <a:r>
              <a:rPr lang="bg-BG" dirty="0"/>
              <a:t>Дайте примери за множество.</a:t>
            </a:r>
          </a:p>
          <a:p>
            <a:pPr algn="l"/>
            <a:r>
              <a:rPr lang="bg-BG" dirty="0"/>
              <a:t>Какви видове множества познавате?</a:t>
            </a:r>
          </a:p>
          <a:p>
            <a:pPr algn="l"/>
            <a:r>
              <a:rPr lang="bg-BG" dirty="0"/>
              <a:t>Какво е подмножество?</a:t>
            </a:r>
          </a:p>
          <a:p>
            <a:pPr algn="l"/>
            <a:r>
              <a:rPr lang="bg-BG" dirty="0"/>
              <a:t>По какъв начин обозначаваме множествата?</a:t>
            </a:r>
          </a:p>
          <a:p>
            <a:pPr algn="l"/>
            <a:r>
              <a:rPr lang="bg-BG" dirty="0"/>
              <a:t>Как записваме, че един елемент принадлежи/непринадлежи на дадено множество?</a:t>
            </a:r>
          </a:p>
          <a:p>
            <a:pPr algn="l"/>
            <a:r>
              <a:rPr lang="bg-BG" dirty="0"/>
              <a:t>Какво е сечение на множество?</a:t>
            </a:r>
          </a:p>
          <a:p>
            <a:pPr algn="l"/>
            <a:r>
              <a:rPr lang="bg-BG" dirty="0"/>
              <a:t>Какво е обединение на множество?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72" name="Google Shape;372;p55"/>
          <p:cNvSpPr txBox="1">
            <a:spLocks noGrp="1"/>
          </p:cNvSpPr>
          <p:nvPr>
            <p:ph type="title"/>
          </p:nvPr>
        </p:nvSpPr>
        <p:spPr>
          <a:xfrm>
            <a:off x="2408990" y="834882"/>
            <a:ext cx="418106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Нека припомним</a:t>
            </a:r>
            <a:endParaRPr dirty="0"/>
          </a:p>
        </p:txBody>
      </p:sp>
      <p:pic>
        <p:nvPicPr>
          <p:cNvPr id="373" name="Google Shape;373;p55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3540107" y="1248081"/>
            <a:ext cx="1918825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5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385650" y="1079132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5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385650" y="1685357"/>
            <a:ext cx="2036850" cy="8460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383;p56"/>
          <p:cNvGrpSpPr/>
          <p:nvPr/>
        </p:nvGrpSpPr>
        <p:grpSpPr>
          <a:xfrm>
            <a:off x="2201297" y="892047"/>
            <a:ext cx="824184" cy="712067"/>
            <a:chOff x="2341425" y="238100"/>
            <a:chExt cx="1328900" cy="1148125"/>
          </a:xfrm>
        </p:grpSpPr>
        <p:sp>
          <p:nvSpPr>
            <p:cNvPr id="9" name="Google Shape;384;p56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5;p56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6;p56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7;p56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8;p56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9;p56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0;p56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1;p56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2;p56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88"/>
          <p:cNvSpPr txBox="1">
            <a:spLocks noGrp="1"/>
          </p:cNvSpPr>
          <p:nvPr>
            <p:ph type="title"/>
          </p:nvPr>
        </p:nvSpPr>
        <p:spPr>
          <a:xfrm>
            <a:off x="2420983" y="564843"/>
            <a:ext cx="4484909" cy="38067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000" dirty="0" smtClean="0"/>
              <a:t>Домашна работа</a:t>
            </a:r>
            <a:br>
              <a:rPr lang="bg-BG" sz="6000" dirty="0" smtClean="0"/>
            </a:br>
            <a:r>
              <a:rPr lang="bg-BG" sz="6000" dirty="0" smtClean="0"/>
              <a:t>УТ стр.14</a:t>
            </a:r>
            <a:endParaRPr sz="6000" dirty="0"/>
          </a:p>
        </p:txBody>
      </p:sp>
      <p:pic>
        <p:nvPicPr>
          <p:cNvPr id="979" name="Google Shape;979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7675" y="3863182"/>
            <a:ext cx="2481200" cy="4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100000">
            <a:off x="6437358" y="1016925"/>
            <a:ext cx="633085" cy="41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7700" y="3186978"/>
            <a:ext cx="621600" cy="6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88"/>
          <p:cNvPicPr preferRelativeResize="0"/>
          <p:nvPr/>
        </p:nvPicPr>
        <p:blipFill rotWithShape="1">
          <a:blip r:embed="rId6">
            <a:alphaModFix/>
          </a:blip>
          <a:srcRect t="16970" r="8892" b="21025"/>
          <a:stretch/>
        </p:blipFill>
        <p:spPr>
          <a:xfrm rot="10800000">
            <a:off x="1002325" y="3226875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77;p1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96921" y="3366850"/>
            <a:ext cx="1340595" cy="1340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9</a:t>
            </a:r>
            <a:r>
              <a:rPr lang="bg-BG" dirty="0" smtClean="0"/>
              <a:t>6</a:t>
            </a:r>
            <a:r>
              <a:rPr lang="en-US" dirty="0" smtClean="0"/>
              <a:t>.</a:t>
            </a:r>
            <a:r>
              <a:rPr lang="bg-BG" dirty="0" smtClean="0"/>
              <a:t>Случайно събитие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15" name="Google Shape;315;p50"/>
          <p:cNvSpPr txBox="1">
            <a:spLocks noGrp="1"/>
          </p:cNvSpPr>
          <p:nvPr>
            <p:ph type="subTitle" idx="1"/>
          </p:nvPr>
        </p:nvSpPr>
        <p:spPr>
          <a:xfrm>
            <a:off x="1672775" y="3868950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0" dirty="0" smtClean="0"/>
              <a:t>Математика</a:t>
            </a:r>
            <a:br>
              <a:rPr lang="bg-BG" b="0" dirty="0" smtClean="0"/>
            </a:br>
            <a:r>
              <a:rPr lang="en-US" b="0" dirty="0" smtClean="0"/>
              <a:t>VI</a:t>
            </a:r>
            <a:endParaRPr b="0" dirty="0"/>
          </a:p>
        </p:txBody>
      </p:sp>
      <p:sp>
        <p:nvSpPr>
          <p:cNvPr id="316" name="Google Shape;316;p50"/>
          <p:cNvSpPr/>
          <p:nvPr/>
        </p:nvSpPr>
        <p:spPr>
          <a:xfrm>
            <a:off x="1787971" y="2988899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Google Shape;317;p50"/>
          <p:cNvSpPr/>
          <p:nvPr/>
        </p:nvSpPr>
        <p:spPr>
          <a:xfrm>
            <a:off x="7173487" y="3004774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" name="Google Shape;318;p50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19" name="Google Shape;319;p50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0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82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95460">
            <a:off x="7712108" y="1346269"/>
            <a:ext cx="1196395" cy="165940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5"/>
          <p:cNvSpPr txBox="1">
            <a:spLocks noGrp="1"/>
          </p:cNvSpPr>
          <p:nvPr>
            <p:ph type="body" idx="1"/>
          </p:nvPr>
        </p:nvSpPr>
        <p:spPr>
          <a:xfrm>
            <a:off x="2649000" y="2142600"/>
            <a:ext cx="3846000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dirty="0" smtClean="0"/>
              <a:t>1.Какво е случайно събитие.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dirty="0" smtClean="0"/>
              <a:t>2. Кое събитие наричаме достоверно.</a:t>
            </a:r>
          </a:p>
          <a:p>
            <a:pPr marL="0" indent="0" algn="l">
              <a:spcAft>
                <a:spcPts val="1600"/>
              </a:spcAft>
              <a:buNone/>
            </a:pPr>
            <a:r>
              <a:rPr lang="bg-BG" dirty="0" smtClean="0"/>
              <a:t>3. </a:t>
            </a:r>
            <a:r>
              <a:rPr lang="bg-BG" dirty="0"/>
              <a:t>Кое събитие </a:t>
            </a:r>
            <a:r>
              <a:rPr lang="bg-BG" dirty="0" smtClean="0"/>
              <a:t>наричаме невъзможно.</a:t>
            </a:r>
            <a:endParaRPr lang="bg-BG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72" name="Google Shape;372;p55"/>
          <p:cNvSpPr txBox="1">
            <a:spLocks noGrp="1"/>
          </p:cNvSpPr>
          <p:nvPr>
            <p:ph type="title"/>
          </p:nvPr>
        </p:nvSpPr>
        <p:spPr>
          <a:xfrm>
            <a:off x="2426795" y="1240301"/>
            <a:ext cx="418106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Този час ще научите</a:t>
            </a:r>
            <a:endParaRPr dirty="0"/>
          </a:p>
        </p:txBody>
      </p:sp>
      <p:pic>
        <p:nvPicPr>
          <p:cNvPr id="373" name="Google Shape;373;p55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3618463" y="1839900"/>
            <a:ext cx="1918825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5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385650" y="1079132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5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385650" y="1685357"/>
            <a:ext cx="2036850" cy="8460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383;p56"/>
          <p:cNvGrpSpPr/>
          <p:nvPr/>
        </p:nvGrpSpPr>
        <p:grpSpPr>
          <a:xfrm>
            <a:off x="6222474" y="3651632"/>
            <a:ext cx="824184" cy="712067"/>
            <a:chOff x="2341425" y="238100"/>
            <a:chExt cx="1328900" cy="1148125"/>
          </a:xfrm>
        </p:grpSpPr>
        <p:sp>
          <p:nvSpPr>
            <p:cNvPr id="9" name="Google Shape;384;p56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5;p56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6;p56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7;p56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8;p56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9;p56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0;p56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1;p56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2;p56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725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"/>
          <a:stretch/>
        </p:blipFill>
        <p:spPr>
          <a:xfrm>
            <a:off x="1338470" y="690401"/>
            <a:ext cx="7182679" cy="378799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74304" y="3047718"/>
            <a:ext cx="5059018" cy="59663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ounded Rectangle 8"/>
          <p:cNvSpPr/>
          <p:nvPr/>
        </p:nvSpPr>
        <p:spPr>
          <a:xfrm>
            <a:off x="1338470" y="4081669"/>
            <a:ext cx="5128591" cy="39672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ound Diagonal Corner Rectangle 9"/>
          <p:cNvSpPr/>
          <p:nvPr/>
        </p:nvSpPr>
        <p:spPr>
          <a:xfrm>
            <a:off x="1202635" y="1782417"/>
            <a:ext cx="271669" cy="324678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</a:t>
            </a:r>
            <a:endParaRPr lang="bg-BG" b="1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66" y="3895831"/>
            <a:ext cx="1471677" cy="768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/>
          <p:nvPr/>
        </p:nvSpPr>
        <p:spPr>
          <a:xfrm>
            <a:off x="7891366" y="403151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52"/>
          <p:cNvSpPr/>
          <p:nvPr/>
        </p:nvSpPr>
        <p:spPr>
          <a:xfrm>
            <a:off x="8082706" y="4275387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18" y="518748"/>
            <a:ext cx="6376661" cy="4202012"/>
          </a:xfrm>
          <a:prstGeom prst="rect">
            <a:avLst/>
          </a:prstGeom>
        </p:spPr>
      </p:pic>
      <p:sp>
        <p:nvSpPr>
          <p:cNvPr id="25" name="Round Diagonal Corner Rectangle 24"/>
          <p:cNvSpPr/>
          <p:nvPr/>
        </p:nvSpPr>
        <p:spPr>
          <a:xfrm>
            <a:off x="1211795" y="3485469"/>
            <a:ext cx="264445" cy="324678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2</a:t>
            </a:r>
            <a:endParaRPr lang="bg-BG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393023" y="1232465"/>
            <a:ext cx="6274389" cy="65052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ounded Rectangle 9"/>
          <p:cNvSpPr/>
          <p:nvPr/>
        </p:nvSpPr>
        <p:spPr>
          <a:xfrm>
            <a:off x="1393023" y="2745883"/>
            <a:ext cx="5651244" cy="63401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Rounded Rectangle 12"/>
          <p:cNvSpPr/>
          <p:nvPr/>
        </p:nvSpPr>
        <p:spPr>
          <a:xfrm>
            <a:off x="1029547" y="3379893"/>
            <a:ext cx="6746240" cy="128693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7"/>
          <p:cNvSpPr/>
          <p:nvPr/>
        </p:nvSpPr>
        <p:spPr>
          <a:xfrm rot="1352827">
            <a:off x="96899" y="223733"/>
            <a:ext cx="647394" cy="266313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403" name="Google Shape;403;p57"/>
          <p:cNvSpPr/>
          <p:nvPr/>
        </p:nvSpPr>
        <p:spPr>
          <a:xfrm rot="2700000">
            <a:off x="69929" y="4654178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/>
          <a:stretch/>
        </p:blipFill>
        <p:spPr>
          <a:xfrm>
            <a:off x="677333" y="603988"/>
            <a:ext cx="7903766" cy="245779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9" y="3061781"/>
            <a:ext cx="7001852" cy="123842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16713" y="2102416"/>
            <a:ext cx="7055748" cy="21977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77" y="485970"/>
            <a:ext cx="6805264" cy="274391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94623" y="1729883"/>
            <a:ext cx="6375990" cy="142649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963" y="3156373"/>
            <a:ext cx="5867692" cy="1549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53" y="532503"/>
            <a:ext cx="4696480" cy="3753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8"/>
          <p:cNvSpPr/>
          <p:nvPr/>
        </p:nvSpPr>
        <p:spPr>
          <a:xfrm rot="-2700000">
            <a:off x="49656" y="189899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415" name="Google Shape;415;p58"/>
          <p:cNvSpPr/>
          <p:nvPr/>
        </p:nvSpPr>
        <p:spPr>
          <a:xfrm rot="-2700000">
            <a:off x="118963" y="4687271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81" y="476744"/>
            <a:ext cx="4130676" cy="62069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81" y="1097434"/>
            <a:ext cx="4130676" cy="3682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87</Words>
  <Application>Microsoft Office PowerPoint</Application>
  <PresentationFormat>On-screen Show (16:9)</PresentationFormat>
  <Paragraphs>18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Roboto Mono Medium</vt:lpstr>
      <vt:lpstr>Roboto Mono</vt:lpstr>
      <vt:lpstr>Coming Soon</vt:lpstr>
      <vt:lpstr>Concert One</vt:lpstr>
      <vt:lpstr>Muli</vt:lpstr>
      <vt:lpstr>Anonymous Pro</vt:lpstr>
      <vt:lpstr>Arial</vt:lpstr>
      <vt:lpstr>Notebook Lesson by Slidesgo</vt:lpstr>
      <vt:lpstr>Нека припомним</vt:lpstr>
      <vt:lpstr>96.Случайно събитие</vt:lpstr>
      <vt:lpstr>Този час ще научите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 УТ стр.14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Множества. Операции с множества</dc:title>
  <dc:creator>User</dc:creator>
  <cp:lastModifiedBy>Maria</cp:lastModifiedBy>
  <cp:revision>9</cp:revision>
  <dcterms:modified xsi:type="dcterms:W3CDTF">2024-02-26T08:50:08Z</dcterms:modified>
</cp:coreProperties>
</file>