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9"/>
  </p:notesMasterIdLst>
  <p:sldIdLst>
    <p:sldId id="261" r:id="rId2"/>
    <p:sldId id="295" r:id="rId3"/>
    <p:sldId id="256" r:id="rId4"/>
    <p:sldId id="257" r:id="rId5"/>
    <p:sldId id="258" r:id="rId6"/>
    <p:sldId id="263" r:id="rId7"/>
    <p:sldId id="294" r:id="rId8"/>
  </p:sldIdLst>
  <p:sldSz cx="9144000" cy="5143500" type="screen16x9"/>
  <p:notesSz cx="6858000" cy="9144000"/>
  <p:embeddedFontLst>
    <p:embeddedFont>
      <p:font typeface="Roboto Mono Medium" panose="020B0604020202020204" charset="0"/>
      <p:regular r:id="rId10"/>
      <p:bold r:id="rId11"/>
      <p:italic r:id="rId12"/>
      <p:boldItalic r:id="rId13"/>
    </p:embeddedFont>
    <p:embeddedFont>
      <p:font typeface="Concert One" panose="020B0604020202020204" charset="0"/>
      <p:regular r:id="rId14"/>
    </p:embeddedFont>
    <p:embeddedFont>
      <p:font typeface="Roboto Mono" panose="020B0604020202020204" charset="0"/>
      <p:regular r:id="rId15"/>
      <p:bold r:id="rId16"/>
      <p:italic r:id="rId17"/>
      <p:boldItalic r:id="rId18"/>
    </p:embeddedFont>
    <p:embeddedFont>
      <p:font typeface="Coming Soon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76F006-06E0-4590-9D29-6AAB181DC65C}">
  <a:tblStyle styleId="{3C76F006-06E0-4590-9D29-6AAB181DC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9571f4d9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209571f4d9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487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0f6c8945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20f6c8945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6c8945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6c8945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27075" y="1366750"/>
            <a:ext cx="2901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SECTION_TITLE_AND_DESCRIPTION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5230400" y="3321638"/>
            <a:ext cx="2797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ubTitle" idx="1"/>
          </p:nvPr>
        </p:nvSpPr>
        <p:spPr>
          <a:xfrm>
            <a:off x="4909400" y="1218188"/>
            <a:ext cx="3439500" cy="20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2" r:id="rId5"/>
    <p:sldLayoutId id="2147483665" r:id="rId6"/>
    <p:sldLayoutId id="2147483673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062976" y="1544011"/>
            <a:ext cx="4873083" cy="24900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g-BG" dirty="0"/>
              <a:t>Какво е множество?</a:t>
            </a:r>
          </a:p>
          <a:p>
            <a:pPr algn="l"/>
            <a:r>
              <a:rPr lang="bg-BG" dirty="0"/>
              <a:t>Дайте примери за множество.</a:t>
            </a:r>
          </a:p>
          <a:p>
            <a:pPr algn="l"/>
            <a:r>
              <a:rPr lang="bg-BG" dirty="0"/>
              <a:t>Какви видове множества познавате?</a:t>
            </a:r>
          </a:p>
          <a:p>
            <a:pPr algn="l"/>
            <a:r>
              <a:rPr lang="bg-BG" dirty="0"/>
              <a:t>Какво е подмножество?</a:t>
            </a:r>
          </a:p>
          <a:p>
            <a:pPr algn="l"/>
            <a:r>
              <a:rPr lang="bg-BG" dirty="0"/>
              <a:t>По какъв начин обозначаваме множествата?</a:t>
            </a:r>
          </a:p>
          <a:p>
            <a:pPr algn="l"/>
            <a:r>
              <a:rPr lang="bg-BG" dirty="0"/>
              <a:t>Как записваме, че един елемент принадлежи/непринадлежи на дадено множество?</a:t>
            </a:r>
          </a:p>
          <a:p>
            <a:pPr algn="l"/>
            <a:r>
              <a:rPr lang="bg-BG" dirty="0"/>
              <a:t>Какво е сечение на множество?</a:t>
            </a:r>
          </a:p>
          <a:p>
            <a:pPr algn="l"/>
            <a:r>
              <a:rPr lang="bg-BG" dirty="0"/>
              <a:t>Какво е обединение на множество?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08990" y="834882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540107" y="1248081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2201297" y="892047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5"/>
          <p:cNvSpPr txBox="1">
            <a:spLocks noGrp="1"/>
          </p:cNvSpPr>
          <p:nvPr>
            <p:ph type="body" idx="1"/>
          </p:nvPr>
        </p:nvSpPr>
        <p:spPr>
          <a:xfrm>
            <a:off x="2649000" y="2142600"/>
            <a:ext cx="3846000" cy="18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Какво </a:t>
            </a:r>
            <a:r>
              <a:rPr lang="bg-BG" dirty="0" smtClean="0"/>
              <a:t>е случайно </a:t>
            </a:r>
            <a:r>
              <a:rPr lang="bg-BG" dirty="0" smtClean="0"/>
              <a:t>събитие?</a:t>
            </a:r>
            <a:endParaRPr lang="bg-BG" dirty="0" smtClean="0"/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</a:t>
            </a:r>
            <a:r>
              <a:rPr lang="bg-BG" dirty="0" smtClean="0"/>
              <a:t>събитие наричаме </a:t>
            </a:r>
            <a:r>
              <a:rPr lang="bg-BG" dirty="0" smtClean="0"/>
              <a:t>достоверно?</a:t>
            </a:r>
            <a:endParaRPr lang="bg-BG" dirty="0" smtClean="0"/>
          </a:p>
          <a:p>
            <a:pPr marL="285750" indent="-285750" algn="l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bg-BG" dirty="0" smtClean="0"/>
              <a:t>Кое </a:t>
            </a:r>
            <a:r>
              <a:rPr lang="bg-BG" dirty="0"/>
              <a:t>събитие </a:t>
            </a:r>
            <a:r>
              <a:rPr lang="bg-BG" dirty="0" smtClean="0"/>
              <a:t>наричаме </a:t>
            </a:r>
            <a:r>
              <a:rPr lang="bg-BG" dirty="0" smtClean="0"/>
              <a:t>невъзможно?</a:t>
            </a:r>
            <a:endParaRPr lang="bg-B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72" name="Google Shape;372;p55"/>
          <p:cNvSpPr txBox="1">
            <a:spLocks noGrp="1"/>
          </p:cNvSpPr>
          <p:nvPr>
            <p:ph type="title"/>
          </p:nvPr>
        </p:nvSpPr>
        <p:spPr>
          <a:xfrm>
            <a:off x="2426795" y="1240301"/>
            <a:ext cx="418106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Нека припомним</a:t>
            </a:r>
            <a:endParaRPr dirty="0"/>
          </a:p>
        </p:txBody>
      </p:sp>
      <p:pic>
        <p:nvPicPr>
          <p:cNvPr id="373" name="Google Shape;373;p55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3618463" y="183990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079132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5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385650" y="1685357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383;p56"/>
          <p:cNvGrpSpPr/>
          <p:nvPr/>
        </p:nvGrpSpPr>
        <p:grpSpPr>
          <a:xfrm>
            <a:off x="6222474" y="3651632"/>
            <a:ext cx="824184" cy="712067"/>
            <a:chOff x="2341425" y="238100"/>
            <a:chExt cx="1328900" cy="1148125"/>
          </a:xfrm>
        </p:grpSpPr>
        <p:sp>
          <p:nvSpPr>
            <p:cNvPr id="9" name="Google Shape;384;p5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5;p5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6;p5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7;p5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8;p5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9;p5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0;p5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1;p5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2;p5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72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>
            <a:spLocks noGrp="1"/>
          </p:cNvSpPr>
          <p:nvPr>
            <p:ph type="ctrTitle"/>
          </p:nvPr>
        </p:nvSpPr>
        <p:spPr>
          <a:xfrm>
            <a:off x="1707337" y="2528535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9</a:t>
            </a:r>
            <a:r>
              <a:rPr lang="bg-BG" dirty="0"/>
              <a:t>7</a:t>
            </a:r>
            <a:r>
              <a:rPr lang="en-US" dirty="0" smtClean="0"/>
              <a:t>.</a:t>
            </a:r>
            <a:r>
              <a:rPr lang="bg-BG" dirty="0" smtClean="0"/>
              <a:t>Упражнение. Множества.</a:t>
            </a:r>
            <a:br>
              <a:rPr lang="bg-BG" dirty="0" smtClean="0"/>
            </a:br>
            <a:r>
              <a:rPr lang="bg-BG" dirty="0" smtClean="0"/>
              <a:t>Случайно </a:t>
            </a:r>
            <a:r>
              <a:rPr lang="bg-BG" dirty="0" smtClean="0"/>
              <a:t>събитие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subTitle" idx="1"/>
          </p:nvPr>
        </p:nvSpPr>
        <p:spPr>
          <a:xfrm>
            <a:off x="1672775" y="3868950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0" dirty="0" smtClean="0"/>
              <a:t>Математика</a:t>
            </a:r>
            <a:br>
              <a:rPr lang="bg-BG" b="0" dirty="0" smtClean="0"/>
            </a:br>
            <a:r>
              <a:rPr lang="en-US" b="0" dirty="0" smtClean="0"/>
              <a:t>VI</a:t>
            </a:r>
            <a:endParaRPr b="0" dirty="0"/>
          </a:p>
        </p:txBody>
      </p:sp>
      <p:sp>
        <p:nvSpPr>
          <p:cNvPr id="316" name="Google Shape;316;p50"/>
          <p:cNvSpPr/>
          <p:nvPr/>
        </p:nvSpPr>
        <p:spPr>
          <a:xfrm>
            <a:off x="1787971" y="2988899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Google Shape;317;p50"/>
          <p:cNvSpPr/>
          <p:nvPr/>
        </p:nvSpPr>
        <p:spPr>
          <a:xfrm>
            <a:off x="7173487" y="3004774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9" name="Google Shape;319;p5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38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95460">
            <a:off x="7712108" y="1346269"/>
            <a:ext cx="1196395" cy="165940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70" y="1090321"/>
            <a:ext cx="6639339" cy="35501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00808" y="3385648"/>
            <a:ext cx="5688496" cy="12548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/>
          <a:stretch/>
        </p:blipFill>
        <p:spPr>
          <a:xfrm>
            <a:off x="614393" y="953176"/>
            <a:ext cx="7951836" cy="3181503"/>
          </a:xfrm>
          <a:prstGeom prst="rect">
            <a:avLst/>
          </a:prstGeom>
        </p:spPr>
      </p:pic>
      <p:sp>
        <p:nvSpPr>
          <p:cNvPr id="333" name="Google Shape;333;p52"/>
          <p:cNvSpPr/>
          <p:nvPr/>
        </p:nvSpPr>
        <p:spPr>
          <a:xfrm>
            <a:off x="7891366" y="403151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52"/>
          <p:cNvSpPr/>
          <p:nvPr/>
        </p:nvSpPr>
        <p:spPr>
          <a:xfrm>
            <a:off x="8082706" y="4275387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614393" y="3123883"/>
            <a:ext cx="7951836" cy="105958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/>
          <p:nvPr/>
        </p:nvSpPr>
        <p:spPr>
          <a:xfrm rot="1352827">
            <a:off x="96899" y="223733"/>
            <a:ext cx="647394" cy="26631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03" name="Google Shape;403;p57"/>
          <p:cNvSpPr/>
          <p:nvPr/>
        </p:nvSpPr>
        <p:spPr>
          <a:xfrm rot="2700000">
            <a:off x="69929" y="4654178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"/>
          <a:stretch/>
        </p:blipFill>
        <p:spPr>
          <a:xfrm>
            <a:off x="556590" y="1089559"/>
            <a:ext cx="3856271" cy="290597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83" y="1089559"/>
            <a:ext cx="3885439" cy="297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88"/>
          <p:cNvSpPr txBox="1">
            <a:spLocks noGrp="1"/>
          </p:cNvSpPr>
          <p:nvPr>
            <p:ph type="title"/>
          </p:nvPr>
        </p:nvSpPr>
        <p:spPr>
          <a:xfrm>
            <a:off x="2420983" y="564843"/>
            <a:ext cx="4484909" cy="38067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Домашна работа</a:t>
            </a:r>
            <a:br>
              <a:rPr lang="bg-BG" sz="4000" dirty="0" smtClean="0"/>
            </a:br>
            <a:r>
              <a:rPr lang="bg-BG" sz="4000" dirty="0" smtClean="0"/>
              <a:t>учебник – нерешените задачи</a:t>
            </a:r>
            <a:endParaRPr sz="4000" dirty="0"/>
          </a:p>
        </p:txBody>
      </p:sp>
      <p:pic>
        <p:nvPicPr>
          <p:cNvPr id="979" name="Google Shape;97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675" y="3863182"/>
            <a:ext cx="2481200" cy="4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0000">
            <a:off x="6437358" y="1016925"/>
            <a:ext cx="633085" cy="417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700" y="3186978"/>
            <a:ext cx="621600" cy="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88"/>
          <p:cNvPicPr preferRelativeResize="0"/>
          <p:nvPr/>
        </p:nvPicPr>
        <p:blipFill rotWithShape="1">
          <a:blip r:embed="rId6">
            <a:alphaModFix/>
          </a:blip>
          <a:srcRect t="16970" r="8892" b="21025"/>
          <a:stretch/>
        </p:blipFill>
        <p:spPr>
          <a:xfrm rot="10800000">
            <a:off x="1002325" y="3226875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77;p1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6921" y="3366850"/>
            <a:ext cx="1340595" cy="1340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76</Words>
  <Application>Microsoft Office PowerPoint</Application>
  <PresentationFormat>On-screen Show (16:9)</PresentationFormat>
  <Paragraphs>16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 Mono Medium</vt:lpstr>
      <vt:lpstr>Arial</vt:lpstr>
      <vt:lpstr>Concert One</vt:lpstr>
      <vt:lpstr>Roboto Mono</vt:lpstr>
      <vt:lpstr>Muli</vt:lpstr>
      <vt:lpstr>Coming Soon</vt:lpstr>
      <vt:lpstr>Anonymous Pro</vt:lpstr>
      <vt:lpstr>Notebook Lesson by Slidesgo</vt:lpstr>
      <vt:lpstr>Нека припомним</vt:lpstr>
      <vt:lpstr>Нека припомним</vt:lpstr>
      <vt:lpstr>97.Упражнение. Множества. Случайно събитие</vt:lpstr>
      <vt:lpstr>PowerPoint Presentation</vt:lpstr>
      <vt:lpstr>PowerPoint Presentation</vt:lpstr>
      <vt:lpstr>PowerPoint Presentation</vt:lpstr>
      <vt:lpstr>Домашна работа учебник – нерешените задачи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Операции с множества</dc:title>
  <dc:creator>User</dc:creator>
  <cp:lastModifiedBy>User</cp:lastModifiedBy>
  <cp:revision>11</cp:revision>
  <dcterms:modified xsi:type="dcterms:W3CDTF">2024-02-26T20:35:00Z</dcterms:modified>
</cp:coreProperties>
</file>