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2"/>
  </p:notesMasterIdLst>
  <p:sldIdLst>
    <p:sldId id="261" r:id="rId2"/>
    <p:sldId id="295" r:id="rId3"/>
    <p:sldId id="256" r:id="rId4"/>
    <p:sldId id="257" r:id="rId5"/>
    <p:sldId id="296" r:id="rId6"/>
    <p:sldId id="258" r:id="rId7"/>
    <p:sldId id="263" r:id="rId8"/>
    <p:sldId id="297" r:id="rId9"/>
    <p:sldId id="298" r:id="rId10"/>
    <p:sldId id="294" r:id="rId11"/>
  </p:sldIdLst>
  <p:sldSz cx="9144000" cy="5143500" type="screen16x9"/>
  <p:notesSz cx="6858000" cy="9144000"/>
  <p:embeddedFontLst>
    <p:embeddedFont>
      <p:font typeface="Roboto Mono Medium" panose="020B0604020202020204" charset="0"/>
      <p:regular r:id="rId13"/>
      <p:bold r:id="rId14"/>
      <p:italic r:id="rId15"/>
      <p:boldItalic r:id="rId16"/>
    </p:embeddedFont>
    <p:embeddedFont>
      <p:font typeface="Concert One" panose="020B0604020202020204" charset="0"/>
      <p:regular r:id="rId17"/>
    </p:embeddedFont>
    <p:embeddedFont>
      <p:font typeface="Roboto Mono" panose="020B0604020202020204" charset="0"/>
      <p:regular r:id="rId18"/>
      <p:bold r:id="rId19"/>
      <p:italic r:id="rId20"/>
      <p:boldItalic r:id="rId21"/>
    </p:embeddedFont>
    <p:embeddedFont>
      <p:font typeface="Coming Soon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76F006-06E0-4590-9D29-6AAB181DC65C}">
  <a:tblStyle styleId="{3C76F006-06E0-4590-9D29-6AAB181DC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7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21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18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35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2" r:id="rId5"/>
    <p:sldLayoutId id="2147483665" r:id="rId6"/>
    <p:sldLayoutId id="2147483673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062976" y="1544011"/>
            <a:ext cx="4873083" cy="249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bg-BG" dirty="0"/>
              <a:t>Какво е множество?</a:t>
            </a:r>
          </a:p>
          <a:p>
            <a:pPr algn="l"/>
            <a:r>
              <a:rPr lang="bg-BG" dirty="0"/>
              <a:t>Дайте примери за множество.</a:t>
            </a:r>
          </a:p>
          <a:p>
            <a:pPr algn="l"/>
            <a:r>
              <a:rPr lang="bg-BG" dirty="0"/>
              <a:t>Какви видове множества познавате?</a:t>
            </a:r>
          </a:p>
          <a:p>
            <a:pPr algn="l"/>
            <a:r>
              <a:rPr lang="bg-BG" dirty="0"/>
              <a:t>Какво е подмножество?</a:t>
            </a:r>
          </a:p>
          <a:p>
            <a:pPr algn="l"/>
            <a:r>
              <a:rPr lang="bg-BG" dirty="0"/>
              <a:t>По какъв начин обозначаваме множествата?</a:t>
            </a:r>
          </a:p>
          <a:p>
            <a:pPr algn="l"/>
            <a:r>
              <a:rPr lang="bg-BG" dirty="0"/>
              <a:t>Как записваме, че един елемент принадлежи/непринадлежи на дадено множество?</a:t>
            </a:r>
          </a:p>
          <a:p>
            <a:pPr algn="l"/>
            <a:r>
              <a:rPr lang="bg-BG" dirty="0"/>
              <a:t>Какво е сечение на множество?</a:t>
            </a:r>
          </a:p>
          <a:p>
            <a:pPr algn="l"/>
            <a:r>
              <a:rPr lang="bg-BG" dirty="0"/>
              <a:t>Какво е обединение на множество?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08990" y="834882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540107" y="1248081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2201297" y="892047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8"/>
          <p:cNvSpPr txBox="1">
            <a:spLocks noGrp="1"/>
          </p:cNvSpPr>
          <p:nvPr>
            <p:ph type="title"/>
          </p:nvPr>
        </p:nvSpPr>
        <p:spPr>
          <a:xfrm>
            <a:off x="2420983" y="564843"/>
            <a:ext cx="4484909" cy="3806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/>
              <a:t>Домашна работа</a:t>
            </a:r>
            <a:br>
              <a:rPr lang="bg-BG" sz="4000" dirty="0" smtClean="0"/>
            </a:br>
            <a:r>
              <a:rPr lang="bg-BG" sz="4000" dirty="0" smtClean="0"/>
              <a:t>учебна тетрадка  – стр. 15</a:t>
            </a:r>
            <a:endParaRPr sz="4000" dirty="0"/>
          </a:p>
        </p:txBody>
      </p:sp>
      <p:pic>
        <p:nvPicPr>
          <p:cNvPr id="979" name="Google Shape;9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6437358" y="1016925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8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10800000">
            <a:off x="1002325" y="3226875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7;p1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921" y="3366850"/>
            <a:ext cx="1340595" cy="134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Какво е случайно събитие?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събитие наричаме достоверно?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</a:t>
            </a:r>
            <a:r>
              <a:rPr lang="bg-BG" dirty="0"/>
              <a:t>събитие </a:t>
            </a:r>
            <a:r>
              <a:rPr lang="bg-BG" dirty="0" smtClean="0"/>
              <a:t>наричаме невъзможно?</a:t>
            </a: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26795" y="1240301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618463" y="183990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6222474" y="3651632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2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732410" y="1802677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 smtClean="0"/>
              <a:t>9</a:t>
            </a:r>
            <a:r>
              <a:rPr lang="bg-BG" sz="4000" dirty="0"/>
              <a:t>8</a:t>
            </a:r>
            <a:r>
              <a:rPr lang="en-US" sz="4000" dirty="0" smtClean="0"/>
              <a:t>.</a:t>
            </a:r>
            <a:r>
              <a:rPr lang="ru-RU" sz="4000" dirty="0"/>
              <a:t> Вероятност на случайно събитие като отношение на възможности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672775" y="3868950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0" dirty="0" smtClean="0"/>
              <a:t>Математика</a:t>
            </a:r>
            <a:br>
              <a:rPr lang="bg-BG" b="0" dirty="0" smtClean="0"/>
            </a:br>
            <a:r>
              <a:rPr lang="en-US" b="0" dirty="0" smtClean="0"/>
              <a:t>VI</a:t>
            </a:r>
            <a:endParaRPr b="0" dirty="0"/>
          </a:p>
        </p:txBody>
      </p:sp>
      <p:sp>
        <p:nvSpPr>
          <p:cNvPr id="316" name="Google Shape;316;p50"/>
          <p:cNvSpPr/>
          <p:nvPr/>
        </p:nvSpPr>
        <p:spPr>
          <a:xfrm>
            <a:off x="1787971" y="298889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7173487" y="300477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5460">
            <a:off x="7712108" y="1346269"/>
            <a:ext cx="1196395" cy="16594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8" y="711534"/>
            <a:ext cx="7182852" cy="21434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59395" y="1543879"/>
            <a:ext cx="6962362" cy="11882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11" y="3150704"/>
            <a:ext cx="7195930" cy="976857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1104072" y="3213652"/>
            <a:ext cx="271669" cy="3246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84" y="377687"/>
            <a:ext cx="5256112" cy="43660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80184" y="841232"/>
            <a:ext cx="5256112" cy="101407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ounded Rectangle 3"/>
          <p:cNvSpPr/>
          <p:nvPr/>
        </p:nvSpPr>
        <p:spPr>
          <a:xfrm>
            <a:off x="1880184" y="2285462"/>
            <a:ext cx="5256112" cy="245830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88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12" y="715618"/>
            <a:ext cx="6383090" cy="227413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12" y="2989755"/>
            <a:ext cx="6375253" cy="152297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04123" y="1852686"/>
            <a:ext cx="6387244" cy="266004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/>
          <a:stretch/>
        </p:blipFill>
        <p:spPr>
          <a:xfrm>
            <a:off x="1085196" y="603988"/>
            <a:ext cx="6506554" cy="97302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6" y="1577009"/>
            <a:ext cx="6506554" cy="2959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52329" y="3056647"/>
            <a:ext cx="6175513" cy="147963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4" y="603988"/>
            <a:ext cx="7154273" cy="20195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6313" y="1394419"/>
            <a:ext cx="6877878" cy="131565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34" y="3072961"/>
            <a:ext cx="6496957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71" y="531101"/>
            <a:ext cx="4629796" cy="21529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7" y="2684051"/>
            <a:ext cx="4598210" cy="20696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4348" y="1028058"/>
            <a:ext cx="556591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1/2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5844209" y="1028058"/>
            <a:ext cx="556591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1/2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3644348" y="1816805"/>
            <a:ext cx="556591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1/6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6575471" y="1842804"/>
            <a:ext cx="556591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1/2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4970761" y="2094597"/>
            <a:ext cx="556591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5/6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3644347" y="3194261"/>
            <a:ext cx="477079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1/5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5088835" y="3194261"/>
            <a:ext cx="531283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 smtClean="0"/>
              <a:t>12/35</a:t>
            </a:r>
            <a:endParaRPr lang="bg-BG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6654983" y="3194261"/>
            <a:ext cx="699974" cy="2772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27/35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6778487" y="3973987"/>
            <a:ext cx="1152939" cy="4902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108/1027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07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90</Words>
  <Application>Microsoft Office PowerPoint</Application>
  <PresentationFormat>On-screen Show (16:9)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Roboto Mono Medium</vt:lpstr>
      <vt:lpstr>Arial</vt:lpstr>
      <vt:lpstr>Concert One</vt:lpstr>
      <vt:lpstr>Roboto Mono</vt:lpstr>
      <vt:lpstr>Muli</vt:lpstr>
      <vt:lpstr>Coming Soon</vt:lpstr>
      <vt:lpstr>Anonymous Pro</vt:lpstr>
      <vt:lpstr>Notebook Lesson by Slidesgo</vt:lpstr>
      <vt:lpstr>Нека припомним</vt:lpstr>
      <vt:lpstr>Нека припомним</vt:lpstr>
      <vt:lpstr>98. Вероятност на случайно събитие като отношение на възможности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учебна тетрадка  – стр.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Операции с множества</dc:title>
  <dc:creator>User</dc:creator>
  <cp:lastModifiedBy>User</cp:lastModifiedBy>
  <cp:revision>16</cp:revision>
  <dcterms:modified xsi:type="dcterms:W3CDTF">2024-02-27T21:33:13Z</dcterms:modified>
</cp:coreProperties>
</file>