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67" r:id="rId4"/>
    <p:sldId id="263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Нека припомним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Какво е информация?</a:t>
            </a:r>
          </a:p>
          <a:p>
            <a:r>
              <a:rPr lang="bg-BG" dirty="0" smtClean="0"/>
              <a:t>Какво е интернет?</a:t>
            </a:r>
          </a:p>
          <a:p>
            <a:r>
              <a:rPr lang="bg-BG" dirty="0" smtClean="0"/>
              <a:t>Какви видове услуги </a:t>
            </a:r>
            <a:r>
              <a:rPr lang="bg-BG" dirty="0" smtClean="0"/>
              <a:t>използваме </a:t>
            </a:r>
            <a:r>
              <a:rPr lang="bg-BG" dirty="0" smtClean="0"/>
              <a:t>в интернет?</a:t>
            </a:r>
          </a:p>
          <a:p>
            <a:r>
              <a:rPr lang="bg-BG" dirty="0" smtClean="0"/>
              <a:t>За какво най-често ползвате интернет?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5" b="97953" l="1510" r="975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82262" y="1126081"/>
            <a:ext cx="3256143" cy="40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486" y="-101918"/>
            <a:ext cx="9905998" cy="1478570"/>
          </a:xfrm>
        </p:spPr>
        <p:txBody>
          <a:bodyPr/>
          <a:lstStyle/>
          <a:p>
            <a:r>
              <a:rPr lang="bg-BG" dirty="0" smtClean="0"/>
              <a:t>6. Криптографски методи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85" y="1141124"/>
            <a:ext cx="11133715" cy="5509058"/>
          </a:xfrm>
        </p:spPr>
        <p:txBody>
          <a:bodyPr>
            <a:normAutofit/>
          </a:bodyPr>
          <a:lstStyle/>
          <a:p>
            <a:r>
              <a:rPr lang="bg-BG" dirty="0" smtClean="0"/>
              <a:t>Тези методи за защита на информацията се прилагат при нейното съхраняване на технически носители и предаването и по канали за връзка.</a:t>
            </a:r>
          </a:p>
          <a:p>
            <a:r>
              <a:rPr lang="bg-BG" dirty="0" smtClean="0"/>
              <a:t>Електронен подпис, закодиран в карта и се изпозлва за идентифициране с цифров сертификат чрез технология, наречена „Инфраструктура Публичен Ключ“ – без нейното поставяне в компютърната система не може да се осигури достъп до дадена услуга, като получаване на банкова информация и извършване на преводи.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59" y="4215534"/>
            <a:ext cx="36195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10" y="718455"/>
            <a:ext cx="11148290" cy="625710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Ето </a:t>
            </a:r>
            <a:r>
              <a:rPr lang="ru-RU" b="1" dirty="0"/>
              <a:t>някои изключително важни правила: </a:t>
            </a:r>
          </a:p>
          <a:p>
            <a:pPr marL="0" indent="0">
              <a:buNone/>
            </a:pPr>
            <a:r>
              <a:rPr lang="ru-RU" dirty="0"/>
              <a:t>1. Никога не отваряйте файлове, прикрепени към електронно писмо, получено от непознат! </a:t>
            </a:r>
          </a:p>
          <a:p>
            <a:pPr marL="0" indent="0">
              <a:buNone/>
            </a:pPr>
            <a:r>
              <a:rPr lang="ru-RU" dirty="0"/>
              <a:t>2. Не отваряйте файл, прикрепен към електронно писмо от познат човек, освен ако не го очаквате. При получаване на такова първо се свържете с подателя и се убедете, че наистина той го изпраща! </a:t>
            </a:r>
          </a:p>
          <a:p>
            <a:pPr marL="0" indent="0">
              <a:buNone/>
            </a:pPr>
            <a:r>
              <a:rPr lang="ru-RU" dirty="0"/>
              <a:t>3. В никакъв случай не стартирайте изпълним файл (с разширение .exe или .com), получен по електронната поща, дори и от познат – той може да съдържа вируси, за които изпращачът не подозира! </a:t>
            </a:r>
          </a:p>
          <a:p>
            <a:pPr marL="0" indent="0">
              <a:buNone/>
            </a:pPr>
            <a:r>
              <a:rPr lang="ru-RU" dirty="0"/>
              <a:t>4. Ограничете сайтовете, които посещавате, до такива, за които знаете от учители, приятели и родители, че са безопасни! </a:t>
            </a:r>
          </a:p>
          <a:p>
            <a:pPr marL="0" indent="0">
              <a:buNone/>
            </a:pPr>
            <a:r>
              <a:rPr lang="ru-RU" dirty="0"/>
              <a:t>5. В случай че сте попаднали на място в сайт, където ви се задава въпрос, който не разбирате, отговорете отрицателно с No, Do Not Install, Cancel или нещо подобно! Ако имате възможност да се консултирате с някой, направете го незабавно! </a:t>
            </a:r>
          </a:p>
          <a:p>
            <a:pPr marL="0" indent="0">
              <a:buNone/>
            </a:pPr>
            <a:r>
              <a:rPr lang="ru-RU" dirty="0"/>
              <a:t>6. Никога не забравяйте, че тегленето на файлове (особено изпълними) от интернет е много опасно! </a:t>
            </a:r>
          </a:p>
          <a:p>
            <a:pPr marL="0" indent="0">
              <a:buNone/>
            </a:pPr>
            <a:r>
              <a:rPr lang="ru-RU" dirty="0"/>
              <a:t>7. Препоръчително е важната информация в компютъра ви да се съхранява не на първия диск С:, на който е операционната система, а на втори логически или физически диск; още по-добре е да имате копие на тази информация върху външен носител – оптичен диск, външен твърд диск или флаш памет.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7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390503" y="1188720"/>
            <a:ext cx="8307978" cy="4232365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800" dirty="0" smtClean="0"/>
              <a:t>Защитена ли е личната ни информация в интернет?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23647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230" y="1804125"/>
            <a:ext cx="8791575" cy="2387600"/>
          </a:xfrm>
        </p:spPr>
        <p:txBody>
          <a:bodyPr/>
          <a:lstStyle/>
          <a:p>
            <a:r>
              <a:rPr lang="bg-BG" dirty="0" smtClean="0"/>
              <a:t>Защита </a:t>
            </a:r>
            <a:br>
              <a:rPr lang="bg-BG" dirty="0" smtClean="0"/>
            </a:br>
            <a:r>
              <a:rPr lang="bg-BG" dirty="0" smtClean="0"/>
              <a:t>на информацията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594" y="1804125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82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21" y="1355116"/>
            <a:ext cx="3143689" cy="293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2552007" y="4522123"/>
            <a:ext cx="4563688" cy="2003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dirty="0"/>
              <a:t>Защита на информацията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120641" y="939338"/>
            <a:ext cx="5386648" cy="2568634"/>
          </a:xfrm>
          <a:prstGeom prst="wedgeRectCallout">
            <a:avLst>
              <a:gd name="adj1" fmla="val -29310"/>
              <a:gd name="adj2" fmla="val 971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/>
              <a:t>Предпазване на информацията от неправомерен достъп, загуба, увреждане, промяна, разкриване, разрушаване и други</a:t>
            </a:r>
            <a:endParaRPr lang="bg-BG" sz="2800"/>
          </a:p>
        </p:txBody>
      </p:sp>
    </p:spTree>
    <p:extLst>
      <p:ext uri="{BB962C8B-B14F-4D97-AF65-F5344CB8AC3E}">
        <p14:creationId xmlns:p14="http://schemas.microsoft.com/office/powerpoint/2010/main" val="26716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390503" y="1188720"/>
            <a:ext cx="8307978" cy="4232365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800" dirty="0" smtClean="0"/>
              <a:t>Защитена ли е личната ни информация в интернет?</a:t>
            </a:r>
            <a:endParaRPr lang="bg-BG" sz="4800" dirty="0"/>
          </a:p>
        </p:txBody>
      </p:sp>
    </p:spTree>
    <p:extLst>
      <p:ext uri="{BB962C8B-B14F-4D97-AF65-F5344CB8AC3E}">
        <p14:creationId xmlns:p14="http://schemas.microsoft.com/office/powerpoint/2010/main" val="19213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52758"/>
            <a:ext cx="9905998" cy="1027402"/>
          </a:xfrm>
        </p:spPr>
        <p:txBody>
          <a:bodyPr/>
          <a:lstStyle/>
          <a:p>
            <a:r>
              <a:rPr lang="bg-BG" dirty="0" smtClean="0"/>
              <a:t>1. Защита на информацията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04903"/>
            <a:ext cx="9905999" cy="4451759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Защитата на информацията става все по-актуална по ред причини, основната от които е тоталното разпространение на интернет и обратнопропорционалното снижаване нивото на подготовка на потребителите.</a:t>
            </a:r>
          </a:p>
          <a:p>
            <a:r>
              <a:rPr lang="bg-BG" dirty="0" smtClean="0"/>
              <a:t>Включва комплекс от методи, средства и действия, позволяващи осигуряването на безопасността на съхраняваните компютърни ресурси  - информационни, технически и програмни, а</a:t>
            </a:r>
            <a:r>
              <a:rPr lang="en-US" dirty="0" smtClean="0"/>
              <a:t> </a:t>
            </a:r>
            <a:r>
              <a:rPr lang="bg-BG" dirty="0" smtClean="0"/>
              <a:t>също така и средства, предупреждаващи за тяхното нерегламентирано използване.</a:t>
            </a:r>
          </a:p>
          <a:p>
            <a:r>
              <a:rPr lang="bg-BG" dirty="0" smtClean="0"/>
              <a:t>Атаките, свързани със защита на информацията, могат да бъдат по отношение на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самия потребител</a:t>
            </a:r>
            <a:r>
              <a:rPr lang="bg-BG" dirty="0" smtClean="0"/>
              <a:t>,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компютърната система</a:t>
            </a:r>
            <a:r>
              <a:rPr lang="bg-BG" dirty="0" smtClean="0"/>
              <a:t>,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комуникациите</a:t>
            </a:r>
            <a:r>
              <a:rPr lang="bg-BG" dirty="0" smtClean="0"/>
              <a:t> и 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софтуера</a:t>
            </a:r>
            <a:r>
              <a:rPr lang="bg-BG" dirty="0" smtClean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962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979" y="0"/>
            <a:ext cx="9905998" cy="1478570"/>
          </a:xfrm>
        </p:spPr>
        <p:txBody>
          <a:bodyPr/>
          <a:lstStyle/>
          <a:p>
            <a:r>
              <a:rPr lang="bg-BG" dirty="0" smtClean="0"/>
              <a:t>2. Програмни методи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40971"/>
            <a:ext cx="9905999" cy="4550230"/>
          </a:xfrm>
        </p:spPr>
        <p:txBody>
          <a:bodyPr/>
          <a:lstStyle/>
          <a:p>
            <a:r>
              <a:rPr lang="bg-BG" dirty="0" smtClean="0"/>
              <a:t>Възможност за защитата от неразрешен достъп чрез създаване на акаунт с парола</a:t>
            </a:r>
          </a:p>
          <a:p>
            <a:r>
              <a:rPr lang="bg-BG" dirty="0" smtClean="0"/>
              <a:t>Регламентиране права на достъп на ниво потребител или група потребители – само за четене, разпечатване, промяна, без достъп и др.</a:t>
            </a:r>
          </a:p>
          <a:p>
            <a:endParaRPr lang="bg-B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77" y="3942457"/>
            <a:ext cx="1581468" cy="16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 Технически методи и средства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908" y="1756267"/>
            <a:ext cx="6888682" cy="4511530"/>
          </a:xfrm>
        </p:spPr>
        <p:txBody>
          <a:bodyPr>
            <a:normAutofit/>
          </a:bodyPr>
          <a:lstStyle/>
          <a:p>
            <a:r>
              <a:rPr lang="bg-BG" dirty="0" smtClean="0"/>
              <a:t>Създаване и поддържане архив на данните и ограничаване на достъпа до работни помещения и места.</a:t>
            </a:r>
          </a:p>
          <a:p>
            <a:r>
              <a:rPr lang="bg-BG" dirty="0" smtClean="0"/>
              <a:t>Създаване на точка за възстановяване и използване на специалната технология </a:t>
            </a:r>
            <a:r>
              <a:rPr lang="en-US" dirty="0" smtClean="0"/>
              <a:t>RAID. </a:t>
            </a:r>
            <a:r>
              <a:rPr lang="bg-BG" dirty="0" smtClean="0"/>
              <a:t>Ограничаването на достъпа се прави чрез скенери за достъп с биметрични данни, смарт карти с чип и операционна система, магнитни карти.</a:t>
            </a:r>
            <a:endParaRPr lang="en-US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95" y="1893888"/>
            <a:ext cx="3679132" cy="2853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24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4. Организационните методи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018" y="2000106"/>
            <a:ext cx="6918756" cy="3541714"/>
          </a:xfrm>
        </p:spPr>
        <p:txBody>
          <a:bodyPr/>
          <a:lstStyle/>
          <a:p>
            <a:r>
              <a:rPr lang="bg-BG" dirty="0" smtClean="0"/>
              <a:t>Налагане на процедури и правила за прилагане на мерки за защита</a:t>
            </a:r>
          </a:p>
          <a:p>
            <a:r>
              <a:rPr lang="bg-BG" dirty="0" smtClean="0"/>
              <a:t>Наличие на специален отдел, който отговаря за това</a:t>
            </a:r>
          </a:p>
          <a:p>
            <a:r>
              <a:rPr lang="bg-BG" dirty="0" smtClean="0"/>
              <a:t>Системен администратор</a:t>
            </a:r>
          </a:p>
          <a:p>
            <a:r>
              <a:rPr lang="bg-BG" dirty="0" smtClean="0"/>
              <a:t>Поемане на лична отговорност за защита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88" y="2000106"/>
            <a:ext cx="3507597" cy="26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503" y="0"/>
            <a:ext cx="9905998" cy="1478570"/>
          </a:xfrm>
        </p:spPr>
        <p:txBody>
          <a:bodyPr/>
          <a:lstStyle/>
          <a:p>
            <a:r>
              <a:rPr lang="bg-BG" dirty="0" smtClean="0"/>
              <a:t>5. Правни методи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86" y="1565995"/>
            <a:ext cx="11133714" cy="3890057"/>
          </a:xfrm>
        </p:spPr>
        <p:txBody>
          <a:bodyPr>
            <a:normAutofit/>
          </a:bodyPr>
          <a:lstStyle/>
          <a:p>
            <a:r>
              <a:rPr lang="bg-BG" dirty="0" smtClean="0"/>
              <a:t>Включват прилагането на нормативни актове, регламентиращи правно защитата на информацията от кражба, неправомерно копиране, изтриване, промяна, както и изпращане на реклама  по електронен път без съгласието на получателя.</a:t>
            </a:r>
          </a:p>
          <a:p>
            <a:r>
              <a:rPr lang="bg-BG" dirty="0" smtClean="0"/>
              <a:t>Закон за електронния документ и електронния подпис</a:t>
            </a:r>
          </a:p>
          <a:p>
            <a:r>
              <a:rPr lang="bg-BG" dirty="0" smtClean="0"/>
              <a:t>Нак</a:t>
            </a:r>
            <a:r>
              <a:rPr lang="en-US" dirty="0" smtClean="0"/>
              <a:t>a</a:t>
            </a:r>
            <a:r>
              <a:rPr lang="bg-BG" dirty="0" smtClean="0"/>
              <a:t>зателно-процесуален кодекс</a:t>
            </a:r>
          </a:p>
          <a:p>
            <a:r>
              <a:rPr lang="bg-BG" dirty="0" smtClean="0"/>
              <a:t>Закон за защита на потребителя</a:t>
            </a:r>
          </a:p>
          <a:p>
            <a:r>
              <a:rPr lang="bg-BG" dirty="0" smtClean="0"/>
              <a:t>Закон за електронната търговия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42" y="3926659"/>
            <a:ext cx="4631032" cy="24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940</TotalTime>
  <Words>669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Нека припомним</vt:lpstr>
      <vt:lpstr>Защита  на информацията</vt:lpstr>
      <vt:lpstr>PowerPoint Presentation</vt:lpstr>
      <vt:lpstr>PowerPoint Presentation</vt:lpstr>
      <vt:lpstr>1. Защита на информацията</vt:lpstr>
      <vt:lpstr>2. Програмни методи</vt:lpstr>
      <vt:lpstr>3. Технически методи и средства</vt:lpstr>
      <vt:lpstr>4. Организационните методи</vt:lpstr>
      <vt:lpstr>5. Правни методи</vt:lpstr>
      <vt:lpstr>6. Криптографски методи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на информацията</dc:title>
  <dc:creator>PC-1</dc:creator>
  <cp:lastModifiedBy>User</cp:lastModifiedBy>
  <cp:revision>22</cp:revision>
  <dcterms:created xsi:type="dcterms:W3CDTF">2018-10-11T10:59:19Z</dcterms:created>
  <dcterms:modified xsi:type="dcterms:W3CDTF">2021-10-18T05:49:49Z</dcterms:modified>
</cp:coreProperties>
</file>