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bg>
      <p:bgPr>
        <a:gradFill flip="none" rotWithShape="1">
          <a:gsLst>
            <a:gs pos="0">
              <a:srgbClr val="B1DDFF"/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 smtClean="0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2AED8E5B-0D98-4FE1-9B26-D1041E3A89F9}" type="datetimeFigureOut">
              <a:rPr lang="en-US" dirty="0"/>
              <a:t>3/17/2017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9000">
        <p15:prstTrans prst="pageCurlSingle"/>
      </p:transition>
    </mc:Choice>
    <mc:Fallback>
      <p:transition spd="slow" advTm="9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159CD-DA3A-463F-AFEF-A68838A6859B}" type="datetimeFigureOut">
              <a:rPr lang="en-US" dirty="0"/>
              <a:t>3/17/2017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9000">
        <p15:prstTrans prst="pageCurlSingle"/>
      </p:transition>
    </mc:Choice>
    <mc:Fallback>
      <p:transition spd="slow" advTm="9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A925-E007-46C2-84AB-35EE10DCAD39}" type="datetimeFigureOut">
              <a:rPr lang="en-US" dirty="0"/>
              <a:t>3/17/2017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9000">
        <p15:prstTrans prst="pageCurlSingle"/>
      </p:transition>
    </mc:Choice>
    <mc:Fallback>
      <p:transition spd="slow" advTm="9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2DCB-466C-4061-8D51-D3254DD77FA1}" type="datetimeFigureOut">
              <a:rPr lang="en-US" dirty="0"/>
              <a:t>3/17/2017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9000">
        <p15:prstTrans prst="pageCurlSingle"/>
      </p:transition>
    </mc:Choice>
    <mc:Fallback>
      <p:transition spd="slow" advTm="9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секция">
    <p:bg>
      <p:bgPr>
        <a:gradFill flip="none" rotWithShape="1">
          <a:gsLst>
            <a:gs pos="0">
              <a:schemeClr val="bg2">
                <a:tint val="80000"/>
                <a:shade val="100000"/>
                <a:satMod val="300000"/>
              </a:schemeClr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bg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642357F-39F6-401C-9FF8-3072724998F3}" type="datetimeFigureOut">
              <a:rPr lang="en-US" dirty="0"/>
              <a:t>3/17/2017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9000">
        <p15:prstTrans prst="pageCurlSingle"/>
      </p:transition>
    </mc:Choice>
    <mc:Fallback>
      <p:transition spd="slow" advTm="9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B09B-D413-414E-B13F-B1984CD8FF65}" type="datetimeFigureOut">
              <a:rPr lang="en-US" dirty="0"/>
              <a:t>3/17/2017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9000">
        <p15:prstTrans prst="pageCurlSingle"/>
      </p:transition>
    </mc:Choice>
    <mc:Fallback>
      <p:transition spd="slow" advTm="9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F992-55E7-4B2D-A6F1-8C9243CBFE1B}" type="datetimeFigureOut">
              <a:rPr lang="en-US" dirty="0"/>
              <a:t>3/17/2017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9000">
        <p15:prstTrans prst="pageCurlSingle"/>
      </p:transition>
    </mc:Choice>
    <mc:Fallback>
      <p:transition spd="slow" advTm="9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8110-BAA6-4256-A2E5-BB66A47D2616}" type="datetimeFigureOut">
              <a:rPr lang="en-US" dirty="0"/>
              <a:t>3/17/2017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9000">
        <p15:prstTrans prst="pageCurlSingle"/>
      </p:transition>
    </mc:Choice>
    <mc:Fallback>
      <p:transition spd="slow" advTm="9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03892-3343-4E4E-B81B-70A099359AD2}" type="datetimeFigureOut">
              <a:rPr lang="en-US" dirty="0"/>
              <a:t>3/17/2017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9000">
        <p15:prstTrans prst="pageCurlSingle"/>
      </p:transition>
    </mc:Choice>
    <mc:Fallback>
      <p:transition spd="slow" advTm="9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32F85-D33A-46AF-9088-5A7400C1018E}" type="datetimeFigureOut">
              <a:rPr lang="en-US" dirty="0"/>
              <a:t>3/17/2017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9000">
        <p15:prstTrans prst="pageCurlSingle"/>
      </p:transition>
    </mc:Choice>
    <mc:Fallback>
      <p:transition spd="slow" advTm="9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rgbClr val="969696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3EB3A624-F501-46A9-B8CA-4949E24E27C8}" type="datetimeFigureOut">
              <a:rPr lang="en-US" dirty="0"/>
              <a:t>3/17/2017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lang="en-US" sz="1000" kern="1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9000">
        <p15:prstTrans prst="pageCurlSingle"/>
      </p:transition>
    </mc:Choice>
    <mc:Fallback>
      <p:transition spd="slow" advTm="9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0C4D3C1-679D-44D8-8A9C-D402CE4EF569}" type="datetimeFigureOut">
              <a:rPr lang="en-US" dirty="0"/>
              <a:t>3/17/2017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14667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9000">
        <p15:prstTrans prst="pageCurlSingle"/>
      </p:transition>
    </mc:Choice>
    <mc:Fallback>
      <p:transition spd="slow" advTm="9000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8pLMCHNHHgU" TargetMode="Externa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561708" y="2208829"/>
            <a:ext cx="9068586" cy="2590800"/>
          </a:xfrm>
        </p:spPr>
        <p:txBody>
          <a:bodyPr/>
          <a:lstStyle/>
          <a:p>
            <a:r>
              <a:rPr lang="en-US" sz="8000" i="1" dirty="0">
                <a:latin typeface="Algerian" panose="04020705040A02060702" pitchFamily="82" charset="0"/>
              </a:rPr>
              <a:t>Angkor Wat</a:t>
            </a:r>
            <a:endParaRPr lang="bg-BG" sz="8000" i="1" dirty="0"/>
          </a:p>
        </p:txBody>
      </p:sp>
    </p:spTree>
    <p:extLst>
      <p:ext uri="{BB962C8B-B14F-4D97-AF65-F5344CB8AC3E}">
        <p14:creationId xmlns:p14="http://schemas.microsoft.com/office/powerpoint/2010/main" val="357815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9000">
        <p15:prstTrans prst="pageCurlSingle"/>
      </p:transition>
    </mc:Choice>
    <mc:Fallback>
      <p:transition spd="slow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513805" y="4973666"/>
            <a:ext cx="114387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400" dirty="0" smtClean="0">
                <a:latin typeface="Baskerville Old Face" panose="02020602080505020303" pitchFamily="18" charset="0"/>
              </a:rPr>
              <a:t>	</a:t>
            </a:r>
            <a:r>
              <a:rPr lang="en-US" sz="2400" dirty="0" smtClean="0">
                <a:latin typeface="Baskerville Old Face" panose="02020602080505020303" pitchFamily="18" charset="0"/>
              </a:rPr>
              <a:t>Angkor </a:t>
            </a:r>
            <a:r>
              <a:rPr lang="en-US" sz="2400" dirty="0">
                <a:latin typeface="Baskerville Old Face" panose="02020602080505020303" pitchFamily="18" charset="0"/>
              </a:rPr>
              <a:t>Wat is a temple complex in Cambodia and the largest religious monument in the world, with the site measuring more than 162 hectares . It was originally constructed as a Hindu temple of god Vishnu for the Khmer Empire, gradually transforming into a Buddhist temple toward the end of the 12th century.</a:t>
            </a:r>
            <a:endParaRPr lang="bg-BG" sz="2400" dirty="0"/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988" y="1129376"/>
            <a:ext cx="6331282" cy="35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0678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9000">
        <p15:prstTrans prst="pageCurlSingle"/>
      </p:transition>
    </mc:Choice>
    <mc:Fallback>
      <p:transition spd="slow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авоъгълник 2"/>
          <p:cNvSpPr/>
          <p:nvPr/>
        </p:nvSpPr>
        <p:spPr>
          <a:xfrm>
            <a:off x="509452" y="5334226"/>
            <a:ext cx="114953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Baskerville Old Face" panose="02020602080505020303" pitchFamily="18" charset="0"/>
              </a:rPr>
              <a:t>It was built by the Khmer King </a:t>
            </a:r>
            <a:r>
              <a:rPr lang="en-US" sz="2400" dirty="0" err="1">
                <a:latin typeface="Baskerville Old Face" panose="02020602080505020303" pitchFamily="18" charset="0"/>
              </a:rPr>
              <a:t>Suryavarman</a:t>
            </a:r>
            <a:r>
              <a:rPr lang="en-US" sz="2400" dirty="0">
                <a:latin typeface="Baskerville Old Face" panose="02020602080505020303" pitchFamily="18" charset="0"/>
              </a:rPr>
              <a:t> II in the early 12th century in </a:t>
            </a:r>
            <a:r>
              <a:rPr lang="en-US" sz="2400" dirty="0" err="1">
                <a:latin typeface="Baskerville Old Face" panose="02020602080505020303" pitchFamily="18" charset="0"/>
              </a:rPr>
              <a:t>Yaśodharapura</a:t>
            </a:r>
            <a:r>
              <a:rPr lang="en-US" sz="2400" dirty="0">
                <a:latin typeface="Baskerville Old Face" panose="02020602080505020303" pitchFamily="18" charset="0"/>
              </a:rPr>
              <a:t> , the capital of the Khmer Empire, as his state temple and eventual mausoleum. Breaking from the Shaiva tradition of previous </a:t>
            </a:r>
            <a:r>
              <a:rPr lang="en-US" sz="2400" dirty="0" err="1">
                <a:latin typeface="Baskerville Old Face" panose="02020602080505020303" pitchFamily="18" charset="0"/>
              </a:rPr>
              <a:t>kings,Angkor</a:t>
            </a:r>
            <a:r>
              <a:rPr lang="en-US" sz="2400" dirty="0">
                <a:latin typeface="Baskerville Old Face" panose="02020602080505020303" pitchFamily="18" charset="0"/>
              </a:rPr>
              <a:t> Wat was instead dedicated to Vishnu</a:t>
            </a:r>
            <a:endParaRPr lang="bg-BG" sz="2400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937" y="513470"/>
            <a:ext cx="7223760" cy="482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1454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9000">
        <p15:prstTrans prst="pageCurlSingle"/>
      </p:transition>
    </mc:Choice>
    <mc:Fallback>
      <p:transition spd="slow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авоъгълник 2"/>
          <p:cNvSpPr/>
          <p:nvPr/>
        </p:nvSpPr>
        <p:spPr>
          <a:xfrm>
            <a:off x="487679" y="4885509"/>
            <a:ext cx="113342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Baskerville Old Face" panose="02020602080505020303" pitchFamily="18" charset="0"/>
              </a:rPr>
              <a:t>As the best-preserved temple at the site, it is the only one to have remained a significant religious center since its foundation. The temple is at the top of the high classical style of Khmer architecture. It has become a symbol of Cambodia, on its national flag, and it is the country's prime attraction for visitors.</a:t>
            </a:r>
            <a:endParaRPr lang="bg-BG" sz="2400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542" y="591318"/>
            <a:ext cx="6875584" cy="412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8739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9000">
        <p15:prstTrans prst="pageCurlSingle"/>
      </p:transition>
    </mc:Choice>
    <mc:Fallback>
      <p:transition spd="slow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409302" y="4911864"/>
            <a:ext cx="114125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400" dirty="0" smtClean="0">
                <a:latin typeface="Baskerville Old Face" panose="02020602080505020303" pitchFamily="18" charset="0"/>
              </a:rPr>
              <a:t>	</a:t>
            </a:r>
            <a:r>
              <a:rPr lang="en-US" sz="2400" dirty="0" smtClean="0">
                <a:latin typeface="Baskerville Old Face" panose="02020602080505020303" pitchFamily="18" charset="0"/>
              </a:rPr>
              <a:t>Angkor </a:t>
            </a:r>
            <a:r>
              <a:rPr lang="en-US" sz="2400" dirty="0">
                <a:latin typeface="Baskerville Old Face" panose="02020602080505020303" pitchFamily="18" charset="0"/>
              </a:rPr>
              <a:t>Wat combines two basic plans of Khmer temple architecture: the temple-mountain and the later galleried temple. It is designed to represent Mount Meru, home of the devas in Hindu mythology: within a moat and an outer wall 3.6 </a:t>
            </a:r>
            <a:r>
              <a:rPr lang="en-US" sz="2400" dirty="0" err="1">
                <a:latin typeface="Baskerville Old Face" panose="02020602080505020303" pitchFamily="18" charset="0"/>
              </a:rPr>
              <a:t>kilometres</a:t>
            </a:r>
            <a:r>
              <a:rPr lang="en-US" sz="2400" dirty="0">
                <a:latin typeface="Baskerville Old Face" panose="02020602080505020303" pitchFamily="18" charset="0"/>
              </a:rPr>
              <a:t>  long are three rectangular galleries, each raised above the next.</a:t>
            </a:r>
            <a:endParaRPr lang="bg-BG" sz="2400" dirty="0"/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566" y="535577"/>
            <a:ext cx="6336575" cy="382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5737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9000">
        <p15:prstTrans prst="pageCurlSingle"/>
      </p:transition>
    </mc:Choice>
    <mc:Fallback>
      <p:transition spd="slow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522515" y="600893"/>
            <a:ext cx="306977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Baskerville Old Face" panose="02020602080505020303" pitchFamily="18" charset="0"/>
              </a:rPr>
              <a:t>At the </a:t>
            </a:r>
            <a:r>
              <a:rPr lang="en-US" sz="2400" dirty="0" err="1">
                <a:latin typeface="Baskerville Old Face" panose="02020602080505020303" pitchFamily="18" charset="0"/>
              </a:rPr>
              <a:t>centre</a:t>
            </a:r>
            <a:r>
              <a:rPr lang="en-US" sz="2400" dirty="0">
                <a:latin typeface="Baskerville Old Face" panose="02020602080505020303" pitchFamily="18" charset="0"/>
              </a:rPr>
              <a:t> of the temple stands a quincunx of towers. Unlike most </a:t>
            </a:r>
            <a:r>
              <a:rPr lang="en-US" sz="2400" dirty="0" err="1">
                <a:latin typeface="Baskerville Old Face" panose="02020602080505020303" pitchFamily="18" charset="0"/>
              </a:rPr>
              <a:t>Angkorian</a:t>
            </a:r>
            <a:r>
              <a:rPr lang="en-US" sz="2400" dirty="0">
                <a:latin typeface="Baskerville Old Face" panose="02020602080505020303" pitchFamily="18" charset="0"/>
              </a:rPr>
              <a:t> temples, Angkor Wat is oriented to the west; scholars are divided as to the significance of this. The temple is admired for the grandeur and harmony of the architecture, its extensive bas-reliefs, and for the numerous </a:t>
            </a:r>
            <a:r>
              <a:rPr lang="en-US" sz="2400" dirty="0" err="1">
                <a:latin typeface="Baskerville Old Face" panose="02020602080505020303" pitchFamily="18" charset="0"/>
              </a:rPr>
              <a:t>devatas</a:t>
            </a:r>
            <a:r>
              <a:rPr lang="en-US" sz="2400" dirty="0">
                <a:latin typeface="Baskerville Old Face" panose="02020602080505020303" pitchFamily="18" charset="0"/>
              </a:rPr>
              <a:t> adorning its walls.</a:t>
            </a:r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417" y="3331028"/>
            <a:ext cx="4184469" cy="313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616" y="1800945"/>
            <a:ext cx="3918801" cy="3269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417" y="493530"/>
            <a:ext cx="4184469" cy="2837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авоъгълник 5"/>
          <p:cNvSpPr/>
          <p:nvPr/>
        </p:nvSpPr>
        <p:spPr>
          <a:xfrm>
            <a:off x="3961439" y="5731201"/>
            <a:ext cx="36759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https://www.youtube.com/watch?v=8pLMCHNHHgU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4808922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9000">
        <p15:prstTrans prst="pageCurlSingle"/>
      </p:transition>
    </mc:Choice>
    <mc:Fallback>
      <p:transition spd="slow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29" y="3333750"/>
            <a:ext cx="5268529" cy="3120838"/>
          </a:xfrm>
          <a:prstGeom prst="rect">
            <a:avLst/>
          </a:prstGeom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427" y="388844"/>
            <a:ext cx="6124064" cy="2944906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60" y="388844"/>
            <a:ext cx="5284298" cy="2944906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658" y="3333750"/>
            <a:ext cx="6139833" cy="3120838"/>
          </a:xfrm>
          <a:prstGeom prst="rect">
            <a:avLst/>
          </a:prstGeom>
        </p:spPr>
      </p:pic>
      <p:pic>
        <p:nvPicPr>
          <p:cNvPr id="2" name="Картина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930" y="2195782"/>
            <a:ext cx="3297873" cy="2473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749434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9000">
        <p15:prstTrans prst="pageCurlSingle"/>
      </p:transition>
    </mc:Choice>
    <mc:Fallback>
      <p:transition spd="slow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Preslava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mariya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radova</a:t>
            </a:r>
            <a:endParaRPr lang="bg-BG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890787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9000">
        <p15:prstTrans prst="pageCurlSingle"/>
      </p:transition>
    </mc:Choice>
    <mc:Fallback>
      <p:transition spd="slow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ромат">
  <a:themeElements>
    <a:clrScheme name="Savon">
      <a:dk1>
        <a:sysClr val="windowText" lastClr="000000"/>
      </a:dk1>
      <a:lt1>
        <a:sysClr val="window" lastClr="FFFFFF"/>
      </a:lt1>
      <a:dk2>
        <a:srgbClr val="373545"/>
      </a:dk2>
      <a:lt2>
        <a:srgbClr val="BCD0E0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6793CD"/>
      </a:accent6>
      <a:hlink>
        <a:srgbClr val="6B9F25"/>
      </a:hlink>
      <a:folHlink>
        <a:srgbClr val="9F6715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913DB040-6816-4415-960D-8178C78575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TM03457510[[fn=Такт]]</Template>
  <TotalTime>67</TotalTime>
  <Words>177</Words>
  <Application>Microsoft Office PowerPoint</Application>
  <PresentationFormat>Widescreen</PresentationFormat>
  <Paragraphs>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Algerian</vt:lpstr>
      <vt:lpstr>Arial</vt:lpstr>
      <vt:lpstr>Baskerville Old Face</vt:lpstr>
      <vt:lpstr>Century Gothic</vt:lpstr>
      <vt:lpstr>Аромат</vt:lpstr>
      <vt:lpstr>Angkor Wat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Preslava mariya radova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Angkor Wat</dc:title>
  <dc:creator>User</dc:creator>
  <cp:lastModifiedBy>PC-1</cp:lastModifiedBy>
  <cp:revision>7</cp:revision>
  <dcterms:created xsi:type="dcterms:W3CDTF">2017-03-07T15:04:01Z</dcterms:created>
  <dcterms:modified xsi:type="dcterms:W3CDTF">2017-03-17T07:40:12Z</dcterms:modified>
</cp:coreProperties>
</file>