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588FB-B353-48C9-9D94-D303DB845A5A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7D672-393F-45EF-8F83-9A46AF810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7D672-393F-45EF-8F83-9A46AF8106C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7D672-393F-45EF-8F83-9A46AF8106C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7D672-393F-45EF-8F83-9A46AF8106C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97DBE4-DEB6-4654-8B98-1BEB9D88EA7A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353613-2A18-4CDA-8E72-4DD9D980F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65EB2-F61B-4B73-87A1-BEF04F07BA5F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D598A-8F11-4959-A868-C7C1CCD19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87773-48C5-483A-B7BE-FD8BA1389928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D9D09-0129-4CCF-9AB0-9F07CDED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7FB26-A5A1-4C75-8282-48E7882D1381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02B6-F012-42B9-9246-2A639CB38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F80A01-92D9-4108-8990-A6B1827B17A5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2BA787-FF38-4BC3-8AF0-97FDBDFD8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B247A-7E9C-48F1-9265-3D92B2D4B3DB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AA700-2790-4EC5-9413-DE725121E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A23B27-D0B8-441A-AD29-C50C3B85811C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270B92-6F77-430A-BF2C-019EEF7AC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A78CA-CE9A-41F3-A855-5FF14EF0CA12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B849D-2AEB-4025-AF30-34C9A29F1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516E10-4AED-45B0-84B7-5BCBA604493A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7F8A0C-E46A-4203-877C-9AD0EB216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BA6870-FE08-40EB-B71C-2D3F15E98320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8AD786-40D3-41CB-A944-E6B3FAB0A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AD0D7F-6163-478F-A0F5-D3B673C38603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66850D-B092-4E9C-8BFF-DC8490DDC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32AD1C1-AA3A-471D-851D-3315526A67D7}" type="datetimeFigureOut">
              <a:rPr lang="en-US"/>
              <a:pPr>
                <a:defRPr/>
              </a:pPr>
              <a:t>11/3/2015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228A1560-D4C4-48AE-B789-0CF21D4DD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8" r:id="rId3"/>
    <p:sldLayoutId id="2147483703" r:id="rId4"/>
    <p:sldLayoutId id="2147483709" r:id="rId5"/>
    <p:sldLayoutId id="2147483704" r:id="rId6"/>
    <p:sldLayoutId id="2147483710" r:id="rId7"/>
    <p:sldLayoutId id="2147483711" r:id="rId8"/>
    <p:sldLayoutId id="2147483712" r:id="rId9"/>
    <p:sldLayoutId id="2147483705" r:id="rId10"/>
    <p:sldLayoutId id="2147483706" r:id="rId11"/>
  </p:sldLayoutIdLst>
  <p:transition>
    <p:cover dir="d"/>
  </p:transition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3650" y="-315913"/>
            <a:ext cx="7772400" cy="147002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Cooper Std Black" pitchFamily="18" charset="0"/>
              </a:rPr>
              <a:t>Eiffel </a:t>
            </a: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  <a:latin typeface="Cooper Std Black" pitchFamily="18" charset="0"/>
              </a:rPr>
              <a:t>Tower</a:t>
            </a:r>
            <a:endParaRPr lang="en-US" sz="6000" dirty="0">
              <a:solidFill>
                <a:schemeClr val="bg2">
                  <a:lumMod val="50000"/>
                </a:schemeClr>
              </a:solidFill>
              <a:latin typeface="Cooper Std Black" pitchFamily="18" charset="0"/>
            </a:endParaRPr>
          </a:p>
        </p:txBody>
      </p:sp>
      <p:pic>
        <p:nvPicPr>
          <p:cNvPr id="1030" name="Picture 6" descr="http://www.seeyourinterest.com/wp-content/uploads/2013/05/eiffel-tower-p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863" y="1196975"/>
            <a:ext cx="730885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4624"/>
            <a:ext cx="8496944" cy="5256584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n-US" dirty="0" smtClean="0">
                <a:latin typeface="Constantia" pitchFamily="18" charset="0"/>
                <a:ea typeface="Adobe Fangsong Std R" pitchFamily="18" charset="-128"/>
              </a:rPr>
              <a:t>	</a:t>
            </a:r>
            <a:r>
              <a:rPr lang="en-US" dirty="0" smtClean="0">
                <a:latin typeface="Constantia" pitchFamily="18" charset="0"/>
                <a:ea typeface="Adobe Fangsong Std R" pitchFamily="18" charset="-128"/>
                <a:cs typeface="Times New Roman" pitchFamily="18" charset="0"/>
              </a:rPr>
              <a:t>	The Eiffel Tower is an iron tower in Paris. It was named of the engineer </a:t>
            </a:r>
            <a:r>
              <a:rPr lang="en-US" dirty="0" err="1" smtClean="0">
                <a:latin typeface="Constantia" pitchFamily="18" charset="0"/>
                <a:ea typeface="Adobe Fangsong Std R" pitchFamily="18" charset="-128"/>
                <a:cs typeface="Times New Roman" pitchFamily="18" charset="0"/>
              </a:rPr>
              <a:t>Gustave</a:t>
            </a:r>
            <a:r>
              <a:rPr lang="en-US" dirty="0" smtClean="0">
                <a:latin typeface="Constantia" pitchFamily="18" charset="0"/>
                <a:ea typeface="Adobe Fangsong Std R" pitchFamily="18" charset="-128"/>
                <a:cs typeface="Times New Roman" pitchFamily="18" charset="0"/>
              </a:rPr>
              <a:t> Eiffel, whose company designed and built the tower. </a:t>
            </a:r>
          </a:p>
        </p:txBody>
      </p:sp>
      <p:pic>
        <p:nvPicPr>
          <p:cNvPr id="3073" name="Picture 1" descr="C:\Documents and Settings\Krastev\Desktop\TSVETIN ENGLISH PROECT\Caricature_Gustave_Eiff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0376" y="1772816"/>
            <a:ext cx="2952328" cy="4176464"/>
          </a:xfrm>
          <a:prstGeom prst="rect">
            <a:avLst/>
          </a:prstGeom>
          <a:noFill/>
        </p:spPr>
      </p:pic>
      <p:pic>
        <p:nvPicPr>
          <p:cNvPr id="3075" name="Picture 3" descr="File:Maurice koechlin pyl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0179" y="1772816"/>
            <a:ext cx="2962975" cy="41814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1984" y="6033210"/>
            <a:ext cx="3397254" cy="708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nstantia" pitchFamily="18" charset="0"/>
              </a:rPr>
              <a:t>First drawing of the tower by Maurice </a:t>
            </a:r>
            <a:r>
              <a:rPr lang="en-US" dirty="0" err="1" smtClean="0">
                <a:latin typeface="Constantia" pitchFamily="18" charset="0"/>
              </a:rPr>
              <a:t>Koechlin</a:t>
            </a:r>
            <a:r>
              <a:rPr lang="en-US" dirty="0" smtClean="0">
                <a:latin typeface="Constantia" pitchFamily="18" charset="0"/>
              </a:rPr>
              <a:t>.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66320" y="5934670"/>
            <a:ext cx="3942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nstantia" pitchFamily="18" charset="0"/>
              </a:rPr>
              <a:t>Caricature of </a:t>
            </a:r>
            <a:r>
              <a:rPr lang="en-US" dirty="0" err="1" smtClean="0">
                <a:latin typeface="Constantia" pitchFamily="18" charset="0"/>
              </a:rPr>
              <a:t>Gustave</a:t>
            </a:r>
            <a:r>
              <a:rPr lang="en-US" dirty="0" smtClean="0">
                <a:latin typeface="Constantia" pitchFamily="18" charset="0"/>
              </a:rPr>
              <a:t> Eiffel comparing</a:t>
            </a:r>
            <a:r>
              <a:rPr lang="en-US" b="1" dirty="0" smtClean="0">
                <a:solidFill>
                  <a:srgbClr val="FF0000"/>
                </a:solidFill>
                <a:latin typeface="Constantia" pitchFamily="18" charset="0"/>
              </a:rPr>
              <a:t>*</a:t>
            </a:r>
            <a:r>
              <a:rPr lang="en-US" dirty="0" smtClean="0">
                <a:latin typeface="Constantia" pitchFamily="18" charset="0"/>
              </a:rPr>
              <a:t> the Eiffel tower to the </a:t>
            </a:r>
            <a:r>
              <a:rPr lang="en-US" dirty="0" err="1" smtClean="0">
                <a:latin typeface="Constantia" pitchFamily="18" charset="0"/>
              </a:rPr>
              <a:t>Egipet</a:t>
            </a:r>
            <a:r>
              <a:rPr lang="en-US" dirty="0" smtClean="0">
                <a:latin typeface="Constantia" pitchFamily="18" charset="0"/>
              </a:rPr>
              <a:t> Pyramids.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828600" y="58052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nstantia" pitchFamily="18" charset="0"/>
              </a:rPr>
              <a:t>*</a:t>
            </a:r>
            <a:r>
              <a:rPr lang="en-US" sz="2000" dirty="0" smtClean="0">
                <a:latin typeface="Constantia" pitchFamily="18" charset="0"/>
              </a:rPr>
              <a:t>compare</a:t>
            </a:r>
          </a:p>
          <a:p>
            <a:pPr algn="ctr">
              <a:buFontTx/>
              <a:buChar char="-"/>
            </a:pPr>
            <a:r>
              <a:rPr lang="de-DE" sz="2000" dirty="0" smtClean="0">
                <a:latin typeface="Constantia" pitchFamily="18" charset="0"/>
              </a:rPr>
              <a:t> </a:t>
            </a:r>
            <a:r>
              <a:rPr lang="bg-BG" sz="2000" dirty="0" smtClean="0">
                <a:latin typeface="Constantia" pitchFamily="18" charset="0"/>
              </a:rPr>
              <a:t>сравнявам, </a:t>
            </a:r>
          </a:p>
          <a:p>
            <a:pPr algn="ctr"/>
            <a:r>
              <a:rPr lang="bg-BG" sz="2000" dirty="0" smtClean="0">
                <a:latin typeface="Constantia" pitchFamily="18" charset="0"/>
              </a:rPr>
              <a:t>сравнение</a:t>
            </a:r>
            <a:endParaRPr lang="en-US" sz="2000" dirty="0">
              <a:latin typeface="Constantia" pitchFamily="18" charset="0"/>
            </a:endParaRPr>
          </a:p>
        </p:txBody>
      </p:sp>
      <p:sp>
        <p:nvSpPr>
          <p:cNvPr id="8194" name="AutoShape 2" descr="http://www.clker.com/cliparts/R/o/T/8/6/c/eiffel-towe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http://www.clker.com/cliparts/R/o/T/8/6/c/eiffel-towe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9" name="Picture 7" descr="http://upload.wikimedia.org/wikipedia/commons/a/a8/Tour_Eiffel_Wikimedia_Commons.jpg"/>
          <p:cNvPicPr>
            <a:picLocks noChangeAspect="1" noChangeArrowheads="1"/>
          </p:cNvPicPr>
          <p:nvPr/>
        </p:nvPicPr>
        <p:blipFill>
          <a:blip r:embed="rId5" cstate="print"/>
          <a:srcRect l="14806" t="6000" r="14868" b="12000"/>
          <a:stretch>
            <a:fillRect/>
          </a:stretch>
        </p:blipFill>
        <p:spPr bwMode="auto">
          <a:xfrm>
            <a:off x="288032" y="2154797"/>
            <a:ext cx="1691680" cy="365046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16547458">
            <a:off x="-859029" y="228222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onstantia" pitchFamily="18" charset="0"/>
              </a:rPr>
              <a:t>Eiffel Tower</a:t>
            </a:r>
            <a:endParaRPr lang="en-US" b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-13394"/>
            <a:ext cx="7787382" cy="2146250"/>
          </a:xfrm>
        </p:spPr>
        <p:txBody>
          <a:bodyPr>
            <a:normAutofit/>
          </a:bodyPr>
          <a:lstStyle/>
          <a:p>
            <a:pPr algn="just"/>
            <a:r>
              <a:rPr lang="de-DE" sz="3200" dirty="0" smtClean="0">
                <a:solidFill>
                  <a:schemeClr val="tx1"/>
                </a:solidFill>
                <a:latin typeface="Constantia" pitchFamily="18" charset="0"/>
              </a:rPr>
              <a:t>	</a:t>
            </a:r>
            <a:r>
              <a:rPr lang="de-DE" sz="32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The construction</a:t>
            </a:r>
            <a:r>
              <a:rPr lang="de-DE" sz="3200" b="1" dirty="0" smtClean="0">
                <a:solidFill>
                  <a:srgbClr val="FF0000"/>
                </a:solidFill>
                <a:effectLst/>
                <a:latin typeface="Constantia" pitchFamily="18" charset="0"/>
              </a:rPr>
              <a:t>*</a:t>
            </a:r>
            <a:r>
              <a:rPr lang="de-DE" sz="32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 of the tower started in 1887 and finished in 1889. The atraction</a:t>
            </a:r>
            <a:r>
              <a:rPr lang="de-DE" sz="3200" b="1" dirty="0" smtClean="0">
                <a:solidFill>
                  <a:srgbClr val="FF0000"/>
                </a:solidFill>
                <a:effectLst/>
                <a:latin typeface="Constantia" pitchFamily="18" charset="0"/>
              </a:rPr>
              <a:t>*</a:t>
            </a:r>
            <a:r>
              <a:rPr lang="de-DE" sz="32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 was open officiall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y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Constantia" pitchFamily="18" charset="0"/>
              </a:rPr>
              <a:t>*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 for visitors at 31 March 1889.</a:t>
            </a:r>
            <a:endParaRPr lang="en-US" sz="3200" dirty="0"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pic>
        <p:nvPicPr>
          <p:cNvPr id="4" name="Picture 6" descr="http://www.hobyto.com/data/image/Turizam/Evropa/05-12%202010/eiffel_tower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576" y="2132855"/>
            <a:ext cx="7849567" cy="424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6413266"/>
            <a:ext cx="810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Constantia" pitchFamily="18" charset="0"/>
              </a:rPr>
              <a:t>*</a:t>
            </a:r>
            <a:r>
              <a:rPr lang="de-DE" sz="2000" dirty="0" smtClean="0">
                <a:latin typeface="Constantia" pitchFamily="18" charset="0"/>
              </a:rPr>
              <a:t>construction </a:t>
            </a:r>
            <a:r>
              <a:rPr lang="en-US" sz="2000" dirty="0" smtClean="0">
                <a:latin typeface="Constantia" pitchFamily="18" charset="0"/>
              </a:rPr>
              <a:t>–</a:t>
            </a:r>
            <a:r>
              <a:rPr lang="bg-BG" sz="2000" dirty="0" smtClean="0">
                <a:latin typeface="Constantia" pitchFamily="18" charset="0"/>
              </a:rPr>
              <a:t> строеж; </a:t>
            </a:r>
            <a:r>
              <a:rPr lang="en-US" sz="2000" b="1" dirty="0" smtClean="0">
                <a:solidFill>
                  <a:srgbClr val="FF0000"/>
                </a:solidFill>
                <a:latin typeface="Constantia" pitchFamily="18" charset="0"/>
              </a:rPr>
              <a:t>*</a:t>
            </a:r>
            <a:r>
              <a:rPr lang="de-DE" sz="2000" dirty="0" smtClean="0">
                <a:latin typeface="Constantia" pitchFamily="18" charset="0"/>
              </a:rPr>
              <a:t>atraction –</a:t>
            </a:r>
            <a:r>
              <a:rPr lang="bg-BG" sz="2000" dirty="0" smtClean="0">
                <a:latin typeface="Constantia" pitchFamily="18" charset="0"/>
              </a:rPr>
              <a:t> атракция</a:t>
            </a:r>
            <a:r>
              <a:rPr lang="en-US" sz="2000" dirty="0" smtClean="0">
                <a:latin typeface="Constantia" pitchFamily="18" charset="0"/>
              </a:rPr>
              <a:t>; </a:t>
            </a:r>
            <a:r>
              <a:rPr lang="en-US" sz="2000" b="1" dirty="0" smtClean="0">
                <a:solidFill>
                  <a:srgbClr val="FF0000"/>
                </a:solidFill>
                <a:latin typeface="Constantia" pitchFamily="18" charset="0"/>
              </a:rPr>
              <a:t>*</a:t>
            </a:r>
            <a:r>
              <a:rPr lang="en-US" sz="2000" dirty="0" smtClean="0">
                <a:latin typeface="Constantia" pitchFamily="18" charset="0"/>
              </a:rPr>
              <a:t>officially - </a:t>
            </a:r>
            <a:r>
              <a:rPr lang="bg-BG" sz="2000" dirty="0" smtClean="0">
                <a:latin typeface="Constantia" pitchFamily="18" charset="0"/>
              </a:rPr>
              <a:t>официално</a:t>
            </a:r>
            <a:r>
              <a:rPr lang="de-DE" sz="2000" dirty="0" smtClean="0">
                <a:latin typeface="Constantia" pitchFamily="18" charset="0"/>
              </a:rPr>
              <a:t> </a:t>
            </a:r>
            <a:r>
              <a:rPr lang="en-US" sz="2000" dirty="0" smtClean="0">
                <a:latin typeface="Constantia" pitchFamily="18" charset="0"/>
              </a:rPr>
              <a:t>  </a:t>
            </a:r>
            <a:endParaRPr lang="en-US" sz="20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15888"/>
            <a:ext cx="8107362" cy="4800600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latin typeface="Constantia" pitchFamily="18" charset="0"/>
              </a:rPr>
              <a:t>		The tower is the tallest structure in Paris - 324 </a:t>
            </a:r>
            <a:r>
              <a:rPr lang="en-US" dirty="0" err="1" smtClean="0">
                <a:latin typeface="Constantia" pitchFamily="18" charset="0"/>
              </a:rPr>
              <a:t>metres</a:t>
            </a:r>
            <a:r>
              <a:rPr lang="en-US" dirty="0" smtClean="0">
                <a:latin typeface="Constantia" pitchFamily="18" charset="0"/>
              </a:rPr>
              <a:t>, about the same height as an 81-storey building and the most-visited paid monument in the world.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07704" y="2276872"/>
            <a:ext cx="6912768" cy="4248472"/>
            <a:chOff x="1259632" y="1340768"/>
            <a:chExt cx="7560838" cy="5184576"/>
          </a:xfrm>
        </p:grpSpPr>
        <p:pic>
          <p:nvPicPr>
            <p:cNvPr id="6" name="Picture 4" descr="http://www.aviewoncities.com/img/paris/kvefr0291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1340768"/>
              <a:ext cx="7560838" cy="5184576"/>
            </a:xfrm>
            <a:prstGeom prst="rect">
              <a:avLst/>
            </a:prstGeom>
            <a:noFill/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6156176" y="1844824"/>
              <a:ext cx="0" cy="410445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6228184" y="3356992"/>
              <a:ext cx="1202830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b="1" dirty="0" smtClean="0">
                  <a:solidFill>
                    <a:srgbClr val="FF0000"/>
                  </a:solidFill>
                  <a:latin typeface="Constantia" pitchFamily="18" charset="0"/>
                </a:rPr>
                <a:t>324 m</a:t>
              </a:r>
              <a:endParaRPr lang="en-US" sz="3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7410" name="Picture 2" descr="http://www.tripadvice.bg/wp-content/uploads/Paris-City-Ligh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42634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03848" y="292494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onstantia" pitchFamily="18" charset="0"/>
              </a:rPr>
              <a:t>Paris</a:t>
            </a:r>
            <a:endParaRPr lang="en-US" sz="2800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112" y="44624"/>
            <a:ext cx="7956376" cy="2448272"/>
          </a:xfrm>
        </p:spPr>
        <p:txBody>
          <a:bodyPr>
            <a:normAutofit fontScale="90000"/>
          </a:bodyPr>
          <a:lstStyle/>
          <a:p>
            <a:pPr algn="just"/>
            <a:r>
              <a:rPr lang="de-DE" sz="3200" dirty="0" smtClean="0">
                <a:solidFill>
                  <a:schemeClr val="tx1"/>
                </a:solidFill>
                <a:latin typeface="Constantia" pitchFamily="18" charset="0"/>
              </a:rPr>
              <a:t>	</a:t>
            </a:r>
            <a:r>
              <a:rPr lang="de-DE" sz="36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The tower is ver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y famous monument in the world. The tower received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Constantia" pitchFamily="18" charset="0"/>
              </a:rPr>
              <a:t>*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 the 250 millionth visitor in 2010. 6.98 millions tourists have visited the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Constantia" pitchFamily="18" charset="0"/>
              </a:rPr>
              <a:t>Eifell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 tower only in 2011. </a:t>
            </a:r>
            <a:endParaRPr lang="en-US" sz="3600" dirty="0"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pic>
        <p:nvPicPr>
          <p:cNvPr id="1029" name="Picture 5" descr="http://3.bp.blogspot.com/_2bO3Bk1_t3k/TG-fJFa50dI/AAAAAAAAD-Y/b7_lOyF7K2A/s1600/IMG_4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348880"/>
            <a:ext cx="5262391" cy="36450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98739" y="6349853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nstantia" pitchFamily="18" charset="0"/>
              </a:rPr>
              <a:t>*</a:t>
            </a:r>
            <a:r>
              <a:rPr lang="en-US" sz="2000" dirty="0" smtClean="0">
                <a:latin typeface="Constantia" pitchFamily="18" charset="0"/>
              </a:rPr>
              <a:t>receive – </a:t>
            </a:r>
            <a:r>
              <a:rPr lang="bg-BG" sz="2000" dirty="0" smtClean="0">
                <a:latin typeface="Constantia" pitchFamily="18" charset="0"/>
              </a:rPr>
              <a:t>получавам, приемам</a:t>
            </a:r>
            <a:endParaRPr lang="en-US" sz="20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0"/>
            <a:ext cx="8424936" cy="4800600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latin typeface="Constantia" pitchFamily="18" charset="0"/>
              </a:rPr>
              <a:t>		The tower has three levels for visitors, with restaurants and coffees on the first and second. They can be reached</a:t>
            </a:r>
            <a:r>
              <a:rPr lang="en-US" b="1" dirty="0" smtClean="0">
                <a:solidFill>
                  <a:srgbClr val="FF0000"/>
                </a:solidFill>
                <a:latin typeface="Constantia" pitchFamily="18" charset="0"/>
              </a:rPr>
              <a:t>*</a:t>
            </a:r>
            <a:r>
              <a:rPr lang="en-US" dirty="0" smtClean="0">
                <a:latin typeface="Constantia" pitchFamily="18" charset="0"/>
              </a:rPr>
              <a:t> by staircase</a:t>
            </a:r>
            <a:r>
              <a:rPr lang="en-US" b="1" dirty="0" smtClean="0">
                <a:solidFill>
                  <a:srgbClr val="FF0000"/>
                </a:solidFill>
                <a:latin typeface="Constantia" pitchFamily="18" charset="0"/>
              </a:rPr>
              <a:t>*</a:t>
            </a:r>
            <a:r>
              <a:rPr lang="en-US" dirty="0" smtClean="0">
                <a:latin typeface="Constantia" pitchFamily="18" charset="0"/>
              </a:rPr>
              <a:t> or lift</a:t>
            </a:r>
            <a:r>
              <a:rPr lang="en-US" b="1" dirty="0" smtClean="0">
                <a:solidFill>
                  <a:srgbClr val="FF0000"/>
                </a:solidFill>
                <a:latin typeface="Constantia" pitchFamily="18" charset="0"/>
              </a:rPr>
              <a:t>*</a:t>
            </a:r>
            <a:r>
              <a:rPr lang="en-US" dirty="0" smtClean="0">
                <a:latin typeface="Constantia" pitchFamily="18" charset="0"/>
              </a:rPr>
              <a:t>, but third level can be reached only by lift.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5949280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nstantia" pitchFamily="18" charset="0"/>
              </a:rPr>
              <a:t>*</a:t>
            </a:r>
            <a:r>
              <a:rPr lang="en-US" sz="2000" dirty="0" smtClean="0">
                <a:latin typeface="Constantia" pitchFamily="18" charset="0"/>
              </a:rPr>
              <a:t>reach – </a:t>
            </a:r>
            <a:r>
              <a:rPr lang="bg-BG" sz="2000" dirty="0" smtClean="0">
                <a:latin typeface="Constantia" pitchFamily="18" charset="0"/>
              </a:rPr>
              <a:t>достигам, стигам</a:t>
            </a:r>
            <a:r>
              <a:rPr lang="en-US" sz="2000" dirty="0" smtClean="0">
                <a:latin typeface="Constantia" pitchFamily="18" charset="0"/>
              </a:rPr>
              <a:t>;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onstantia" pitchFamily="18" charset="0"/>
              </a:rPr>
              <a:t>*</a:t>
            </a:r>
            <a:r>
              <a:rPr lang="en-US" sz="2000" dirty="0" err="1" smtClean="0">
                <a:latin typeface="Constantia" pitchFamily="18" charset="0"/>
              </a:rPr>
              <a:t>straircase</a:t>
            </a:r>
            <a:r>
              <a:rPr lang="en-US" sz="2000" dirty="0" smtClean="0">
                <a:latin typeface="Constantia" pitchFamily="18" charset="0"/>
              </a:rPr>
              <a:t> – </a:t>
            </a:r>
            <a:r>
              <a:rPr lang="bg-BG" sz="2000" dirty="0" smtClean="0">
                <a:latin typeface="Constantia" pitchFamily="18" charset="0"/>
              </a:rPr>
              <a:t>стъпала, стълбище</a:t>
            </a:r>
            <a:r>
              <a:rPr lang="en-US" sz="2000" dirty="0" smtClean="0"/>
              <a:t>; </a:t>
            </a:r>
            <a:r>
              <a:rPr lang="en-US" sz="2000" b="1" dirty="0" smtClean="0">
                <a:solidFill>
                  <a:srgbClr val="FF0000"/>
                </a:solidFill>
                <a:latin typeface="Constantia" pitchFamily="18" charset="0"/>
              </a:rPr>
              <a:t>*</a:t>
            </a:r>
            <a:r>
              <a:rPr lang="en-US" sz="2000" dirty="0" smtClean="0">
                <a:latin typeface="Constantia" pitchFamily="18" charset="0"/>
              </a:rPr>
              <a:t>lift - </a:t>
            </a:r>
            <a:r>
              <a:rPr lang="bg-BG" sz="2000" dirty="0" smtClean="0">
                <a:latin typeface="Constantia" pitchFamily="18" charset="0"/>
              </a:rPr>
              <a:t>асансьор</a:t>
            </a:r>
          </a:p>
        </p:txBody>
      </p:sp>
      <p:pic>
        <p:nvPicPr>
          <p:cNvPr id="2059" name="Picture 11" descr="http://wordlesstech.com/wp-content/uploads/2012/09/Eiffel-Tower-pavilions-by-Moatti-Riviere-architecture-studio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6624736" cy="3659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 rot="16200000">
            <a:off x="303493" y="4057037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tantia" pitchFamily="18" charset="0"/>
              </a:rPr>
              <a:t>First Level</a:t>
            </a:r>
            <a:endParaRPr lang="en-US" sz="20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8560"/>
            <a:ext cx="8291438" cy="2064296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latin typeface="Constantia" pitchFamily="18" charset="0"/>
              </a:rPr>
              <a:t>		There is an observatory</a:t>
            </a:r>
            <a:r>
              <a:rPr lang="en-US" b="1" dirty="0" smtClean="0">
                <a:solidFill>
                  <a:srgbClr val="FF0000"/>
                </a:solidFill>
                <a:latin typeface="Constantia" pitchFamily="18" charset="0"/>
              </a:rPr>
              <a:t>*</a:t>
            </a:r>
            <a:r>
              <a:rPr lang="en-US" dirty="0" smtClean="0">
                <a:latin typeface="Constantia" pitchFamily="18" charset="0"/>
              </a:rPr>
              <a:t> on the third level – 276 meters above the ground.  This is the highest place for access</a:t>
            </a:r>
            <a:r>
              <a:rPr lang="en-US" b="1" dirty="0" smtClean="0">
                <a:solidFill>
                  <a:srgbClr val="FF0000"/>
                </a:solidFill>
                <a:latin typeface="Constantia" pitchFamily="18" charset="0"/>
              </a:rPr>
              <a:t>*</a:t>
            </a:r>
            <a:r>
              <a:rPr lang="en-US" dirty="0" smtClean="0">
                <a:latin typeface="Constantia" pitchFamily="18" charset="0"/>
              </a:rPr>
              <a:t> of the people in European Union.</a:t>
            </a:r>
            <a:endParaRPr lang="en-US" dirty="0">
              <a:latin typeface="Constantia" pitchFamily="18" charset="0"/>
            </a:endParaRPr>
          </a:p>
        </p:txBody>
      </p:sp>
      <p:pic>
        <p:nvPicPr>
          <p:cNvPr id="7" name="Picture 2" descr="http://www.mikesandy.net/media/2009/belgium/20090315_belgium_0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204864"/>
            <a:ext cx="5328592" cy="4392488"/>
          </a:xfrm>
          <a:prstGeom prst="rect">
            <a:avLst/>
          </a:prstGeom>
          <a:noFill/>
        </p:spPr>
      </p:pic>
      <p:pic>
        <p:nvPicPr>
          <p:cNvPr id="9" name="Picture 4" descr="http://cache3.asset-cache.net/xt/463213263.jpg?v=1&amp;g=fs1%7C0%7CSKP180%7C13%7C263&amp;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829672"/>
            <a:ext cx="2880320" cy="184635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41824" y="-531440"/>
            <a:ext cx="7406640" cy="1472184"/>
          </a:xfrm>
        </p:spPr>
        <p:txBody>
          <a:bodyPr/>
          <a:lstStyle/>
          <a:p>
            <a:pPr algn="ctr"/>
            <a:r>
              <a:rPr lang="en-US" dirty="0" smtClean="0">
                <a:latin typeface="Constantia" pitchFamily="18" charset="0"/>
              </a:rPr>
              <a:t>THANK YOU!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31640" y="5420816"/>
            <a:ext cx="7406640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Made by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:</a:t>
            </a:r>
            <a:endParaRPr lang="de-DE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Tsvetin Krastev</a:t>
            </a:r>
          </a:p>
          <a:p>
            <a:pPr algn="ctr"/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VI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“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b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”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class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4578" name="Picture 2" descr="C:\Documents and Settings\Krastev\Desktop\TSVETIN ENGLISH PROECT\Eiffel-Tower-Paris-France-Autu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7552839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330</TotalTime>
  <Words>92</Words>
  <Application>Microsoft Office PowerPoint</Application>
  <PresentationFormat>On-screen Show (4:3)</PresentationFormat>
  <Paragraphs>27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Eiffel Tower</vt:lpstr>
      <vt:lpstr>PowerPoint Presentation</vt:lpstr>
      <vt:lpstr> The construction* of the tower started in 1887 and finished in 1889. The atraction* was open officially* for visitors at 31 March 1889.</vt:lpstr>
      <vt:lpstr>PowerPoint Presentation</vt:lpstr>
      <vt:lpstr> The tower is very famous monument in the world. The tower received* the 250 millionth visitor in 2010. 6.98 millions tourists have visited the Eifell tower only in 2011. 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Eiffel Tower</dc:title>
  <dc:creator>PC</dc:creator>
  <cp:lastModifiedBy>43</cp:lastModifiedBy>
  <cp:revision>13</cp:revision>
  <dcterms:created xsi:type="dcterms:W3CDTF">2014-02-15T17:23:33Z</dcterms:created>
  <dcterms:modified xsi:type="dcterms:W3CDTF">2015-11-03T18:53:41Z</dcterms:modified>
</cp:coreProperties>
</file>