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68" r:id="rId2"/>
    <p:sldId id="258" r:id="rId3"/>
    <p:sldId id="259" r:id="rId4"/>
    <p:sldId id="280" r:id="rId5"/>
    <p:sldId id="269" r:id="rId6"/>
    <p:sldId id="281" r:id="rId7"/>
    <p:sldId id="270" r:id="rId8"/>
    <p:sldId id="279" r:id="rId9"/>
    <p:sldId id="271" r:id="rId10"/>
    <p:sldId id="278" r:id="rId11"/>
    <p:sldId id="272" r:id="rId12"/>
    <p:sldId id="277" r:id="rId13"/>
    <p:sldId id="273" r:id="rId14"/>
    <p:sldId id="276" r:id="rId15"/>
    <p:sldId id="274" r:id="rId16"/>
    <p:sldId id="275" r:id="rId17"/>
    <p:sldId id="266" r:id="rId18"/>
    <p:sldId id="267" r:id="rId19"/>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3300"/>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616" autoAdjust="0"/>
    <p:restoredTop sz="83146" autoAdjust="0"/>
  </p:normalViewPr>
  <p:slideViewPr>
    <p:cSldViewPr>
      <p:cViewPr>
        <p:scale>
          <a:sx n="80" d="100"/>
          <a:sy n="80" d="100"/>
        </p:scale>
        <p:origin x="-8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DE273-D777-4424-B8DB-692A01E1203D}" type="doc">
      <dgm:prSet loTypeId="urn:microsoft.com/office/officeart/2005/8/layout/orgChart1" loCatId="hierarchy" qsTypeId="urn:microsoft.com/office/officeart/2005/8/quickstyle/simple1" qsCatId="simple" csTypeId="urn:microsoft.com/office/officeart/2005/8/colors/accent0_1" csCatId="mainScheme"/>
      <dgm:spPr/>
    </dgm:pt>
    <dgm:pt modelId="{79318BC3-47B1-45F6-BC91-83477B42C1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b="1" i="0" u="none" strike="noStrike" cap="none" normalizeH="0" baseline="0" smtClean="0">
              <a:ln/>
              <a:effectLst/>
              <a:latin typeface="Arial" charset="0"/>
            </a:rPr>
            <a:t>Латинска</a:t>
          </a:r>
          <a:r>
            <a:rPr kumimoji="0" lang="bg-BG" b="0" i="0" u="none" strike="noStrike" cap="none" normalizeH="0" baseline="0" smtClean="0">
              <a:ln/>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1" i="0" u="none" strike="noStrike" cap="none" normalizeH="0" baseline="0" smtClean="0">
              <a:ln/>
              <a:effectLst/>
              <a:latin typeface="Arial" charset="0"/>
            </a:rPr>
            <a:t>Америка</a:t>
          </a:r>
          <a:endParaRPr kumimoji="0" lang="bg-BG" b="1" i="0" u="none" strike="noStrike" cap="none" normalizeH="0" baseline="0" dirty="0" smtClean="0">
            <a:ln/>
            <a:effectLst/>
            <a:latin typeface="Arial" charset="0"/>
          </a:endParaRPr>
        </a:p>
      </dgm:t>
    </dgm:pt>
    <dgm:pt modelId="{3FFA34E9-2314-4674-8CFD-5E76000E0E7F}" type="parTrans" cxnId="{9F35CF72-56FC-4862-BB4D-F4346F445F25}">
      <dgm:prSet/>
      <dgm:spPr/>
      <dgm:t>
        <a:bodyPr/>
        <a:lstStyle/>
        <a:p>
          <a:endParaRPr lang="bg-BG"/>
        </a:p>
      </dgm:t>
    </dgm:pt>
    <dgm:pt modelId="{5357825F-4A64-4FFD-9BED-65DDADA16C60}" type="sibTrans" cxnId="{9F35CF72-56FC-4862-BB4D-F4346F445F25}">
      <dgm:prSet/>
      <dgm:spPr/>
      <dgm:t>
        <a:bodyPr/>
        <a:lstStyle/>
        <a:p>
          <a:endParaRPr lang="bg-BG"/>
        </a:p>
      </dgm:t>
    </dgm:pt>
    <dgm:pt modelId="{E5141F3F-A582-468D-A9CF-0A459A23578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Христос Спасител</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1" i="0" u="none" strike="noStrike" cap="none" normalizeH="0" baseline="0" smtClean="0">
              <a:ln/>
              <a:effectLst/>
              <a:latin typeface="Arial" charset="0"/>
            </a:rPr>
            <a:t>Бразилия</a:t>
          </a:r>
        </a:p>
      </dgm:t>
    </dgm:pt>
    <dgm:pt modelId="{03D93D60-2474-4E53-A808-907D73BCA496}" type="parTrans" cxnId="{2EF8058D-EF0E-42D3-BF1F-129B3941548E}">
      <dgm:prSet/>
      <dgm:spPr/>
      <dgm:t>
        <a:bodyPr/>
        <a:lstStyle/>
        <a:p>
          <a:endParaRPr lang="bg-BG"/>
        </a:p>
      </dgm:t>
    </dgm:pt>
    <dgm:pt modelId="{3CF53A97-812F-442E-AB80-08386B8CE439}" type="sibTrans" cxnId="{2EF8058D-EF0E-42D3-BF1F-129B3941548E}">
      <dgm:prSet/>
      <dgm:spPr/>
      <dgm:t>
        <a:bodyPr/>
        <a:lstStyle/>
        <a:p>
          <a:endParaRPr lang="bg-BG"/>
        </a:p>
      </dgm:t>
    </dgm:pt>
    <dgm:pt modelId="{FCD57BCC-88B7-46B5-B389-866AB86A36A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Мачу Пикчу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1" i="0" u="none" strike="noStrike" cap="none" normalizeH="0" baseline="0" smtClean="0">
              <a:ln/>
              <a:effectLst/>
              <a:latin typeface="Arial" charset="0"/>
            </a:rPr>
            <a:t>Перу</a:t>
          </a:r>
        </a:p>
      </dgm:t>
    </dgm:pt>
    <dgm:pt modelId="{00E06E3A-31E4-442F-85A2-D5DBD6644A04}" type="parTrans" cxnId="{E56DCB8F-C8A8-4068-A03B-001791F12C53}">
      <dgm:prSet/>
      <dgm:spPr/>
      <dgm:t>
        <a:bodyPr/>
        <a:lstStyle/>
        <a:p>
          <a:endParaRPr lang="bg-BG"/>
        </a:p>
      </dgm:t>
    </dgm:pt>
    <dgm:pt modelId="{6610850F-479B-4E5C-8392-24A363B0BCD4}" type="sibTrans" cxnId="{E56DCB8F-C8A8-4068-A03B-001791F12C53}">
      <dgm:prSet/>
      <dgm:spPr/>
      <dgm:t>
        <a:bodyPr/>
        <a:lstStyle/>
        <a:p>
          <a:endParaRPr lang="bg-BG"/>
        </a:p>
      </dgm:t>
    </dgm:pt>
    <dgm:pt modelId="{4BEC16D8-3642-4176-82BA-F3C3997AAE8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Чичен Ица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0" i="0" u="none" strike="noStrike" cap="none" normalizeH="0" baseline="0" smtClean="0">
              <a:ln/>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b="1" i="0" u="none" strike="noStrike" cap="none" normalizeH="0" baseline="0" smtClean="0">
              <a:ln/>
              <a:effectLst/>
              <a:latin typeface="Arial" charset="0"/>
            </a:rPr>
            <a:t>Мексико</a:t>
          </a:r>
        </a:p>
      </dgm:t>
    </dgm:pt>
    <dgm:pt modelId="{89AACD1F-69B4-4C04-AEB8-29705F060CE6}" type="parTrans" cxnId="{51317F3C-15ED-4475-8768-ADB099BCBB9A}">
      <dgm:prSet/>
      <dgm:spPr/>
      <dgm:t>
        <a:bodyPr/>
        <a:lstStyle/>
        <a:p>
          <a:endParaRPr lang="bg-BG"/>
        </a:p>
      </dgm:t>
    </dgm:pt>
    <dgm:pt modelId="{021DF177-6928-4E38-9A47-0E28B92C3B55}" type="sibTrans" cxnId="{51317F3C-15ED-4475-8768-ADB099BCBB9A}">
      <dgm:prSet/>
      <dgm:spPr/>
      <dgm:t>
        <a:bodyPr/>
        <a:lstStyle/>
        <a:p>
          <a:endParaRPr lang="bg-BG"/>
        </a:p>
      </dgm:t>
    </dgm:pt>
    <dgm:pt modelId="{45C62B15-22AD-45F6-8C8D-4453C0A90256}" type="pres">
      <dgm:prSet presAssocID="{2FEDE273-D777-4424-B8DB-692A01E1203D}" presName="hierChild1" presStyleCnt="0">
        <dgm:presLayoutVars>
          <dgm:orgChart val="1"/>
          <dgm:chPref val="1"/>
          <dgm:dir/>
          <dgm:animOne val="branch"/>
          <dgm:animLvl val="lvl"/>
          <dgm:resizeHandles/>
        </dgm:presLayoutVars>
      </dgm:prSet>
      <dgm:spPr/>
    </dgm:pt>
    <dgm:pt modelId="{F8F7BF04-3700-496D-8CD2-4E06EEAA7899}" type="pres">
      <dgm:prSet presAssocID="{79318BC3-47B1-45F6-BC91-83477B42C18D}" presName="hierRoot1" presStyleCnt="0">
        <dgm:presLayoutVars>
          <dgm:hierBranch/>
        </dgm:presLayoutVars>
      </dgm:prSet>
      <dgm:spPr/>
    </dgm:pt>
    <dgm:pt modelId="{D2D617F2-88BC-4493-9D30-80263CE55CFA}" type="pres">
      <dgm:prSet presAssocID="{79318BC3-47B1-45F6-BC91-83477B42C18D}" presName="rootComposite1" presStyleCnt="0"/>
      <dgm:spPr/>
    </dgm:pt>
    <dgm:pt modelId="{C140AE73-CCB8-4BA3-A87C-CC88E28F3721}" type="pres">
      <dgm:prSet presAssocID="{79318BC3-47B1-45F6-BC91-83477B42C18D}" presName="rootText1" presStyleLbl="node0" presStyleIdx="0" presStyleCnt="1">
        <dgm:presLayoutVars>
          <dgm:chPref val="3"/>
        </dgm:presLayoutVars>
      </dgm:prSet>
      <dgm:spPr/>
      <dgm:t>
        <a:bodyPr/>
        <a:lstStyle/>
        <a:p>
          <a:endParaRPr lang="bg-BG"/>
        </a:p>
      </dgm:t>
    </dgm:pt>
    <dgm:pt modelId="{920FAE4F-3E7C-4A25-B0BD-35DDCADD1952}" type="pres">
      <dgm:prSet presAssocID="{79318BC3-47B1-45F6-BC91-83477B42C18D}" presName="rootConnector1" presStyleLbl="node1" presStyleIdx="0" presStyleCnt="0"/>
      <dgm:spPr/>
      <dgm:t>
        <a:bodyPr/>
        <a:lstStyle/>
        <a:p>
          <a:endParaRPr lang="bg-BG"/>
        </a:p>
      </dgm:t>
    </dgm:pt>
    <dgm:pt modelId="{03F052FF-C9CF-4DD4-8D98-E58440D4C5D4}" type="pres">
      <dgm:prSet presAssocID="{79318BC3-47B1-45F6-BC91-83477B42C18D}" presName="hierChild2" presStyleCnt="0"/>
      <dgm:spPr/>
    </dgm:pt>
    <dgm:pt modelId="{360D3805-A012-4785-913F-785827A325DD}" type="pres">
      <dgm:prSet presAssocID="{03D93D60-2474-4E53-A808-907D73BCA496}" presName="Name35" presStyleLbl="parChTrans1D2" presStyleIdx="0" presStyleCnt="3"/>
      <dgm:spPr/>
      <dgm:t>
        <a:bodyPr/>
        <a:lstStyle/>
        <a:p>
          <a:endParaRPr lang="bg-BG"/>
        </a:p>
      </dgm:t>
    </dgm:pt>
    <dgm:pt modelId="{67846DFF-7DDE-4E97-A82F-56FBA419503D}" type="pres">
      <dgm:prSet presAssocID="{E5141F3F-A582-468D-A9CF-0A459A23578B}" presName="hierRoot2" presStyleCnt="0">
        <dgm:presLayoutVars>
          <dgm:hierBranch/>
        </dgm:presLayoutVars>
      </dgm:prSet>
      <dgm:spPr/>
    </dgm:pt>
    <dgm:pt modelId="{A4545992-7D12-496C-BDBB-B61489BE8CC9}" type="pres">
      <dgm:prSet presAssocID="{E5141F3F-A582-468D-A9CF-0A459A23578B}" presName="rootComposite" presStyleCnt="0"/>
      <dgm:spPr/>
    </dgm:pt>
    <dgm:pt modelId="{68DFA8D3-D11A-4E77-9096-8AEB3A702BE8}" type="pres">
      <dgm:prSet presAssocID="{E5141F3F-A582-468D-A9CF-0A459A23578B}" presName="rootText" presStyleLbl="node2" presStyleIdx="0" presStyleCnt="3">
        <dgm:presLayoutVars>
          <dgm:chPref val="3"/>
        </dgm:presLayoutVars>
      </dgm:prSet>
      <dgm:spPr/>
      <dgm:t>
        <a:bodyPr/>
        <a:lstStyle/>
        <a:p>
          <a:endParaRPr lang="bg-BG"/>
        </a:p>
      </dgm:t>
    </dgm:pt>
    <dgm:pt modelId="{531408B7-80F8-4810-B6D5-673B88C84E2A}" type="pres">
      <dgm:prSet presAssocID="{E5141F3F-A582-468D-A9CF-0A459A23578B}" presName="rootConnector" presStyleLbl="node2" presStyleIdx="0" presStyleCnt="3"/>
      <dgm:spPr/>
      <dgm:t>
        <a:bodyPr/>
        <a:lstStyle/>
        <a:p>
          <a:endParaRPr lang="bg-BG"/>
        </a:p>
      </dgm:t>
    </dgm:pt>
    <dgm:pt modelId="{231A956C-FF16-4214-A881-59F53B2F4737}" type="pres">
      <dgm:prSet presAssocID="{E5141F3F-A582-468D-A9CF-0A459A23578B}" presName="hierChild4" presStyleCnt="0"/>
      <dgm:spPr/>
    </dgm:pt>
    <dgm:pt modelId="{D933B429-9586-4A12-93F7-710824527696}" type="pres">
      <dgm:prSet presAssocID="{E5141F3F-A582-468D-A9CF-0A459A23578B}" presName="hierChild5" presStyleCnt="0"/>
      <dgm:spPr/>
    </dgm:pt>
    <dgm:pt modelId="{7D84470E-56F5-4D4D-83DC-0B8F1B1B4BBD}" type="pres">
      <dgm:prSet presAssocID="{00E06E3A-31E4-442F-85A2-D5DBD6644A04}" presName="Name35" presStyleLbl="parChTrans1D2" presStyleIdx="1" presStyleCnt="3"/>
      <dgm:spPr/>
      <dgm:t>
        <a:bodyPr/>
        <a:lstStyle/>
        <a:p>
          <a:endParaRPr lang="bg-BG"/>
        </a:p>
      </dgm:t>
    </dgm:pt>
    <dgm:pt modelId="{06336287-2534-4673-BFC4-22B3BDAEA4BF}" type="pres">
      <dgm:prSet presAssocID="{FCD57BCC-88B7-46B5-B389-866AB86A36AC}" presName="hierRoot2" presStyleCnt="0">
        <dgm:presLayoutVars>
          <dgm:hierBranch/>
        </dgm:presLayoutVars>
      </dgm:prSet>
      <dgm:spPr/>
    </dgm:pt>
    <dgm:pt modelId="{1D7F6724-7030-4BDE-B255-87542D06F346}" type="pres">
      <dgm:prSet presAssocID="{FCD57BCC-88B7-46B5-B389-866AB86A36AC}" presName="rootComposite" presStyleCnt="0"/>
      <dgm:spPr/>
    </dgm:pt>
    <dgm:pt modelId="{A60D4B09-3152-472C-B90B-E1E3DF845089}" type="pres">
      <dgm:prSet presAssocID="{FCD57BCC-88B7-46B5-B389-866AB86A36AC}" presName="rootText" presStyleLbl="node2" presStyleIdx="1" presStyleCnt="3">
        <dgm:presLayoutVars>
          <dgm:chPref val="3"/>
        </dgm:presLayoutVars>
      </dgm:prSet>
      <dgm:spPr/>
      <dgm:t>
        <a:bodyPr/>
        <a:lstStyle/>
        <a:p>
          <a:endParaRPr lang="bg-BG"/>
        </a:p>
      </dgm:t>
    </dgm:pt>
    <dgm:pt modelId="{A1B6121E-3196-472D-9330-EB0AE71CF845}" type="pres">
      <dgm:prSet presAssocID="{FCD57BCC-88B7-46B5-B389-866AB86A36AC}" presName="rootConnector" presStyleLbl="node2" presStyleIdx="1" presStyleCnt="3"/>
      <dgm:spPr/>
      <dgm:t>
        <a:bodyPr/>
        <a:lstStyle/>
        <a:p>
          <a:endParaRPr lang="bg-BG"/>
        </a:p>
      </dgm:t>
    </dgm:pt>
    <dgm:pt modelId="{B24FAAEC-91E9-4A67-BF9B-523F552418F9}" type="pres">
      <dgm:prSet presAssocID="{FCD57BCC-88B7-46B5-B389-866AB86A36AC}" presName="hierChild4" presStyleCnt="0"/>
      <dgm:spPr/>
    </dgm:pt>
    <dgm:pt modelId="{E22EBA9B-C2D7-492C-9249-8DE13DC8E943}" type="pres">
      <dgm:prSet presAssocID="{FCD57BCC-88B7-46B5-B389-866AB86A36AC}" presName="hierChild5" presStyleCnt="0"/>
      <dgm:spPr/>
    </dgm:pt>
    <dgm:pt modelId="{9DBA16C0-2F93-45EE-89CA-B43D0C132CEE}" type="pres">
      <dgm:prSet presAssocID="{89AACD1F-69B4-4C04-AEB8-29705F060CE6}" presName="Name35" presStyleLbl="parChTrans1D2" presStyleIdx="2" presStyleCnt="3"/>
      <dgm:spPr/>
      <dgm:t>
        <a:bodyPr/>
        <a:lstStyle/>
        <a:p>
          <a:endParaRPr lang="bg-BG"/>
        </a:p>
      </dgm:t>
    </dgm:pt>
    <dgm:pt modelId="{513ADD20-4FB9-4155-9331-825ADC6CC8E9}" type="pres">
      <dgm:prSet presAssocID="{4BEC16D8-3642-4176-82BA-F3C3997AAE86}" presName="hierRoot2" presStyleCnt="0">
        <dgm:presLayoutVars>
          <dgm:hierBranch/>
        </dgm:presLayoutVars>
      </dgm:prSet>
      <dgm:spPr/>
    </dgm:pt>
    <dgm:pt modelId="{FFC04D14-83E4-4364-B52C-79CFBD005D3F}" type="pres">
      <dgm:prSet presAssocID="{4BEC16D8-3642-4176-82BA-F3C3997AAE86}" presName="rootComposite" presStyleCnt="0"/>
      <dgm:spPr/>
    </dgm:pt>
    <dgm:pt modelId="{0E2C6A17-42C4-417E-8CD2-533AEAEE7823}" type="pres">
      <dgm:prSet presAssocID="{4BEC16D8-3642-4176-82BA-F3C3997AAE86}" presName="rootText" presStyleLbl="node2" presStyleIdx="2" presStyleCnt="3">
        <dgm:presLayoutVars>
          <dgm:chPref val="3"/>
        </dgm:presLayoutVars>
      </dgm:prSet>
      <dgm:spPr/>
      <dgm:t>
        <a:bodyPr/>
        <a:lstStyle/>
        <a:p>
          <a:endParaRPr lang="bg-BG"/>
        </a:p>
      </dgm:t>
    </dgm:pt>
    <dgm:pt modelId="{D913FC84-FB2E-47F0-B588-4A8673185798}" type="pres">
      <dgm:prSet presAssocID="{4BEC16D8-3642-4176-82BA-F3C3997AAE86}" presName="rootConnector" presStyleLbl="node2" presStyleIdx="2" presStyleCnt="3"/>
      <dgm:spPr/>
      <dgm:t>
        <a:bodyPr/>
        <a:lstStyle/>
        <a:p>
          <a:endParaRPr lang="bg-BG"/>
        </a:p>
      </dgm:t>
    </dgm:pt>
    <dgm:pt modelId="{77B5754E-D308-42B5-9AB9-B84507D2A92C}" type="pres">
      <dgm:prSet presAssocID="{4BEC16D8-3642-4176-82BA-F3C3997AAE86}" presName="hierChild4" presStyleCnt="0"/>
      <dgm:spPr/>
    </dgm:pt>
    <dgm:pt modelId="{6368330A-E415-4AAC-A50F-B6DFACB3775E}" type="pres">
      <dgm:prSet presAssocID="{4BEC16D8-3642-4176-82BA-F3C3997AAE86}" presName="hierChild5" presStyleCnt="0"/>
      <dgm:spPr/>
    </dgm:pt>
    <dgm:pt modelId="{34FDF7D0-9DA0-4734-833B-EBE580FF3F6F}" type="pres">
      <dgm:prSet presAssocID="{79318BC3-47B1-45F6-BC91-83477B42C18D}" presName="hierChild3" presStyleCnt="0"/>
      <dgm:spPr/>
    </dgm:pt>
  </dgm:ptLst>
  <dgm:cxnLst>
    <dgm:cxn modelId="{90CD5467-AAA1-4E8F-9F54-29DA8B151472}" type="presOf" srcId="{FCD57BCC-88B7-46B5-B389-866AB86A36AC}" destId="{A1B6121E-3196-472D-9330-EB0AE71CF845}" srcOrd="1" destOrd="0" presId="urn:microsoft.com/office/officeart/2005/8/layout/orgChart1"/>
    <dgm:cxn modelId="{E56DCB8F-C8A8-4068-A03B-001791F12C53}" srcId="{79318BC3-47B1-45F6-BC91-83477B42C18D}" destId="{FCD57BCC-88B7-46B5-B389-866AB86A36AC}" srcOrd="1" destOrd="0" parTransId="{00E06E3A-31E4-442F-85A2-D5DBD6644A04}" sibTransId="{6610850F-479B-4E5C-8392-24A363B0BCD4}"/>
    <dgm:cxn modelId="{91C4962D-2A99-4588-9815-662C45BBB3DD}" type="presOf" srcId="{03D93D60-2474-4E53-A808-907D73BCA496}" destId="{360D3805-A012-4785-913F-785827A325DD}" srcOrd="0" destOrd="0" presId="urn:microsoft.com/office/officeart/2005/8/layout/orgChart1"/>
    <dgm:cxn modelId="{E2B61958-E635-4701-8F3B-FC2055397156}" type="presOf" srcId="{79318BC3-47B1-45F6-BC91-83477B42C18D}" destId="{920FAE4F-3E7C-4A25-B0BD-35DDCADD1952}" srcOrd="1" destOrd="0" presId="urn:microsoft.com/office/officeart/2005/8/layout/orgChart1"/>
    <dgm:cxn modelId="{F0CD45A3-A576-4C26-BEC6-2B9F264C075A}" type="presOf" srcId="{00E06E3A-31E4-442F-85A2-D5DBD6644A04}" destId="{7D84470E-56F5-4D4D-83DC-0B8F1B1B4BBD}" srcOrd="0" destOrd="0" presId="urn:microsoft.com/office/officeart/2005/8/layout/orgChart1"/>
    <dgm:cxn modelId="{10F0FF97-41B4-43C5-891F-D213B4A626DE}" type="presOf" srcId="{2FEDE273-D777-4424-B8DB-692A01E1203D}" destId="{45C62B15-22AD-45F6-8C8D-4453C0A90256}" srcOrd="0" destOrd="0" presId="urn:microsoft.com/office/officeart/2005/8/layout/orgChart1"/>
    <dgm:cxn modelId="{2EF8058D-EF0E-42D3-BF1F-129B3941548E}" srcId="{79318BC3-47B1-45F6-BC91-83477B42C18D}" destId="{E5141F3F-A582-468D-A9CF-0A459A23578B}" srcOrd="0" destOrd="0" parTransId="{03D93D60-2474-4E53-A808-907D73BCA496}" sibTransId="{3CF53A97-812F-442E-AB80-08386B8CE439}"/>
    <dgm:cxn modelId="{51317F3C-15ED-4475-8768-ADB099BCBB9A}" srcId="{79318BC3-47B1-45F6-BC91-83477B42C18D}" destId="{4BEC16D8-3642-4176-82BA-F3C3997AAE86}" srcOrd="2" destOrd="0" parTransId="{89AACD1F-69B4-4C04-AEB8-29705F060CE6}" sibTransId="{021DF177-6928-4E38-9A47-0E28B92C3B55}"/>
    <dgm:cxn modelId="{9F35CF72-56FC-4862-BB4D-F4346F445F25}" srcId="{2FEDE273-D777-4424-B8DB-692A01E1203D}" destId="{79318BC3-47B1-45F6-BC91-83477B42C18D}" srcOrd="0" destOrd="0" parTransId="{3FFA34E9-2314-4674-8CFD-5E76000E0E7F}" sibTransId="{5357825F-4A64-4FFD-9BED-65DDADA16C60}"/>
    <dgm:cxn modelId="{DAA8DB60-DFE5-41E6-8E6B-D20BBF3F7638}" type="presOf" srcId="{79318BC3-47B1-45F6-BC91-83477B42C18D}" destId="{C140AE73-CCB8-4BA3-A87C-CC88E28F3721}" srcOrd="0" destOrd="0" presId="urn:microsoft.com/office/officeart/2005/8/layout/orgChart1"/>
    <dgm:cxn modelId="{0344A93F-90E8-45E0-B6F7-91E86B0BE59B}" type="presOf" srcId="{4BEC16D8-3642-4176-82BA-F3C3997AAE86}" destId="{0E2C6A17-42C4-417E-8CD2-533AEAEE7823}" srcOrd="0" destOrd="0" presId="urn:microsoft.com/office/officeart/2005/8/layout/orgChart1"/>
    <dgm:cxn modelId="{27635CC4-FE8E-4410-BAD5-EB34B11BE4D5}" type="presOf" srcId="{89AACD1F-69B4-4C04-AEB8-29705F060CE6}" destId="{9DBA16C0-2F93-45EE-89CA-B43D0C132CEE}" srcOrd="0" destOrd="0" presId="urn:microsoft.com/office/officeart/2005/8/layout/orgChart1"/>
    <dgm:cxn modelId="{B7FCBD9A-8B36-44D7-8D7A-3A146CCE760E}" type="presOf" srcId="{4BEC16D8-3642-4176-82BA-F3C3997AAE86}" destId="{D913FC84-FB2E-47F0-B588-4A8673185798}" srcOrd="1" destOrd="0" presId="urn:microsoft.com/office/officeart/2005/8/layout/orgChart1"/>
    <dgm:cxn modelId="{4BE88560-C24E-4488-A99E-15A40E9C7208}" type="presOf" srcId="{E5141F3F-A582-468D-A9CF-0A459A23578B}" destId="{68DFA8D3-D11A-4E77-9096-8AEB3A702BE8}" srcOrd="0" destOrd="0" presId="urn:microsoft.com/office/officeart/2005/8/layout/orgChart1"/>
    <dgm:cxn modelId="{85B645B0-437F-4504-9E89-1C048A8C0026}" type="presOf" srcId="{FCD57BCC-88B7-46B5-B389-866AB86A36AC}" destId="{A60D4B09-3152-472C-B90B-E1E3DF845089}" srcOrd="0" destOrd="0" presId="urn:microsoft.com/office/officeart/2005/8/layout/orgChart1"/>
    <dgm:cxn modelId="{3CB53DD6-5562-46E5-9E5B-0B77B8755353}" type="presOf" srcId="{E5141F3F-A582-468D-A9CF-0A459A23578B}" destId="{531408B7-80F8-4810-B6D5-673B88C84E2A}" srcOrd="1" destOrd="0" presId="urn:microsoft.com/office/officeart/2005/8/layout/orgChart1"/>
    <dgm:cxn modelId="{82ED386E-C39E-4175-BDC4-C944EFCFC634}" type="presParOf" srcId="{45C62B15-22AD-45F6-8C8D-4453C0A90256}" destId="{F8F7BF04-3700-496D-8CD2-4E06EEAA7899}" srcOrd="0" destOrd="0" presId="urn:microsoft.com/office/officeart/2005/8/layout/orgChart1"/>
    <dgm:cxn modelId="{EC71C790-3B25-4895-AFB1-37881A60931D}" type="presParOf" srcId="{F8F7BF04-3700-496D-8CD2-4E06EEAA7899}" destId="{D2D617F2-88BC-4493-9D30-80263CE55CFA}" srcOrd="0" destOrd="0" presId="urn:microsoft.com/office/officeart/2005/8/layout/orgChart1"/>
    <dgm:cxn modelId="{35CB50B8-3C6E-4053-80A5-8FF25A847E7E}" type="presParOf" srcId="{D2D617F2-88BC-4493-9D30-80263CE55CFA}" destId="{C140AE73-CCB8-4BA3-A87C-CC88E28F3721}" srcOrd="0" destOrd="0" presId="urn:microsoft.com/office/officeart/2005/8/layout/orgChart1"/>
    <dgm:cxn modelId="{D12C7638-DABB-45B7-A85D-3303ED7D4021}" type="presParOf" srcId="{D2D617F2-88BC-4493-9D30-80263CE55CFA}" destId="{920FAE4F-3E7C-4A25-B0BD-35DDCADD1952}" srcOrd="1" destOrd="0" presId="urn:microsoft.com/office/officeart/2005/8/layout/orgChart1"/>
    <dgm:cxn modelId="{E5229AF9-0E3B-4781-9314-4EBC472BC9EC}" type="presParOf" srcId="{F8F7BF04-3700-496D-8CD2-4E06EEAA7899}" destId="{03F052FF-C9CF-4DD4-8D98-E58440D4C5D4}" srcOrd="1" destOrd="0" presId="urn:microsoft.com/office/officeart/2005/8/layout/orgChart1"/>
    <dgm:cxn modelId="{46630D48-3C5C-4713-B54C-5434473B8791}" type="presParOf" srcId="{03F052FF-C9CF-4DD4-8D98-E58440D4C5D4}" destId="{360D3805-A012-4785-913F-785827A325DD}" srcOrd="0" destOrd="0" presId="urn:microsoft.com/office/officeart/2005/8/layout/orgChart1"/>
    <dgm:cxn modelId="{272C1A75-274A-488D-BC91-DE55ABABC4E4}" type="presParOf" srcId="{03F052FF-C9CF-4DD4-8D98-E58440D4C5D4}" destId="{67846DFF-7DDE-4E97-A82F-56FBA419503D}" srcOrd="1" destOrd="0" presId="urn:microsoft.com/office/officeart/2005/8/layout/orgChart1"/>
    <dgm:cxn modelId="{D05340DA-B1B3-4CCC-A64A-2876403ADB36}" type="presParOf" srcId="{67846DFF-7DDE-4E97-A82F-56FBA419503D}" destId="{A4545992-7D12-496C-BDBB-B61489BE8CC9}" srcOrd="0" destOrd="0" presId="urn:microsoft.com/office/officeart/2005/8/layout/orgChart1"/>
    <dgm:cxn modelId="{B9F7535A-EC9A-4AAF-81E6-688AEF930FC2}" type="presParOf" srcId="{A4545992-7D12-496C-BDBB-B61489BE8CC9}" destId="{68DFA8D3-D11A-4E77-9096-8AEB3A702BE8}" srcOrd="0" destOrd="0" presId="urn:microsoft.com/office/officeart/2005/8/layout/orgChart1"/>
    <dgm:cxn modelId="{A5BFAA8E-E0D6-497C-A95F-C4450201688F}" type="presParOf" srcId="{A4545992-7D12-496C-BDBB-B61489BE8CC9}" destId="{531408B7-80F8-4810-B6D5-673B88C84E2A}" srcOrd="1" destOrd="0" presId="urn:microsoft.com/office/officeart/2005/8/layout/orgChart1"/>
    <dgm:cxn modelId="{62A90B1D-EE4E-4C31-B968-419FAE531C69}" type="presParOf" srcId="{67846DFF-7DDE-4E97-A82F-56FBA419503D}" destId="{231A956C-FF16-4214-A881-59F53B2F4737}" srcOrd="1" destOrd="0" presId="urn:microsoft.com/office/officeart/2005/8/layout/orgChart1"/>
    <dgm:cxn modelId="{C31682B4-DA9A-4C72-B3F3-84D056640C37}" type="presParOf" srcId="{67846DFF-7DDE-4E97-A82F-56FBA419503D}" destId="{D933B429-9586-4A12-93F7-710824527696}" srcOrd="2" destOrd="0" presId="urn:microsoft.com/office/officeart/2005/8/layout/orgChart1"/>
    <dgm:cxn modelId="{2BAFD7DA-7273-4E93-82F1-354A69E26AE1}" type="presParOf" srcId="{03F052FF-C9CF-4DD4-8D98-E58440D4C5D4}" destId="{7D84470E-56F5-4D4D-83DC-0B8F1B1B4BBD}" srcOrd="2" destOrd="0" presId="urn:microsoft.com/office/officeart/2005/8/layout/orgChart1"/>
    <dgm:cxn modelId="{AB785ED4-80B6-49D9-9125-F3C16FCC2A24}" type="presParOf" srcId="{03F052FF-C9CF-4DD4-8D98-E58440D4C5D4}" destId="{06336287-2534-4673-BFC4-22B3BDAEA4BF}" srcOrd="3" destOrd="0" presId="urn:microsoft.com/office/officeart/2005/8/layout/orgChart1"/>
    <dgm:cxn modelId="{17F17B8F-1E65-4659-8FD6-476B2CBAD0E0}" type="presParOf" srcId="{06336287-2534-4673-BFC4-22B3BDAEA4BF}" destId="{1D7F6724-7030-4BDE-B255-87542D06F346}" srcOrd="0" destOrd="0" presId="urn:microsoft.com/office/officeart/2005/8/layout/orgChart1"/>
    <dgm:cxn modelId="{5F2AA90C-196E-4E79-A566-46C0C4684E30}" type="presParOf" srcId="{1D7F6724-7030-4BDE-B255-87542D06F346}" destId="{A60D4B09-3152-472C-B90B-E1E3DF845089}" srcOrd="0" destOrd="0" presId="urn:microsoft.com/office/officeart/2005/8/layout/orgChart1"/>
    <dgm:cxn modelId="{AF6F4B08-7EC8-47F0-937A-0AF77BA5E473}" type="presParOf" srcId="{1D7F6724-7030-4BDE-B255-87542D06F346}" destId="{A1B6121E-3196-472D-9330-EB0AE71CF845}" srcOrd="1" destOrd="0" presId="urn:microsoft.com/office/officeart/2005/8/layout/orgChart1"/>
    <dgm:cxn modelId="{EC97F159-730C-4DED-A7F7-5C09A95ED372}" type="presParOf" srcId="{06336287-2534-4673-BFC4-22B3BDAEA4BF}" destId="{B24FAAEC-91E9-4A67-BF9B-523F552418F9}" srcOrd="1" destOrd="0" presId="urn:microsoft.com/office/officeart/2005/8/layout/orgChart1"/>
    <dgm:cxn modelId="{CBA9D7AF-5DEF-4A26-82F1-431F8EE460E8}" type="presParOf" srcId="{06336287-2534-4673-BFC4-22B3BDAEA4BF}" destId="{E22EBA9B-C2D7-492C-9249-8DE13DC8E943}" srcOrd="2" destOrd="0" presId="urn:microsoft.com/office/officeart/2005/8/layout/orgChart1"/>
    <dgm:cxn modelId="{DDDEF661-554B-4825-9A27-2CE655F904AE}" type="presParOf" srcId="{03F052FF-C9CF-4DD4-8D98-E58440D4C5D4}" destId="{9DBA16C0-2F93-45EE-89CA-B43D0C132CEE}" srcOrd="4" destOrd="0" presId="urn:microsoft.com/office/officeart/2005/8/layout/orgChart1"/>
    <dgm:cxn modelId="{AA49CA31-27BE-433B-98D8-D36F4CAF694D}" type="presParOf" srcId="{03F052FF-C9CF-4DD4-8D98-E58440D4C5D4}" destId="{513ADD20-4FB9-4155-9331-825ADC6CC8E9}" srcOrd="5" destOrd="0" presId="urn:microsoft.com/office/officeart/2005/8/layout/orgChart1"/>
    <dgm:cxn modelId="{3A3866EC-5303-4949-98C1-1F761676EA53}" type="presParOf" srcId="{513ADD20-4FB9-4155-9331-825ADC6CC8E9}" destId="{FFC04D14-83E4-4364-B52C-79CFBD005D3F}" srcOrd="0" destOrd="0" presId="urn:microsoft.com/office/officeart/2005/8/layout/orgChart1"/>
    <dgm:cxn modelId="{57C6C835-B4BB-4023-8793-DFBF9B990EF8}" type="presParOf" srcId="{FFC04D14-83E4-4364-B52C-79CFBD005D3F}" destId="{0E2C6A17-42C4-417E-8CD2-533AEAEE7823}" srcOrd="0" destOrd="0" presId="urn:microsoft.com/office/officeart/2005/8/layout/orgChart1"/>
    <dgm:cxn modelId="{AD2071EC-116F-4EB9-A411-C058DD4B9885}" type="presParOf" srcId="{FFC04D14-83E4-4364-B52C-79CFBD005D3F}" destId="{D913FC84-FB2E-47F0-B588-4A8673185798}" srcOrd="1" destOrd="0" presId="urn:microsoft.com/office/officeart/2005/8/layout/orgChart1"/>
    <dgm:cxn modelId="{8EEE3D22-6A23-4C3A-9087-E2AC6186B64A}" type="presParOf" srcId="{513ADD20-4FB9-4155-9331-825ADC6CC8E9}" destId="{77B5754E-D308-42B5-9AB9-B84507D2A92C}" srcOrd="1" destOrd="0" presId="urn:microsoft.com/office/officeart/2005/8/layout/orgChart1"/>
    <dgm:cxn modelId="{FD3BFEAF-D45D-4808-BFDC-1709DECFDC0B}" type="presParOf" srcId="{513ADD20-4FB9-4155-9331-825ADC6CC8E9}" destId="{6368330A-E415-4AAC-A50F-B6DFACB3775E}" srcOrd="2" destOrd="0" presId="urn:microsoft.com/office/officeart/2005/8/layout/orgChart1"/>
    <dgm:cxn modelId="{3799BCFE-B09A-494F-A51D-DB4AE060CCE3}" type="presParOf" srcId="{F8F7BF04-3700-496D-8CD2-4E06EEAA7899}" destId="{34FDF7D0-9DA0-4734-833B-EBE580FF3F6F}"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A16C0-2F93-45EE-89CA-B43D0C132CEE}">
      <dsp:nvSpPr>
        <dsp:cNvPr id="0" name=""/>
        <dsp:cNvSpPr/>
      </dsp:nvSpPr>
      <dsp:spPr>
        <a:xfrm>
          <a:off x="4230687" y="1648430"/>
          <a:ext cx="2993242" cy="519488"/>
        </a:xfrm>
        <a:custGeom>
          <a:avLst/>
          <a:gdLst/>
          <a:ahLst/>
          <a:cxnLst/>
          <a:rect l="0" t="0" r="0" b="0"/>
          <a:pathLst>
            <a:path>
              <a:moveTo>
                <a:pt x="0" y="0"/>
              </a:moveTo>
              <a:lnTo>
                <a:pt x="0" y="259744"/>
              </a:lnTo>
              <a:lnTo>
                <a:pt x="2993242" y="259744"/>
              </a:lnTo>
              <a:lnTo>
                <a:pt x="2993242" y="51948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4470E-56F5-4D4D-83DC-0B8F1B1B4BBD}">
      <dsp:nvSpPr>
        <dsp:cNvPr id="0" name=""/>
        <dsp:cNvSpPr/>
      </dsp:nvSpPr>
      <dsp:spPr>
        <a:xfrm>
          <a:off x="4184967" y="1648430"/>
          <a:ext cx="91440" cy="519488"/>
        </a:xfrm>
        <a:custGeom>
          <a:avLst/>
          <a:gdLst/>
          <a:ahLst/>
          <a:cxnLst/>
          <a:rect l="0" t="0" r="0" b="0"/>
          <a:pathLst>
            <a:path>
              <a:moveTo>
                <a:pt x="45720" y="0"/>
              </a:moveTo>
              <a:lnTo>
                <a:pt x="45720" y="51948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0D3805-A012-4785-913F-785827A325DD}">
      <dsp:nvSpPr>
        <dsp:cNvPr id="0" name=""/>
        <dsp:cNvSpPr/>
      </dsp:nvSpPr>
      <dsp:spPr>
        <a:xfrm>
          <a:off x="1237445" y="1648430"/>
          <a:ext cx="2993242" cy="519488"/>
        </a:xfrm>
        <a:custGeom>
          <a:avLst/>
          <a:gdLst/>
          <a:ahLst/>
          <a:cxnLst/>
          <a:rect l="0" t="0" r="0" b="0"/>
          <a:pathLst>
            <a:path>
              <a:moveTo>
                <a:pt x="2993242" y="0"/>
              </a:moveTo>
              <a:lnTo>
                <a:pt x="2993242" y="259744"/>
              </a:lnTo>
              <a:lnTo>
                <a:pt x="0" y="259744"/>
              </a:lnTo>
              <a:lnTo>
                <a:pt x="0" y="51948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40AE73-CCB8-4BA3-A87C-CC88E28F3721}">
      <dsp:nvSpPr>
        <dsp:cNvPr id="0" name=""/>
        <dsp:cNvSpPr/>
      </dsp:nvSpPr>
      <dsp:spPr>
        <a:xfrm>
          <a:off x="2993810" y="411553"/>
          <a:ext cx="2473754" cy="123687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1" i="0" u="none" strike="noStrike" kern="1200" cap="none" normalizeH="0" baseline="0" smtClean="0">
              <a:ln/>
              <a:effectLst/>
              <a:latin typeface="Arial" charset="0"/>
            </a:rPr>
            <a:t>Латинска</a:t>
          </a:r>
          <a:r>
            <a:rPr kumimoji="0" lang="bg-BG" sz="2200" b="0" i="0" u="none" strike="noStrike" kern="1200" cap="none" normalizeH="0" baseline="0" smtClean="0">
              <a:ln/>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1" i="0" u="none" strike="noStrike" kern="1200" cap="none" normalizeH="0" baseline="0" smtClean="0">
              <a:ln/>
              <a:effectLst/>
              <a:latin typeface="Arial" charset="0"/>
            </a:rPr>
            <a:t>Америка</a:t>
          </a:r>
          <a:endParaRPr kumimoji="0" lang="bg-BG" sz="2200" b="1" i="0" u="none" strike="noStrike" kern="1200" cap="none" normalizeH="0" baseline="0" dirty="0" smtClean="0">
            <a:ln/>
            <a:effectLst/>
            <a:latin typeface="Arial" charset="0"/>
          </a:endParaRPr>
        </a:p>
      </dsp:txBody>
      <dsp:txXfrm>
        <a:off x="2993810" y="411553"/>
        <a:ext cx="2473754" cy="1236877"/>
      </dsp:txXfrm>
    </dsp:sp>
    <dsp:sp modelId="{68DFA8D3-D11A-4E77-9096-8AEB3A702BE8}">
      <dsp:nvSpPr>
        <dsp:cNvPr id="0" name=""/>
        <dsp:cNvSpPr/>
      </dsp:nvSpPr>
      <dsp:spPr>
        <a:xfrm>
          <a:off x="568" y="2167919"/>
          <a:ext cx="2473754" cy="123687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Христос Спасител</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1" i="0" u="none" strike="noStrike" kern="1200" cap="none" normalizeH="0" baseline="0" smtClean="0">
              <a:ln/>
              <a:effectLst/>
              <a:latin typeface="Arial" charset="0"/>
            </a:rPr>
            <a:t>Бразилия</a:t>
          </a:r>
          <a:endParaRPr kumimoji="0" lang="bg-BG" sz="2200" b="1" i="0" u="none" strike="noStrike" kern="1200" cap="none" normalizeH="0" baseline="0" smtClean="0">
            <a:ln/>
            <a:effectLst/>
            <a:latin typeface="Arial" charset="0"/>
          </a:endParaRPr>
        </a:p>
      </dsp:txBody>
      <dsp:txXfrm>
        <a:off x="568" y="2167919"/>
        <a:ext cx="2473754" cy="1236877"/>
      </dsp:txXfrm>
    </dsp:sp>
    <dsp:sp modelId="{A60D4B09-3152-472C-B90B-E1E3DF845089}">
      <dsp:nvSpPr>
        <dsp:cNvPr id="0" name=""/>
        <dsp:cNvSpPr/>
      </dsp:nvSpPr>
      <dsp:spPr>
        <a:xfrm>
          <a:off x="2993810" y="2167919"/>
          <a:ext cx="2473754" cy="123687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Мачу Пикчу </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1" i="0" u="none" strike="noStrike" kern="1200" cap="none" normalizeH="0" baseline="0" smtClean="0">
              <a:ln/>
              <a:effectLst/>
              <a:latin typeface="Arial" charset="0"/>
            </a:rPr>
            <a:t>Перу</a:t>
          </a:r>
          <a:endParaRPr kumimoji="0" lang="bg-BG" sz="2200" b="1" i="0" u="none" strike="noStrike" kern="1200" cap="none" normalizeH="0" baseline="0" smtClean="0">
            <a:ln/>
            <a:effectLst/>
            <a:latin typeface="Arial" charset="0"/>
          </a:endParaRPr>
        </a:p>
      </dsp:txBody>
      <dsp:txXfrm>
        <a:off x="2993810" y="2167919"/>
        <a:ext cx="2473754" cy="1236877"/>
      </dsp:txXfrm>
    </dsp:sp>
    <dsp:sp modelId="{0E2C6A17-42C4-417E-8CD2-533AEAEE7823}">
      <dsp:nvSpPr>
        <dsp:cNvPr id="0" name=""/>
        <dsp:cNvSpPr/>
      </dsp:nvSpPr>
      <dsp:spPr>
        <a:xfrm>
          <a:off x="5987052" y="2167919"/>
          <a:ext cx="2473754" cy="123687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Чичен Ица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0" i="0" u="none" strike="noStrike" kern="1200" cap="none" normalizeH="0" baseline="0" smtClean="0">
              <a:ln/>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2200" b="1" i="0" u="none" strike="noStrike" kern="1200" cap="none" normalizeH="0" baseline="0" smtClean="0">
              <a:ln/>
              <a:effectLst/>
              <a:latin typeface="Arial" charset="0"/>
            </a:rPr>
            <a:t>Мексико</a:t>
          </a:r>
          <a:endParaRPr kumimoji="0" lang="bg-BG" sz="2200" b="1" i="0" u="none" strike="noStrike" kern="1200" cap="none" normalizeH="0" baseline="0" smtClean="0">
            <a:ln/>
            <a:effectLst/>
            <a:latin typeface="Arial" charset="0"/>
          </a:endParaRPr>
        </a:p>
      </dsp:txBody>
      <dsp:txXfrm>
        <a:off x="5987052" y="2167919"/>
        <a:ext cx="2473754" cy="123687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bg-BG"/>
          </a:p>
        </p:txBody>
      </p:sp>
      <p:sp>
        <p:nvSpPr>
          <p:cNvPr id="1269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bg-BG"/>
          </a:p>
        </p:txBody>
      </p:sp>
      <p:sp>
        <p:nvSpPr>
          <p:cNvPr id="1269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269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269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bg-BG"/>
          </a:p>
        </p:txBody>
      </p:sp>
      <p:sp>
        <p:nvSpPr>
          <p:cNvPr id="1269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1A1E607-C2C5-4D4C-BB91-2EA2E208F17E}" type="slidenum">
              <a:rPr lang="bg-BG"/>
              <a:pPr/>
              <a:t>‹#›</a:t>
            </a:fld>
            <a:endParaRPr lang="bg-BG"/>
          </a:p>
        </p:txBody>
      </p:sp>
    </p:spTree>
    <p:extLst>
      <p:ext uri="{BB962C8B-B14F-4D97-AF65-F5344CB8AC3E}">
        <p14:creationId xmlns:p14="http://schemas.microsoft.com/office/powerpoint/2010/main" xmlns="" val="41012252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21A1E607-C2C5-4D4C-BB91-2EA2E208F17E}" type="slidenum">
              <a:rPr lang="bg-BG" smtClean="0"/>
              <a:pPr/>
              <a:t>2</a:t>
            </a:fld>
            <a:endParaRPr lang="bg-BG"/>
          </a:p>
        </p:txBody>
      </p:sp>
    </p:spTree>
    <p:extLst>
      <p:ext uri="{BB962C8B-B14F-4D97-AF65-F5344CB8AC3E}">
        <p14:creationId xmlns:p14="http://schemas.microsoft.com/office/powerpoint/2010/main" xmlns="" val="41152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56F09-6440-4875-9DB9-FBE89DE192D3}" type="slidenum">
              <a:rPr lang="bg-BG"/>
              <a:pPr/>
              <a:t>11</a:t>
            </a:fld>
            <a:endParaRPr lang="bg-BG"/>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Пирамидата в </a:t>
            </a:r>
            <a:r>
              <a:rPr lang="bg-BG" sz="1200" b="1" kern="1200" dirty="0" err="1" smtClean="0">
                <a:solidFill>
                  <a:schemeClr val="tx1"/>
                </a:solidFill>
                <a:effectLst/>
                <a:latin typeface="Arial" charset="0"/>
                <a:ea typeface="+mn-ea"/>
                <a:cs typeface="+mn-cs"/>
              </a:rPr>
              <a:t>Чичен</a:t>
            </a:r>
            <a:r>
              <a:rPr lang="bg-BG" sz="1200" b="1" kern="1200" dirty="0" smtClean="0">
                <a:solidFill>
                  <a:schemeClr val="tx1"/>
                </a:solidFill>
                <a:effectLst/>
                <a:latin typeface="Arial" charset="0"/>
                <a:ea typeface="+mn-ea"/>
                <a:cs typeface="+mn-cs"/>
              </a:rPr>
              <a:t> </a:t>
            </a:r>
            <a:r>
              <a:rPr lang="bg-BG" sz="1200" b="1" kern="1200" dirty="0" err="1" smtClean="0">
                <a:solidFill>
                  <a:schemeClr val="tx1"/>
                </a:solidFill>
                <a:effectLst/>
                <a:latin typeface="Arial" charset="0"/>
                <a:ea typeface="+mn-ea"/>
                <a:cs typeface="+mn-cs"/>
              </a:rPr>
              <a:t>Ица</a:t>
            </a:r>
            <a:r>
              <a:rPr lang="bg-BG" sz="1200" b="1" kern="1200" dirty="0" smtClean="0">
                <a:solidFill>
                  <a:schemeClr val="tx1"/>
                </a:solidFill>
                <a:effectLst/>
                <a:latin typeface="Arial" charset="0"/>
                <a:ea typeface="+mn-ea"/>
                <a:cs typeface="+mn-cs"/>
              </a:rPr>
              <a:t> в Мексико</a:t>
            </a:r>
            <a:r>
              <a:rPr lang="bg-BG" sz="1200" kern="1200" dirty="0" smtClean="0">
                <a:solidFill>
                  <a:schemeClr val="tx1"/>
                </a:solidFill>
                <a:effectLst/>
                <a:latin typeface="Arial" charset="0"/>
                <a:ea typeface="+mn-ea"/>
                <a:cs typeface="+mn-cs"/>
              </a:rPr>
              <a:t> - стъпаловидната пирамида, увенчана с храм на върха си, е построена на свещено място, което е било един от центровете на маите на полуостров Юкатан в Мексико. Издигната е съобразно слънчевия календар, за да може сенките по време на есенното и пролетното равноденствие да напомнят виеща се по стъпалата й змия.</a:t>
            </a:r>
          </a:p>
          <a:p>
            <a:r>
              <a:rPr lang="bg-BG" sz="1200" b="0" kern="1200" dirty="0" smtClean="0">
                <a:solidFill>
                  <a:schemeClr val="tx1"/>
                </a:solidFill>
                <a:effectLst/>
                <a:latin typeface="Arial" charset="0"/>
                <a:ea typeface="+mn-ea"/>
                <a:cs typeface="+mn-cs"/>
              </a:rPr>
              <a:t>Древните гърци, които съставили първите списъци с чудесата на света, нямали никаква представа за съществуването на Северна и Южна Америка. Когато европейците най-сетне стигнали до Мексико и Перу към 1500г., едва могли да повярват на очите си. Намерили древни </a:t>
            </a:r>
            <a:r>
              <a:rPr lang="bg-BG" sz="1200" b="0" kern="1200" dirty="0" err="1" smtClean="0">
                <a:solidFill>
                  <a:schemeClr val="tx1"/>
                </a:solidFill>
                <a:effectLst/>
                <a:latin typeface="Arial" charset="0"/>
                <a:ea typeface="+mn-ea"/>
                <a:cs typeface="+mn-cs"/>
              </a:rPr>
              <a:t>градов</a:t>
            </a:r>
            <a:r>
              <a:rPr lang="en-US" sz="1200" b="0" kern="1200" dirty="0" smtClean="0">
                <a:solidFill>
                  <a:schemeClr val="tx1"/>
                </a:solidFill>
                <a:effectLst/>
                <a:latin typeface="Arial" charset="0"/>
                <a:ea typeface="+mn-ea"/>
                <a:cs typeface="+mn-cs"/>
              </a:rPr>
              <a:t>e</a:t>
            </a:r>
            <a:r>
              <a:rPr lang="bg-BG" sz="1200" b="0" kern="1200" dirty="0" smtClean="0">
                <a:solidFill>
                  <a:schemeClr val="tx1"/>
                </a:solidFill>
                <a:effectLst/>
                <a:latin typeface="Arial" charset="0"/>
                <a:ea typeface="+mn-ea"/>
                <a:cs typeface="+mn-cs"/>
              </a:rPr>
              <a:t>, пирамиди и храмове, както и несметни съкровища от злато, сребро и нефрит. Най-различни народи били авторите на тези величествени творения, особено маите, </a:t>
            </a:r>
            <a:r>
              <a:rPr lang="bg-BG" sz="1200" b="0" kern="1200" dirty="0" err="1" smtClean="0">
                <a:solidFill>
                  <a:schemeClr val="tx1"/>
                </a:solidFill>
                <a:effectLst/>
                <a:latin typeface="Arial" charset="0"/>
                <a:ea typeface="+mn-ea"/>
                <a:cs typeface="+mn-cs"/>
              </a:rPr>
              <a:t>толтеките</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ацтеките</a:t>
            </a:r>
            <a:r>
              <a:rPr lang="bg-BG" sz="1200" b="0" kern="1200" dirty="0" smtClean="0">
                <a:solidFill>
                  <a:schemeClr val="tx1"/>
                </a:solidFill>
                <a:effectLst/>
                <a:latin typeface="Arial" charset="0"/>
                <a:ea typeface="+mn-ea"/>
                <a:cs typeface="+mn-cs"/>
              </a:rPr>
              <a:t> и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Много от най-забележимите обекти в Мексико са разположени на полуостров Юкатан. Областта е равнинна, гореща и много суха с изключение на малките, хлътнали езера, наречени </a:t>
            </a:r>
            <a:r>
              <a:rPr lang="bg-BG" sz="1200" b="0" kern="1200" dirty="0" err="1" smtClean="0">
                <a:solidFill>
                  <a:schemeClr val="tx1"/>
                </a:solidFill>
                <a:effectLst/>
                <a:latin typeface="Arial" charset="0"/>
                <a:ea typeface="+mn-ea"/>
                <a:cs typeface="+mn-cs"/>
              </a:rPr>
              <a:t>сеноте</a:t>
            </a:r>
            <a:r>
              <a:rPr lang="bg-BG" sz="1200" b="0" kern="1200" dirty="0" smtClean="0">
                <a:solidFill>
                  <a:schemeClr val="tx1"/>
                </a:solidFill>
                <a:effectLst/>
                <a:latin typeface="Arial" charset="0"/>
                <a:ea typeface="+mn-ea"/>
                <a:cs typeface="+mn-cs"/>
              </a:rPr>
              <a:t>. Близо до три от тези безценни водоизточници народът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от групата на маите, мигрирал в региона, издигнал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Към 600г.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се превърнал в град. Към 987г. вероятно имало нашествие на </a:t>
            </a:r>
            <a:r>
              <a:rPr lang="bg-BG" sz="1200" b="0" kern="1200" dirty="0" err="1" smtClean="0">
                <a:solidFill>
                  <a:schemeClr val="tx1"/>
                </a:solidFill>
                <a:effectLst/>
                <a:latin typeface="Arial" charset="0"/>
                <a:ea typeface="+mn-ea"/>
                <a:cs typeface="+mn-cs"/>
              </a:rPr>
              <a:t>толтеки</a:t>
            </a:r>
            <a:r>
              <a:rPr lang="bg-BG" sz="1200" b="0" kern="1200" dirty="0" smtClean="0">
                <a:solidFill>
                  <a:schemeClr val="tx1"/>
                </a:solidFill>
                <a:effectLst/>
                <a:latin typeface="Arial" charset="0"/>
                <a:ea typeface="+mn-ea"/>
                <a:cs typeface="+mn-cs"/>
              </a:rPr>
              <a:t>, защото от този период се наблюдават каменни изделия със стил, смесица между стиловете на маите и </a:t>
            </a:r>
            <a:r>
              <a:rPr lang="bg-BG" sz="1200" b="0" kern="1200" dirty="0" err="1" smtClean="0">
                <a:solidFill>
                  <a:schemeClr val="tx1"/>
                </a:solidFill>
                <a:effectLst/>
                <a:latin typeface="Arial" charset="0"/>
                <a:ea typeface="+mn-ea"/>
                <a:cs typeface="+mn-cs"/>
              </a:rPr>
              <a:t>толтеките</a:t>
            </a:r>
            <a:r>
              <a:rPr lang="bg-BG" sz="1200" b="0" kern="1200" dirty="0" smtClean="0">
                <a:solidFill>
                  <a:schemeClr val="tx1"/>
                </a:solidFill>
                <a:effectLst/>
                <a:latin typeface="Arial" charset="0"/>
                <a:ea typeface="+mn-ea"/>
                <a:cs typeface="+mn-cs"/>
              </a:rPr>
              <a:t>. След междуособни войни между маите през XIII век от града останали руини.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Руините на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могат да бъдат видени и днес. В област от десет квадратни километра са разположени храмове и тераси, стъпаловидни пирамиди, олтари, стълбища, дворци, тронове, издялани надписи, пазари, дворове за игра с топка, бани, обсерватория и статуи на богове. Масивният Храм на воините на границата с джунглата е заобиколен от 60 колони. На каменните барелефи са изобразени </a:t>
            </a:r>
            <a:r>
              <a:rPr lang="bg-BG" sz="1200" b="0" kern="1200" dirty="0" err="1" smtClean="0">
                <a:solidFill>
                  <a:schemeClr val="tx1"/>
                </a:solidFill>
                <a:effectLst/>
                <a:latin typeface="Arial" charset="0"/>
                <a:ea typeface="+mn-ea"/>
                <a:cs typeface="+mn-cs"/>
              </a:rPr>
              <a:t>толтекски</a:t>
            </a:r>
            <a:r>
              <a:rPr lang="bg-BG" sz="1200" b="0" kern="1200" dirty="0" smtClean="0">
                <a:solidFill>
                  <a:schemeClr val="tx1"/>
                </a:solidFill>
                <a:effectLst/>
                <a:latin typeface="Arial" charset="0"/>
                <a:ea typeface="+mn-ea"/>
                <a:cs typeface="+mn-cs"/>
              </a:rPr>
              <a:t> воини с пробити носове, с украшения от пера на главата, готови да влязат в бой. На източната тераса на двора за игра с топка са изобразени змии и черепи. Внушаващата страх Стена на черепите някога била мястото, където набучвали отрязаните по време на човешките жертвоприношения глави.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Древните народи на Мексико разглеждали човешките жертвоприношения на боговете като огромна чест за жертвите. Цивилизации като тези на маите не познавали металните сечива или колелото, но създали великолепни сгради, бижута, украшения от пера, грънчарски изделия, тъкани и стенни рисунки. Изобретили календари и писменост, изучавали звездите. Испанските войници завладяват Мексико през 1519г., като плячкосват и опустошават много от чудесата, които откриват там.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Пирамидата има девет "стъпала", които символизират деветте подземни свята, и се издига на височина 24 метра. 91 стъпала водят към храма, посветен на </a:t>
            </a:r>
            <a:r>
              <a:rPr lang="bg-BG" sz="1200" b="0" kern="1200" dirty="0" err="1" smtClean="0">
                <a:solidFill>
                  <a:schemeClr val="tx1"/>
                </a:solidFill>
                <a:effectLst/>
                <a:latin typeface="Arial" charset="0"/>
                <a:ea typeface="+mn-ea"/>
                <a:cs typeface="+mn-cs"/>
              </a:rPr>
              <a:t>Кукуклан</a:t>
            </a:r>
            <a:r>
              <a:rPr lang="bg-BG" sz="1200" b="0" kern="1200" dirty="0" smtClean="0">
                <a:solidFill>
                  <a:schemeClr val="tx1"/>
                </a:solidFill>
                <a:effectLst/>
                <a:latin typeface="Arial" charset="0"/>
                <a:ea typeface="+mn-ea"/>
                <a:cs typeface="+mn-cs"/>
              </a:rPr>
              <a:t>. Това не само е предполагаемото име на </a:t>
            </a:r>
            <a:r>
              <a:rPr lang="bg-BG" sz="1200" b="0" kern="1200" dirty="0" err="1" smtClean="0">
                <a:solidFill>
                  <a:schemeClr val="tx1"/>
                </a:solidFill>
                <a:effectLst/>
                <a:latin typeface="Arial" charset="0"/>
                <a:ea typeface="+mn-ea"/>
                <a:cs typeface="+mn-cs"/>
              </a:rPr>
              <a:t>толтека-нашественик</a:t>
            </a:r>
            <a:r>
              <a:rPr lang="bg-BG" sz="1200" b="0" kern="1200" dirty="0" smtClean="0">
                <a:solidFill>
                  <a:schemeClr val="tx1"/>
                </a:solidFill>
                <a:effectLst/>
                <a:latin typeface="Arial" charset="0"/>
                <a:ea typeface="+mn-ea"/>
                <a:cs typeface="+mn-cs"/>
              </a:rPr>
              <a:t>, но също и на бога, наричан "Пернатата земя" или </a:t>
            </a:r>
            <a:r>
              <a:rPr lang="bg-BG" sz="1200" b="0" kern="1200" dirty="0" err="1" smtClean="0">
                <a:solidFill>
                  <a:schemeClr val="tx1"/>
                </a:solidFill>
                <a:effectLst/>
                <a:latin typeface="Arial" charset="0"/>
                <a:ea typeface="+mn-ea"/>
                <a:cs typeface="+mn-cs"/>
              </a:rPr>
              <a:t>Кетцалкоатл</a:t>
            </a:r>
            <a:r>
              <a:rPr lang="bg-BG" sz="1200" b="0" kern="1200" dirty="0" smtClean="0">
                <a:solidFill>
                  <a:schemeClr val="tx1"/>
                </a:solidFill>
                <a:effectLst/>
                <a:latin typeface="Arial" charset="0"/>
                <a:ea typeface="+mn-ea"/>
                <a:cs typeface="+mn-cs"/>
              </a:rPr>
              <a:t>. Испанците нарекли тази пирамида </a:t>
            </a:r>
            <a:r>
              <a:rPr lang="bg-BG" sz="1200" b="0" kern="1200" dirty="0" err="1" smtClean="0">
                <a:solidFill>
                  <a:schemeClr val="tx1"/>
                </a:solidFill>
                <a:effectLst/>
                <a:latin typeface="Arial" charset="0"/>
                <a:ea typeface="+mn-ea"/>
                <a:cs typeface="+mn-cs"/>
              </a:rPr>
              <a:t>Кастило</a:t>
            </a:r>
            <a:r>
              <a:rPr lang="bg-BG" sz="1200" b="0" kern="1200" dirty="0" smtClean="0">
                <a:solidFill>
                  <a:schemeClr val="tx1"/>
                </a:solidFill>
                <a:effectLst/>
                <a:latin typeface="Arial" charset="0"/>
                <a:ea typeface="+mn-ea"/>
                <a:cs typeface="+mn-cs"/>
              </a:rPr>
              <a:t> (замък).</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56F09-6440-4875-9DB9-FBE89DE192D3}" type="slidenum">
              <a:rPr lang="bg-BG"/>
              <a:pPr/>
              <a:t>12</a:t>
            </a:fld>
            <a:endParaRPr lang="bg-BG"/>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Пирамидата в </a:t>
            </a:r>
            <a:r>
              <a:rPr lang="bg-BG" sz="1200" b="1" kern="1200" dirty="0" err="1" smtClean="0">
                <a:solidFill>
                  <a:schemeClr val="tx1"/>
                </a:solidFill>
                <a:effectLst/>
                <a:latin typeface="Arial" charset="0"/>
                <a:ea typeface="+mn-ea"/>
                <a:cs typeface="+mn-cs"/>
              </a:rPr>
              <a:t>Чичен</a:t>
            </a:r>
            <a:r>
              <a:rPr lang="bg-BG" sz="1200" b="1" kern="1200" dirty="0" smtClean="0">
                <a:solidFill>
                  <a:schemeClr val="tx1"/>
                </a:solidFill>
                <a:effectLst/>
                <a:latin typeface="Arial" charset="0"/>
                <a:ea typeface="+mn-ea"/>
                <a:cs typeface="+mn-cs"/>
              </a:rPr>
              <a:t> </a:t>
            </a:r>
            <a:r>
              <a:rPr lang="bg-BG" sz="1200" b="1" kern="1200" dirty="0" err="1" smtClean="0">
                <a:solidFill>
                  <a:schemeClr val="tx1"/>
                </a:solidFill>
                <a:effectLst/>
                <a:latin typeface="Arial" charset="0"/>
                <a:ea typeface="+mn-ea"/>
                <a:cs typeface="+mn-cs"/>
              </a:rPr>
              <a:t>Ица</a:t>
            </a:r>
            <a:r>
              <a:rPr lang="bg-BG" sz="1200" b="1" kern="1200" dirty="0" smtClean="0">
                <a:solidFill>
                  <a:schemeClr val="tx1"/>
                </a:solidFill>
                <a:effectLst/>
                <a:latin typeface="Arial" charset="0"/>
                <a:ea typeface="+mn-ea"/>
                <a:cs typeface="+mn-cs"/>
              </a:rPr>
              <a:t> в Мексико</a:t>
            </a:r>
            <a:r>
              <a:rPr lang="bg-BG" sz="1200" kern="1200" dirty="0" smtClean="0">
                <a:solidFill>
                  <a:schemeClr val="tx1"/>
                </a:solidFill>
                <a:effectLst/>
                <a:latin typeface="Arial" charset="0"/>
                <a:ea typeface="+mn-ea"/>
                <a:cs typeface="+mn-cs"/>
              </a:rPr>
              <a:t> - стъпаловидната пирамида, увенчана с храм на върха си, е построена на свещено място, което е било един от центровете на маите на полуостров Юкатан в Мексико. Издигната е съобразно слънчевия календар, за да може сенките по време на есенното и пролетното равноденствие да напомнят виеща се по стъпалата й змия.</a:t>
            </a:r>
          </a:p>
          <a:p>
            <a:r>
              <a:rPr lang="bg-BG" sz="1200" b="0" kern="1200" dirty="0" smtClean="0">
                <a:solidFill>
                  <a:schemeClr val="tx1"/>
                </a:solidFill>
                <a:effectLst/>
                <a:latin typeface="Arial" charset="0"/>
                <a:ea typeface="+mn-ea"/>
                <a:cs typeface="+mn-cs"/>
              </a:rPr>
              <a:t>Древните гърци, които съставили първите списъци с чудесата на света, нямали никаква представа за съществуването на Северна и Южна Америка. Когато европейците най-сетне стигнали до Мексико и Перу към 1500г., едва могли да повярват на очите си. Намерили древни </a:t>
            </a:r>
            <a:r>
              <a:rPr lang="bg-BG" sz="1200" b="0" kern="1200" dirty="0" err="1" smtClean="0">
                <a:solidFill>
                  <a:schemeClr val="tx1"/>
                </a:solidFill>
                <a:effectLst/>
                <a:latin typeface="Arial" charset="0"/>
                <a:ea typeface="+mn-ea"/>
                <a:cs typeface="+mn-cs"/>
              </a:rPr>
              <a:t>градов</a:t>
            </a:r>
            <a:r>
              <a:rPr lang="en-US" sz="1200" b="0" kern="1200" dirty="0" smtClean="0">
                <a:solidFill>
                  <a:schemeClr val="tx1"/>
                </a:solidFill>
                <a:effectLst/>
                <a:latin typeface="Arial" charset="0"/>
                <a:ea typeface="+mn-ea"/>
                <a:cs typeface="+mn-cs"/>
              </a:rPr>
              <a:t>e</a:t>
            </a:r>
            <a:r>
              <a:rPr lang="bg-BG" sz="1200" b="0" kern="1200" dirty="0" smtClean="0">
                <a:solidFill>
                  <a:schemeClr val="tx1"/>
                </a:solidFill>
                <a:effectLst/>
                <a:latin typeface="Arial" charset="0"/>
                <a:ea typeface="+mn-ea"/>
                <a:cs typeface="+mn-cs"/>
              </a:rPr>
              <a:t>, пирамиди и храмове, както и несметни съкровища от злато, сребро и нефрит. Най-различни народи били авторите на тези величествени творения, особено маите, </a:t>
            </a:r>
            <a:r>
              <a:rPr lang="bg-BG" sz="1200" b="0" kern="1200" dirty="0" err="1" smtClean="0">
                <a:solidFill>
                  <a:schemeClr val="tx1"/>
                </a:solidFill>
                <a:effectLst/>
                <a:latin typeface="Arial" charset="0"/>
                <a:ea typeface="+mn-ea"/>
                <a:cs typeface="+mn-cs"/>
              </a:rPr>
              <a:t>толтеките</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ацтеките</a:t>
            </a:r>
            <a:r>
              <a:rPr lang="bg-BG" sz="1200" b="0" kern="1200" dirty="0" smtClean="0">
                <a:solidFill>
                  <a:schemeClr val="tx1"/>
                </a:solidFill>
                <a:effectLst/>
                <a:latin typeface="Arial" charset="0"/>
                <a:ea typeface="+mn-ea"/>
                <a:cs typeface="+mn-cs"/>
              </a:rPr>
              <a:t> и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Много от най-забележимите обекти в Мексико са разположени на полуостров Юкатан. Областта е равнинна, гореща и много суха с изключение на малките, хлътнали езера, наречени </a:t>
            </a:r>
            <a:r>
              <a:rPr lang="bg-BG" sz="1200" b="0" kern="1200" dirty="0" err="1" smtClean="0">
                <a:solidFill>
                  <a:schemeClr val="tx1"/>
                </a:solidFill>
                <a:effectLst/>
                <a:latin typeface="Arial" charset="0"/>
                <a:ea typeface="+mn-ea"/>
                <a:cs typeface="+mn-cs"/>
              </a:rPr>
              <a:t>сеноте</a:t>
            </a:r>
            <a:r>
              <a:rPr lang="bg-BG" sz="1200" b="0" kern="1200" dirty="0" smtClean="0">
                <a:solidFill>
                  <a:schemeClr val="tx1"/>
                </a:solidFill>
                <a:effectLst/>
                <a:latin typeface="Arial" charset="0"/>
                <a:ea typeface="+mn-ea"/>
                <a:cs typeface="+mn-cs"/>
              </a:rPr>
              <a:t>. Близо до три от тези безценни водоизточници народът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от групата на маите, мигрирал в региона, издигнал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Към 600г.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се превърнал в град. Към 987г. вероятно имало нашествие на </a:t>
            </a:r>
            <a:r>
              <a:rPr lang="bg-BG" sz="1200" b="0" kern="1200" dirty="0" err="1" smtClean="0">
                <a:solidFill>
                  <a:schemeClr val="tx1"/>
                </a:solidFill>
                <a:effectLst/>
                <a:latin typeface="Arial" charset="0"/>
                <a:ea typeface="+mn-ea"/>
                <a:cs typeface="+mn-cs"/>
              </a:rPr>
              <a:t>толтеки</a:t>
            </a:r>
            <a:r>
              <a:rPr lang="bg-BG" sz="1200" b="0" kern="1200" dirty="0" smtClean="0">
                <a:solidFill>
                  <a:schemeClr val="tx1"/>
                </a:solidFill>
                <a:effectLst/>
                <a:latin typeface="Arial" charset="0"/>
                <a:ea typeface="+mn-ea"/>
                <a:cs typeface="+mn-cs"/>
              </a:rPr>
              <a:t>, защото от този период се наблюдават каменни изделия със стил, смесица между стиловете на маите и </a:t>
            </a:r>
            <a:r>
              <a:rPr lang="bg-BG" sz="1200" b="0" kern="1200" dirty="0" err="1" smtClean="0">
                <a:solidFill>
                  <a:schemeClr val="tx1"/>
                </a:solidFill>
                <a:effectLst/>
                <a:latin typeface="Arial" charset="0"/>
                <a:ea typeface="+mn-ea"/>
                <a:cs typeface="+mn-cs"/>
              </a:rPr>
              <a:t>толтеките</a:t>
            </a:r>
            <a:r>
              <a:rPr lang="bg-BG" sz="1200" b="0" kern="1200" dirty="0" smtClean="0">
                <a:solidFill>
                  <a:schemeClr val="tx1"/>
                </a:solidFill>
                <a:effectLst/>
                <a:latin typeface="Arial" charset="0"/>
                <a:ea typeface="+mn-ea"/>
                <a:cs typeface="+mn-cs"/>
              </a:rPr>
              <a:t>. След междуособни войни между маите през XIII век от града останали руини.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Руините на </a:t>
            </a:r>
            <a:r>
              <a:rPr lang="bg-BG" sz="1200" b="0" kern="1200" dirty="0" err="1" smtClean="0">
                <a:solidFill>
                  <a:schemeClr val="tx1"/>
                </a:solidFill>
                <a:effectLst/>
                <a:latin typeface="Arial" charset="0"/>
                <a:ea typeface="+mn-ea"/>
                <a:cs typeface="+mn-cs"/>
              </a:rPr>
              <a:t>Чичен</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Итца</a:t>
            </a:r>
            <a:r>
              <a:rPr lang="bg-BG" sz="1200" b="0" kern="1200" dirty="0" smtClean="0">
                <a:solidFill>
                  <a:schemeClr val="tx1"/>
                </a:solidFill>
                <a:effectLst/>
                <a:latin typeface="Arial" charset="0"/>
                <a:ea typeface="+mn-ea"/>
                <a:cs typeface="+mn-cs"/>
              </a:rPr>
              <a:t> могат да бъдат видени и днес. В област от десет квадратни километра са разположени храмове и тераси, стъпаловидни пирамиди, олтари, стълбища, дворци, тронове, издялани надписи, пазари, дворове за игра с топка, бани, обсерватория и статуи на богове. Масивният Храм на воините на границата с джунглата е заобиколен от 60 колони. На каменните барелефи са изобразени </a:t>
            </a:r>
            <a:r>
              <a:rPr lang="bg-BG" sz="1200" b="0" kern="1200" dirty="0" err="1" smtClean="0">
                <a:solidFill>
                  <a:schemeClr val="tx1"/>
                </a:solidFill>
                <a:effectLst/>
                <a:latin typeface="Arial" charset="0"/>
                <a:ea typeface="+mn-ea"/>
                <a:cs typeface="+mn-cs"/>
              </a:rPr>
              <a:t>толтекски</a:t>
            </a:r>
            <a:r>
              <a:rPr lang="bg-BG" sz="1200" b="0" kern="1200" dirty="0" smtClean="0">
                <a:solidFill>
                  <a:schemeClr val="tx1"/>
                </a:solidFill>
                <a:effectLst/>
                <a:latin typeface="Arial" charset="0"/>
                <a:ea typeface="+mn-ea"/>
                <a:cs typeface="+mn-cs"/>
              </a:rPr>
              <a:t> воини с пробити носове, с украшения от пера на главата, готови да влязат в бой. На източната тераса на двора за игра с топка са изобразени змии и черепи. Внушаващата страх Стена на черепите някога била мястото, където набучвали отрязаните по време на човешките жертвоприношения глави.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Древните народи на Мексико разглеждали човешките жертвоприношения на боговете като огромна чест за жертвите. Цивилизации като тези на маите не познавали металните сечива или колелото, но създали великолепни сгради, бижута, украшения от пера, грънчарски изделия, тъкани и стенни рисунки. Изобретили календари и писменост, изучавали звездите. Испанските войници завладяват Мексико през 1519г., като плячкосват и опустошават много от чудесата, които откриват там.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Пирамидата има девет "стъпала", които символизират деветте подземни свята, и се издига на височина 24 метра. 91 стъпала водят към храма, посветен на </a:t>
            </a:r>
            <a:r>
              <a:rPr lang="bg-BG" sz="1200" b="0" kern="1200" dirty="0" err="1" smtClean="0">
                <a:solidFill>
                  <a:schemeClr val="tx1"/>
                </a:solidFill>
                <a:effectLst/>
                <a:latin typeface="Arial" charset="0"/>
                <a:ea typeface="+mn-ea"/>
                <a:cs typeface="+mn-cs"/>
              </a:rPr>
              <a:t>Кукуклан</a:t>
            </a:r>
            <a:r>
              <a:rPr lang="bg-BG" sz="1200" b="0" kern="1200" dirty="0" smtClean="0">
                <a:solidFill>
                  <a:schemeClr val="tx1"/>
                </a:solidFill>
                <a:effectLst/>
                <a:latin typeface="Arial" charset="0"/>
                <a:ea typeface="+mn-ea"/>
                <a:cs typeface="+mn-cs"/>
              </a:rPr>
              <a:t>. Това не само е предполагаемото име на </a:t>
            </a:r>
            <a:r>
              <a:rPr lang="bg-BG" sz="1200" b="0" kern="1200" dirty="0" err="1" smtClean="0">
                <a:solidFill>
                  <a:schemeClr val="tx1"/>
                </a:solidFill>
                <a:effectLst/>
                <a:latin typeface="Arial" charset="0"/>
                <a:ea typeface="+mn-ea"/>
                <a:cs typeface="+mn-cs"/>
              </a:rPr>
              <a:t>толтека-нашественик</a:t>
            </a:r>
            <a:r>
              <a:rPr lang="bg-BG" sz="1200" b="0" kern="1200" dirty="0" smtClean="0">
                <a:solidFill>
                  <a:schemeClr val="tx1"/>
                </a:solidFill>
                <a:effectLst/>
                <a:latin typeface="Arial" charset="0"/>
                <a:ea typeface="+mn-ea"/>
                <a:cs typeface="+mn-cs"/>
              </a:rPr>
              <a:t>, но също и на бога, наричан "Пернатата земя" или </a:t>
            </a:r>
            <a:r>
              <a:rPr lang="bg-BG" sz="1200" b="0" kern="1200" dirty="0" err="1" smtClean="0">
                <a:solidFill>
                  <a:schemeClr val="tx1"/>
                </a:solidFill>
                <a:effectLst/>
                <a:latin typeface="Arial" charset="0"/>
                <a:ea typeface="+mn-ea"/>
                <a:cs typeface="+mn-cs"/>
              </a:rPr>
              <a:t>Кетцалкоатл</a:t>
            </a:r>
            <a:r>
              <a:rPr lang="bg-BG" sz="1200" b="0" kern="1200" dirty="0" smtClean="0">
                <a:solidFill>
                  <a:schemeClr val="tx1"/>
                </a:solidFill>
                <a:effectLst/>
                <a:latin typeface="Arial" charset="0"/>
                <a:ea typeface="+mn-ea"/>
                <a:cs typeface="+mn-cs"/>
              </a:rPr>
              <a:t>. Испанците нарекли тази пирамида </a:t>
            </a:r>
            <a:r>
              <a:rPr lang="bg-BG" sz="1200" b="0" kern="1200" dirty="0" err="1" smtClean="0">
                <a:solidFill>
                  <a:schemeClr val="tx1"/>
                </a:solidFill>
                <a:effectLst/>
                <a:latin typeface="Arial" charset="0"/>
                <a:ea typeface="+mn-ea"/>
                <a:cs typeface="+mn-cs"/>
              </a:rPr>
              <a:t>Кастило</a:t>
            </a:r>
            <a:r>
              <a:rPr lang="bg-BG" sz="1200" b="0" kern="1200" dirty="0" smtClean="0">
                <a:solidFill>
                  <a:schemeClr val="tx1"/>
                </a:solidFill>
                <a:effectLst/>
                <a:latin typeface="Arial" charset="0"/>
                <a:ea typeface="+mn-ea"/>
                <a:cs typeface="+mn-cs"/>
              </a:rPr>
              <a:t> (замък).</a:t>
            </a:r>
            <a:endParaRPr lang="bg-BG" sz="1200" kern="1200" dirty="0" smtClean="0">
              <a:solidFill>
                <a:schemeClr val="tx1"/>
              </a:solidFill>
              <a:effectLst/>
              <a:latin typeface="Arial" charset="0"/>
              <a:ea typeface="+mn-ea"/>
              <a:cs typeface="+mn-cs"/>
            </a:endParaRPr>
          </a:p>
          <a:p>
            <a:pPr>
              <a:lnSpc>
                <a:spcPct val="90000"/>
              </a:lnSpc>
            </a:pPr>
            <a:endParaRPr lang="bg-BG"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6C78D-476E-45B1-9575-8BEE5B24FC84}" type="slidenum">
              <a:rPr lang="bg-BG"/>
              <a:pPr/>
              <a:t>13</a:t>
            </a:fld>
            <a:endParaRPr lang="bg-BG"/>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bg-BG" sz="1200" b="1" kern="1200" dirty="0" err="1" smtClean="0">
                <a:solidFill>
                  <a:schemeClr val="tx1"/>
                </a:solidFill>
                <a:effectLst/>
                <a:latin typeface="Arial" charset="0"/>
                <a:ea typeface="+mn-ea"/>
                <a:cs typeface="+mn-cs"/>
              </a:rPr>
              <a:t>Колизеумът</a:t>
            </a:r>
            <a:r>
              <a:rPr lang="bg-BG" sz="1200" b="1" kern="1200" dirty="0" smtClean="0">
                <a:solidFill>
                  <a:schemeClr val="tx1"/>
                </a:solidFill>
                <a:effectLst/>
                <a:latin typeface="Arial" charset="0"/>
                <a:ea typeface="+mn-ea"/>
                <a:cs typeface="+mn-cs"/>
              </a:rPr>
              <a:t> в Рим </a:t>
            </a:r>
            <a:r>
              <a:rPr lang="bg-BG" sz="1200" kern="1200" dirty="0" smtClean="0">
                <a:solidFill>
                  <a:schemeClr val="tx1"/>
                </a:solidFill>
                <a:effectLst/>
                <a:latin typeface="Arial" charset="0"/>
                <a:ea typeface="+mn-ea"/>
                <a:cs typeface="+mn-cs"/>
              </a:rPr>
              <a:t>- огромният амфитеатър в Рим е открит през 80 г. от император </a:t>
            </a:r>
            <a:r>
              <a:rPr lang="bg-BG" sz="1200" kern="1200" dirty="0" err="1" smtClean="0">
                <a:solidFill>
                  <a:schemeClr val="tx1"/>
                </a:solidFill>
                <a:effectLst/>
                <a:latin typeface="Arial" charset="0"/>
                <a:ea typeface="+mn-ea"/>
                <a:cs typeface="+mn-cs"/>
              </a:rPr>
              <a:t>Тит</a:t>
            </a:r>
            <a:r>
              <a:rPr lang="bg-BG" sz="1200" kern="1200" dirty="0" smtClean="0">
                <a:solidFill>
                  <a:schemeClr val="tx1"/>
                </a:solidFill>
                <a:effectLst/>
                <a:latin typeface="Arial" charset="0"/>
                <a:ea typeface="+mn-ea"/>
                <a:cs typeface="+mn-cs"/>
              </a:rPr>
              <a:t> на церемония за игри, продължили 100 дни. </a:t>
            </a:r>
            <a:r>
              <a:rPr lang="bg-BG" sz="1200" kern="1200" dirty="0" err="1" smtClean="0">
                <a:solidFill>
                  <a:schemeClr val="tx1"/>
                </a:solidFill>
                <a:effectLst/>
                <a:latin typeface="Arial" charset="0"/>
                <a:ea typeface="+mn-ea"/>
                <a:cs typeface="+mn-cs"/>
              </a:rPr>
              <a:t>Колизеумът</a:t>
            </a:r>
            <a:r>
              <a:rPr lang="bg-BG" sz="1200" kern="1200" dirty="0" smtClean="0">
                <a:solidFill>
                  <a:schemeClr val="tx1"/>
                </a:solidFill>
                <a:effectLst/>
                <a:latin typeface="Arial" charset="0"/>
                <a:ea typeface="+mn-ea"/>
                <a:cs typeface="+mn-cs"/>
              </a:rPr>
              <a:t> с 50 000 седящи места е вдъхновил дизайна на съвременни стадиони и е бил арена, където гладиатори са се сражавали до смърт.</a:t>
            </a:r>
          </a:p>
          <a:p>
            <a:r>
              <a:rPr lang="bg-BG" sz="1200" b="0" kern="1200" dirty="0" err="1" smtClean="0">
                <a:solidFill>
                  <a:schemeClr val="tx1"/>
                </a:solidFill>
                <a:effectLst/>
                <a:latin typeface="Arial" charset="0"/>
                <a:ea typeface="+mn-ea"/>
                <a:cs typeface="+mn-cs"/>
              </a:rPr>
              <a:t>Колизеумът</a:t>
            </a:r>
            <a:r>
              <a:rPr lang="bg-BG" sz="1200" b="0" kern="1200" dirty="0" smtClean="0">
                <a:solidFill>
                  <a:schemeClr val="tx1"/>
                </a:solidFill>
                <a:effectLst/>
                <a:latin typeface="Arial" charset="0"/>
                <a:ea typeface="+mn-ea"/>
                <a:cs typeface="+mn-cs"/>
              </a:rPr>
              <a:t> (на латински </a:t>
            </a:r>
            <a:r>
              <a:rPr lang="bg-BG" sz="1200" b="0" kern="1200" dirty="0" err="1" smtClean="0">
                <a:solidFill>
                  <a:schemeClr val="tx1"/>
                </a:solidFill>
                <a:effectLst/>
                <a:latin typeface="Arial" charset="0"/>
                <a:ea typeface="+mn-ea"/>
                <a:cs typeface="+mn-cs"/>
              </a:rPr>
              <a:t>Colosseum</a:t>
            </a:r>
            <a:r>
              <a:rPr lang="bg-BG" sz="1200" b="0" kern="1200" dirty="0" smtClean="0">
                <a:solidFill>
                  <a:schemeClr val="tx1"/>
                </a:solidFill>
                <a:effectLst/>
                <a:latin typeface="Arial" charset="0"/>
                <a:ea typeface="+mn-ea"/>
                <a:cs typeface="+mn-cs"/>
              </a:rPr>
              <a:t>) е най-пространният и най-великолепният от амфитеатрите в Древен Рим, започнат от </a:t>
            </a:r>
            <a:r>
              <a:rPr lang="bg-BG" sz="1200" b="0" kern="1200" dirty="0" err="1" smtClean="0">
                <a:solidFill>
                  <a:schemeClr val="tx1"/>
                </a:solidFill>
                <a:effectLst/>
                <a:latin typeface="Arial" charset="0"/>
                <a:ea typeface="+mn-ea"/>
                <a:cs typeface="+mn-cs"/>
              </a:rPr>
              <a:t>Веспасиан</a:t>
            </a:r>
            <a:r>
              <a:rPr lang="bg-BG" sz="1200" b="0" kern="1200" dirty="0" smtClean="0">
                <a:solidFill>
                  <a:schemeClr val="tx1"/>
                </a:solidFill>
                <a:effectLst/>
                <a:latin typeface="Arial" charset="0"/>
                <a:ea typeface="+mn-ea"/>
                <a:cs typeface="+mn-cs"/>
              </a:rPr>
              <a:t> и завършен 80 г. от </a:t>
            </a:r>
            <a:r>
              <a:rPr lang="bg-BG" sz="1200" b="0" kern="1200" dirty="0" err="1" smtClean="0">
                <a:solidFill>
                  <a:schemeClr val="tx1"/>
                </a:solidFill>
                <a:effectLst/>
                <a:latin typeface="Arial" charset="0"/>
                <a:ea typeface="+mn-ea"/>
                <a:cs typeface="+mn-cs"/>
              </a:rPr>
              <a:t>Тит</a:t>
            </a:r>
            <a:r>
              <a:rPr lang="bg-BG" sz="1200" b="0" kern="1200" dirty="0" smtClean="0">
                <a:solidFill>
                  <a:schemeClr val="tx1"/>
                </a:solidFill>
                <a:effectLst/>
                <a:latin typeface="Arial" charset="0"/>
                <a:ea typeface="+mn-ea"/>
                <a:cs typeface="+mn-cs"/>
              </a:rPr>
              <a:t>.</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Той се издига в Рим, близо до двореца на Нерон, „</a:t>
            </a:r>
            <a:r>
              <a:rPr lang="bg-BG" sz="1200" b="0" kern="1200" dirty="0" err="1" smtClean="0">
                <a:solidFill>
                  <a:schemeClr val="tx1"/>
                </a:solidFill>
                <a:effectLst/>
                <a:latin typeface="Arial" charset="0"/>
                <a:ea typeface="+mn-ea"/>
                <a:cs typeface="+mn-cs"/>
              </a:rPr>
              <a:t>Domus</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Aurea</a:t>
            </a:r>
            <a:r>
              <a:rPr lang="bg-BG" sz="1200" b="0" kern="1200" dirty="0" smtClean="0">
                <a:solidFill>
                  <a:schemeClr val="tx1"/>
                </a:solidFill>
                <a:effectLst/>
                <a:latin typeface="Arial" charset="0"/>
                <a:ea typeface="+mn-ea"/>
                <a:cs typeface="+mn-cs"/>
              </a:rPr>
              <a:t>“, който е построен след опожаряването на Рим през 64 г. Името </a:t>
            </a:r>
            <a:r>
              <a:rPr lang="bg-BG" sz="1200" b="0" kern="1200" dirty="0" err="1" smtClean="0">
                <a:solidFill>
                  <a:schemeClr val="tx1"/>
                </a:solidFill>
                <a:effectLst/>
                <a:latin typeface="Arial" charset="0"/>
                <a:ea typeface="+mn-ea"/>
                <a:cs typeface="+mn-cs"/>
              </a:rPr>
              <a:t>Колизеум</a:t>
            </a:r>
            <a:r>
              <a:rPr lang="bg-BG" sz="1200" b="0" kern="1200" dirty="0" smtClean="0">
                <a:solidFill>
                  <a:schemeClr val="tx1"/>
                </a:solidFill>
                <a:effectLst/>
                <a:latin typeface="Arial" charset="0"/>
                <a:ea typeface="+mn-ea"/>
                <a:cs typeface="+mn-cs"/>
              </a:rPr>
              <a:t> му е било дадено към 8 век, заради намиращия се до него </a:t>
            </a:r>
            <a:r>
              <a:rPr lang="bg-BG" sz="1200" b="0" kern="1200" dirty="0" err="1" smtClean="0">
                <a:solidFill>
                  <a:schemeClr val="tx1"/>
                </a:solidFill>
                <a:effectLst/>
                <a:latin typeface="Arial" charset="0"/>
                <a:ea typeface="+mn-ea"/>
                <a:cs typeface="+mn-cs"/>
              </a:rPr>
              <a:t>Неронов</a:t>
            </a:r>
            <a:r>
              <a:rPr lang="bg-BG" sz="1200" b="0" kern="1200" dirty="0" smtClean="0">
                <a:solidFill>
                  <a:schemeClr val="tx1"/>
                </a:solidFill>
                <a:effectLst/>
                <a:latin typeface="Arial" charset="0"/>
                <a:ea typeface="+mn-ea"/>
                <a:cs typeface="+mn-cs"/>
              </a:rPr>
              <a:t> колос. Тази статуя е реконструирана по-късно от наследниците на Нерон и е превърната в статуя на Сол, богът на Слънцето, след като е добавена подходяща слънчева корона.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Археологическите проучвания доказват, че мястото около </a:t>
            </a:r>
            <a:r>
              <a:rPr lang="bg-BG" sz="1200" b="0" kern="1200" dirty="0" err="1" smtClean="0">
                <a:solidFill>
                  <a:schemeClr val="tx1"/>
                </a:solidFill>
                <a:effectLst/>
                <a:latin typeface="Arial" charset="0"/>
                <a:ea typeface="+mn-ea"/>
                <a:cs typeface="+mn-cs"/>
              </a:rPr>
              <a:t>Колизеума</a:t>
            </a:r>
            <a:r>
              <a:rPr lang="bg-BG" sz="1200" b="0" kern="1200" dirty="0" smtClean="0">
                <a:solidFill>
                  <a:schemeClr val="tx1"/>
                </a:solidFill>
                <a:effectLst/>
                <a:latin typeface="Arial" charset="0"/>
                <a:ea typeface="+mn-ea"/>
                <a:cs typeface="+mn-cs"/>
              </a:rPr>
              <a:t> е населявано от републиканския период насам, като има предположения и за по-ранни времена. Намерени са останки от множество сгради от тази епоха, намиращи се близо и около амфитеатъра. Известно е, че тези сгради са били иззети и разрушени след 64 г., когато Нерон решава да изгради там своята резиденция, заедно с изкуствено езеро и много вътрешни сгради и градини, за които черпим информация главно от древните автори.</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Говори се, че най-зрелищните стадиони и развлекателни съоръжения на света са повлияни от конструкцията на </a:t>
            </a:r>
            <a:r>
              <a:rPr lang="bg-BG" sz="1200" b="0" kern="1200" dirty="0" err="1" smtClean="0">
                <a:solidFill>
                  <a:schemeClr val="tx1"/>
                </a:solidFill>
                <a:effectLst/>
                <a:latin typeface="Arial" charset="0"/>
                <a:ea typeface="+mn-ea"/>
                <a:cs typeface="+mn-cs"/>
              </a:rPr>
              <a:t>Колизея</a:t>
            </a:r>
            <a:r>
              <a:rPr lang="bg-BG" sz="1200" b="0" kern="1200" dirty="0" smtClean="0">
                <a:solidFill>
                  <a:schemeClr val="tx1"/>
                </a:solidFill>
                <a:effectLst/>
                <a:latin typeface="Arial" charset="0"/>
                <a:ea typeface="+mn-ea"/>
                <a:cs typeface="+mn-cs"/>
              </a:rPr>
              <a:t>. Местата за сядане са разделени на няколко части. Подиумът, първата част, е предназначена за римските сенатори. Ложата на императора, направена изцяло от мрамор, също е в тази част. Над подиума се намира част предвидена за останалите римски аристократи, които не участват в сената. Третото ниво е разделено на три </a:t>
            </a:r>
            <a:r>
              <a:rPr lang="bg-BG" sz="1200" b="0" kern="1200" dirty="0" err="1" smtClean="0">
                <a:solidFill>
                  <a:schemeClr val="tx1"/>
                </a:solidFill>
                <a:effectLst/>
                <a:latin typeface="Arial" charset="0"/>
                <a:ea typeface="+mn-ea"/>
                <a:cs typeface="+mn-cs"/>
              </a:rPr>
              <a:t>подчасти</a:t>
            </a:r>
            <a:r>
              <a:rPr lang="bg-BG" sz="1200" b="0" kern="1200" dirty="0" smtClean="0">
                <a:solidFill>
                  <a:schemeClr val="tx1"/>
                </a:solidFill>
                <a:effectLst/>
                <a:latin typeface="Arial" charset="0"/>
                <a:ea typeface="+mn-ea"/>
                <a:cs typeface="+mn-cs"/>
              </a:rPr>
              <a:t>. Най-ниската  е за богати граждани, докато най-високата – за бедни. Третата, дървена част е пригодена за „жени от най-нисък клас“. Вътре местата за сядане, изградени изцяло от </a:t>
            </a:r>
            <a:r>
              <a:rPr lang="bg-BG" sz="1200" b="0" kern="1200" dirty="0" err="1" smtClean="0">
                <a:solidFill>
                  <a:schemeClr val="tx1"/>
                </a:solidFill>
                <a:effectLst/>
                <a:latin typeface="Arial" charset="0"/>
                <a:ea typeface="+mn-ea"/>
                <a:cs typeface="+mn-cs"/>
              </a:rPr>
              <a:t>травертин</a:t>
            </a:r>
            <a:r>
              <a:rPr lang="bg-BG" sz="1200" b="0" kern="1200" dirty="0" smtClean="0">
                <a:solidFill>
                  <a:schemeClr val="tx1"/>
                </a:solidFill>
                <a:effectLst/>
                <a:latin typeface="Arial" charset="0"/>
                <a:ea typeface="+mn-ea"/>
                <a:cs typeface="+mn-cs"/>
              </a:rPr>
              <a:t>, сега са почти загубени. Част от пода на арената е зидан, а другата част е направена от дърво. Има мраморни украшения около подиума, по коридорите и може би на нишите до главните входове на арената.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След първите две години от пускането на </a:t>
            </a:r>
            <a:r>
              <a:rPr lang="bg-BG" sz="1200" b="0" kern="1200" dirty="0" err="1" smtClean="0">
                <a:solidFill>
                  <a:schemeClr val="tx1"/>
                </a:solidFill>
                <a:effectLst/>
                <a:latin typeface="Arial" charset="0"/>
                <a:ea typeface="+mn-ea"/>
                <a:cs typeface="+mn-cs"/>
              </a:rPr>
              <a:t>Колизеума</a:t>
            </a:r>
            <a:r>
              <a:rPr lang="bg-BG" sz="1200" b="0" kern="1200" dirty="0" smtClean="0">
                <a:solidFill>
                  <a:schemeClr val="tx1"/>
                </a:solidFill>
                <a:effectLst/>
                <a:latin typeface="Arial" charset="0"/>
                <a:ea typeface="+mn-ea"/>
                <a:cs typeface="+mn-cs"/>
              </a:rPr>
              <a:t>, по-младият син на </a:t>
            </a:r>
            <a:r>
              <a:rPr lang="bg-BG" sz="1200" b="0" kern="1200" dirty="0" err="1" smtClean="0">
                <a:solidFill>
                  <a:schemeClr val="tx1"/>
                </a:solidFill>
                <a:effectLst/>
                <a:latin typeface="Arial" charset="0"/>
                <a:ea typeface="+mn-ea"/>
                <a:cs typeface="+mn-cs"/>
              </a:rPr>
              <a:t>Веспасиан</a:t>
            </a:r>
            <a:r>
              <a:rPr lang="bg-BG" sz="1200" b="0" kern="1200" dirty="0" smtClean="0">
                <a:solidFill>
                  <a:schemeClr val="tx1"/>
                </a:solidFill>
                <a:effectLst/>
                <a:latin typeface="Arial" charset="0"/>
                <a:ea typeface="+mn-ea"/>
                <a:cs typeface="+mn-cs"/>
              </a:rPr>
              <a:t>, бъдещият император </a:t>
            </a:r>
            <a:r>
              <a:rPr lang="bg-BG" sz="1200" b="0" kern="1200" dirty="0" err="1" smtClean="0">
                <a:solidFill>
                  <a:schemeClr val="tx1"/>
                </a:solidFill>
                <a:effectLst/>
                <a:latin typeface="Arial" charset="0"/>
                <a:ea typeface="+mn-ea"/>
                <a:cs typeface="+mn-cs"/>
              </a:rPr>
              <a:t>Домициан</a:t>
            </a:r>
            <a:r>
              <a:rPr lang="bg-BG" sz="1200" b="0" kern="1200" dirty="0" smtClean="0">
                <a:solidFill>
                  <a:schemeClr val="tx1"/>
                </a:solidFill>
                <a:effectLst/>
                <a:latin typeface="Arial" charset="0"/>
                <a:ea typeface="+mn-ea"/>
                <a:cs typeface="+mn-cs"/>
              </a:rPr>
              <a:t>, заповядва изграждането на подземия. Това е двуетажна подземна мрежа от тунели и клетки под арената, където са държани гладиаторите и животните преди началото на зрелищата. Множество тайни врати и входове предоставят лесен достъп до арената на животните и части от декорите, скрити в подземията. Голяма платформа, предоставя достъп на слонове и други огромни животни до арената. Под арената са помещенията, нужни за представленията. Когато в амфитеатъра имало диви зверове, около подиума се спускала предпазна ограда. Оградата имала дървени остриета на върха, за да не позволява на зверовете да се покатерят по нея. Местата за сядане имат наклон от 37 градуса, с височината от 48,5 m, като дори най-горните редове имат добър изглед към арената.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Днес нивото на арената вече не съществува, но стените на подземията и коридорите са видими в руините на сградата. Цялата конструкция заема площ от 160 000 кв.метра.</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6C78D-476E-45B1-9575-8BEE5B24FC84}" type="slidenum">
              <a:rPr lang="bg-BG"/>
              <a:pPr/>
              <a:t>14</a:t>
            </a:fld>
            <a:endParaRPr lang="bg-BG"/>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bg-BG" sz="1200" b="1" kern="1200" dirty="0" err="1" smtClean="0">
                <a:solidFill>
                  <a:schemeClr val="tx1"/>
                </a:solidFill>
                <a:effectLst/>
                <a:latin typeface="Arial" charset="0"/>
                <a:ea typeface="+mn-ea"/>
                <a:cs typeface="+mn-cs"/>
              </a:rPr>
              <a:t>Колизеумът</a:t>
            </a:r>
            <a:r>
              <a:rPr lang="bg-BG" sz="1200" b="1" kern="1200" dirty="0" smtClean="0">
                <a:solidFill>
                  <a:schemeClr val="tx1"/>
                </a:solidFill>
                <a:effectLst/>
                <a:latin typeface="Arial" charset="0"/>
                <a:ea typeface="+mn-ea"/>
                <a:cs typeface="+mn-cs"/>
              </a:rPr>
              <a:t> в Рим </a:t>
            </a:r>
            <a:r>
              <a:rPr lang="bg-BG" sz="1200" kern="1200" dirty="0" smtClean="0">
                <a:solidFill>
                  <a:schemeClr val="tx1"/>
                </a:solidFill>
                <a:effectLst/>
                <a:latin typeface="Arial" charset="0"/>
                <a:ea typeface="+mn-ea"/>
                <a:cs typeface="+mn-cs"/>
              </a:rPr>
              <a:t>- огромният амфитеатър в Рим е открит през 80 г. от император </a:t>
            </a:r>
            <a:r>
              <a:rPr lang="bg-BG" sz="1200" kern="1200" dirty="0" err="1" smtClean="0">
                <a:solidFill>
                  <a:schemeClr val="tx1"/>
                </a:solidFill>
                <a:effectLst/>
                <a:latin typeface="Arial" charset="0"/>
                <a:ea typeface="+mn-ea"/>
                <a:cs typeface="+mn-cs"/>
              </a:rPr>
              <a:t>Тит</a:t>
            </a:r>
            <a:r>
              <a:rPr lang="bg-BG" sz="1200" kern="1200" dirty="0" smtClean="0">
                <a:solidFill>
                  <a:schemeClr val="tx1"/>
                </a:solidFill>
                <a:effectLst/>
                <a:latin typeface="Arial" charset="0"/>
                <a:ea typeface="+mn-ea"/>
                <a:cs typeface="+mn-cs"/>
              </a:rPr>
              <a:t> на церемония за игри, продължили 100 дни. </a:t>
            </a:r>
            <a:r>
              <a:rPr lang="bg-BG" sz="1200" kern="1200" dirty="0" err="1" smtClean="0">
                <a:solidFill>
                  <a:schemeClr val="tx1"/>
                </a:solidFill>
                <a:effectLst/>
                <a:latin typeface="Arial" charset="0"/>
                <a:ea typeface="+mn-ea"/>
                <a:cs typeface="+mn-cs"/>
              </a:rPr>
              <a:t>Колизеумът</a:t>
            </a:r>
            <a:r>
              <a:rPr lang="bg-BG" sz="1200" kern="1200" dirty="0" smtClean="0">
                <a:solidFill>
                  <a:schemeClr val="tx1"/>
                </a:solidFill>
                <a:effectLst/>
                <a:latin typeface="Arial" charset="0"/>
                <a:ea typeface="+mn-ea"/>
                <a:cs typeface="+mn-cs"/>
              </a:rPr>
              <a:t> с 50 000 седящи места е вдъхновил дизайна на съвременни стадиони и е бил арена, където гладиатори са се сражавали до смърт.</a:t>
            </a:r>
          </a:p>
          <a:p>
            <a:r>
              <a:rPr lang="bg-BG" sz="1200" b="0" kern="1200" dirty="0" err="1" smtClean="0">
                <a:solidFill>
                  <a:schemeClr val="tx1"/>
                </a:solidFill>
                <a:effectLst/>
                <a:latin typeface="Arial" charset="0"/>
                <a:ea typeface="+mn-ea"/>
                <a:cs typeface="+mn-cs"/>
              </a:rPr>
              <a:t>Колизеумът</a:t>
            </a:r>
            <a:r>
              <a:rPr lang="bg-BG" sz="1200" b="0" kern="1200" dirty="0" smtClean="0">
                <a:solidFill>
                  <a:schemeClr val="tx1"/>
                </a:solidFill>
                <a:effectLst/>
                <a:latin typeface="Arial" charset="0"/>
                <a:ea typeface="+mn-ea"/>
                <a:cs typeface="+mn-cs"/>
              </a:rPr>
              <a:t> (на латински </a:t>
            </a:r>
            <a:r>
              <a:rPr lang="bg-BG" sz="1200" b="0" kern="1200" dirty="0" err="1" smtClean="0">
                <a:solidFill>
                  <a:schemeClr val="tx1"/>
                </a:solidFill>
                <a:effectLst/>
                <a:latin typeface="Arial" charset="0"/>
                <a:ea typeface="+mn-ea"/>
                <a:cs typeface="+mn-cs"/>
              </a:rPr>
              <a:t>Colosseum</a:t>
            </a:r>
            <a:r>
              <a:rPr lang="bg-BG" sz="1200" b="0" kern="1200" dirty="0" smtClean="0">
                <a:solidFill>
                  <a:schemeClr val="tx1"/>
                </a:solidFill>
                <a:effectLst/>
                <a:latin typeface="Arial" charset="0"/>
                <a:ea typeface="+mn-ea"/>
                <a:cs typeface="+mn-cs"/>
              </a:rPr>
              <a:t>) е най-пространният и най-великолепният от амфитеатрите в Древен Рим, започнат от </a:t>
            </a:r>
            <a:r>
              <a:rPr lang="bg-BG" sz="1200" b="0" kern="1200" dirty="0" err="1" smtClean="0">
                <a:solidFill>
                  <a:schemeClr val="tx1"/>
                </a:solidFill>
                <a:effectLst/>
                <a:latin typeface="Arial" charset="0"/>
                <a:ea typeface="+mn-ea"/>
                <a:cs typeface="+mn-cs"/>
              </a:rPr>
              <a:t>Веспасиан</a:t>
            </a:r>
            <a:r>
              <a:rPr lang="bg-BG" sz="1200" b="0" kern="1200" dirty="0" smtClean="0">
                <a:solidFill>
                  <a:schemeClr val="tx1"/>
                </a:solidFill>
                <a:effectLst/>
                <a:latin typeface="Arial" charset="0"/>
                <a:ea typeface="+mn-ea"/>
                <a:cs typeface="+mn-cs"/>
              </a:rPr>
              <a:t> и завършен 80 г. от </a:t>
            </a:r>
            <a:r>
              <a:rPr lang="bg-BG" sz="1200" b="0" kern="1200" dirty="0" err="1" smtClean="0">
                <a:solidFill>
                  <a:schemeClr val="tx1"/>
                </a:solidFill>
                <a:effectLst/>
                <a:latin typeface="Arial" charset="0"/>
                <a:ea typeface="+mn-ea"/>
                <a:cs typeface="+mn-cs"/>
              </a:rPr>
              <a:t>Тит</a:t>
            </a:r>
            <a:r>
              <a:rPr lang="bg-BG" sz="1200" b="0" kern="1200" dirty="0" smtClean="0">
                <a:solidFill>
                  <a:schemeClr val="tx1"/>
                </a:solidFill>
                <a:effectLst/>
                <a:latin typeface="Arial" charset="0"/>
                <a:ea typeface="+mn-ea"/>
                <a:cs typeface="+mn-cs"/>
              </a:rPr>
              <a:t>.</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Той се издига в Рим, близо до двореца на Нерон, „</a:t>
            </a:r>
            <a:r>
              <a:rPr lang="bg-BG" sz="1200" b="0" kern="1200" dirty="0" err="1" smtClean="0">
                <a:solidFill>
                  <a:schemeClr val="tx1"/>
                </a:solidFill>
                <a:effectLst/>
                <a:latin typeface="Arial" charset="0"/>
                <a:ea typeface="+mn-ea"/>
                <a:cs typeface="+mn-cs"/>
              </a:rPr>
              <a:t>Domus</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Aurea</a:t>
            </a:r>
            <a:r>
              <a:rPr lang="bg-BG" sz="1200" b="0" kern="1200" dirty="0" smtClean="0">
                <a:solidFill>
                  <a:schemeClr val="tx1"/>
                </a:solidFill>
                <a:effectLst/>
                <a:latin typeface="Arial" charset="0"/>
                <a:ea typeface="+mn-ea"/>
                <a:cs typeface="+mn-cs"/>
              </a:rPr>
              <a:t>“, който е построен след опожаряването на Рим през 64 г. Името </a:t>
            </a:r>
            <a:r>
              <a:rPr lang="bg-BG" sz="1200" b="0" kern="1200" dirty="0" err="1" smtClean="0">
                <a:solidFill>
                  <a:schemeClr val="tx1"/>
                </a:solidFill>
                <a:effectLst/>
                <a:latin typeface="Arial" charset="0"/>
                <a:ea typeface="+mn-ea"/>
                <a:cs typeface="+mn-cs"/>
              </a:rPr>
              <a:t>Колизеум</a:t>
            </a:r>
            <a:r>
              <a:rPr lang="bg-BG" sz="1200" b="0" kern="1200" dirty="0" smtClean="0">
                <a:solidFill>
                  <a:schemeClr val="tx1"/>
                </a:solidFill>
                <a:effectLst/>
                <a:latin typeface="Arial" charset="0"/>
                <a:ea typeface="+mn-ea"/>
                <a:cs typeface="+mn-cs"/>
              </a:rPr>
              <a:t> му е било дадено към 8 век, заради намиращия се до него </a:t>
            </a:r>
            <a:r>
              <a:rPr lang="bg-BG" sz="1200" b="0" kern="1200" dirty="0" err="1" smtClean="0">
                <a:solidFill>
                  <a:schemeClr val="tx1"/>
                </a:solidFill>
                <a:effectLst/>
                <a:latin typeface="Arial" charset="0"/>
                <a:ea typeface="+mn-ea"/>
                <a:cs typeface="+mn-cs"/>
              </a:rPr>
              <a:t>Неронов</a:t>
            </a:r>
            <a:r>
              <a:rPr lang="bg-BG" sz="1200" b="0" kern="1200" dirty="0" smtClean="0">
                <a:solidFill>
                  <a:schemeClr val="tx1"/>
                </a:solidFill>
                <a:effectLst/>
                <a:latin typeface="Arial" charset="0"/>
                <a:ea typeface="+mn-ea"/>
                <a:cs typeface="+mn-cs"/>
              </a:rPr>
              <a:t> колос. Тази статуя е реконструирана по-късно от наследниците на Нерон и е превърната в статуя на Сол, богът на Слънцето, след като е добавена подходяща слънчева корона.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Археологическите проучвания доказват, че мястото около </a:t>
            </a:r>
            <a:r>
              <a:rPr lang="bg-BG" sz="1200" b="0" kern="1200" dirty="0" err="1" smtClean="0">
                <a:solidFill>
                  <a:schemeClr val="tx1"/>
                </a:solidFill>
                <a:effectLst/>
                <a:latin typeface="Arial" charset="0"/>
                <a:ea typeface="+mn-ea"/>
                <a:cs typeface="+mn-cs"/>
              </a:rPr>
              <a:t>Колизеума</a:t>
            </a:r>
            <a:r>
              <a:rPr lang="bg-BG" sz="1200" b="0" kern="1200" dirty="0" smtClean="0">
                <a:solidFill>
                  <a:schemeClr val="tx1"/>
                </a:solidFill>
                <a:effectLst/>
                <a:latin typeface="Arial" charset="0"/>
                <a:ea typeface="+mn-ea"/>
                <a:cs typeface="+mn-cs"/>
              </a:rPr>
              <a:t> е населявано от републиканския период насам, като има предположения и за по-ранни времена. Намерени са останки от множество сгради от тази епоха, намиращи се близо и около амфитеатъра. Известно е, че тези сгради са били иззети и разрушени след 64 г., когато Нерон решава да изгради там своята резиденция, заедно с изкуствено езеро и много вътрешни сгради и градини, за които черпим информация главно от древните автори.</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Говори се, че най-зрелищните стадиони и развлекателни съоръжения на света са повлияни от конструкцията на </a:t>
            </a:r>
            <a:r>
              <a:rPr lang="bg-BG" sz="1200" b="0" kern="1200" dirty="0" err="1" smtClean="0">
                <a:solidFill>
                  <a:schemeClr val="tx1"/>
                </a:solidFill>
                <a:effectLst/>
                <a:latin typeface="Arial" charset="0"/>
                <a:ea typeface="+mn-ea"/>
                <a:cs typeface="+mn-cs"/>
              </a:rPr>
              <a:t>Колизея</a:t>
            </a:r>
            <a:r>
              <a:rPr lang="bg-BG" sz="1200" b="0" kern="1200" dirty="0" smtClean="0">
                <a:solidFill>
                  <a:schemeClr val="tx1"/>
                </a:solidFill>
                <a:effectLst/>
                <a:latin typeface="Arial" charset="0"/>
                <a:ea typeface="+mn-ea"/>
                <a:cs typeface="+mn-cs"/>
              </a:rPr>
              <a:t>. Местата за сядане са разделени на няколко части. Подиумът, първата част, е предназначена за римските сенатори. Ложата на императора, направена изцяло от мрамор, също е в тази част. Над подиума се намира част предвидена за останалите римски аристократи, които не участват в сената. Третото ниво е разделено на три </a:t>
            </a:r>
            <a:r>
              <a:rPr lang="bg-BG" sz="1200" b="0" kern="1200" dirty="0" err="1" smtClean="0">
                <a:solidFill>
                  <a:schemeClr val="tx1"/>
                </a:solidFill>
                <a:effectLst/>
                <a:latin typeface="Arial" charset="0"/>
                <a:ea typeface="+mn-ea"/>
                <a:cs typeface="+mn-cs"/>
              </a:rPr>
              <a:t>подчасти</a:t>
            </a:r>
            <a:r>
              <a:rPr lang="bg-BG" sz="1200" b="0" kern="1200" dirty="0" smtClean="0">
                <a:solidFill>
                  <a:schemeClr val="tx1"/>
                </a:solidFill>
                <a:effectLst/>
                <a:latin typeface="Arial" charset="0"/>
                <a:ea typeface="+mn-ea"/>
                <a:cs typeface="+mn-cs"/>
              </a:rPr>
              <a:t>. Най-ниската  е за богати граждани, докато най-високата – за бедни. Третата, дървена част е пригодена за „жени от най-нисък клас“. Вътре местата за сядане, изградени изцяло от </a:t>
            </a:r>
            <a:r>
              <a:rPr lang="bg-BG" sz="1200" b="0" kern="1200" dirty="0" err="1" smtClean="0">
                <a:solidFill>
                  <a:schemeClr val="tx1"/>
                </a:solidFill>
                <a:effectLst/>
                <a:latin typeface="Arial" charset="0"/>
                <a:ea typeface="+mn-ea"/>
                <a:cs typeface="+mn-cs"/>
              </a:rPr>
              <a:t>травертин</a:t>
            </a:r>
            <a:r>
              <a:rPr lang="bg-BG" sz="1200" b="0" kern="1200" dirty="0" smtClean="0">
                <a:solidFill>
                  <a:schemeClr val="tx1"/>
                </a:solidFill>
                <a:effectLst/>
                <a:latin typeface="Arial" charset="0"/>
                <a:ea typeface="+mn-ea"/>
                <a:cs typeface="+mn-cs"/>
              </a:rPr>
              <a:t>, сега са почти загубени. Част от пода на арената е зидан, а другата част е направена от дърво. Има мраморни украшения около подиума, по коридорите и може би на нишите до главните входове на арената.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След първите две години от пускането на </a:t>
            </a:r>
            <a:r>
              <a:rPr lang="bg-BG" sz="1200" b="0" kern="1200" dirty="0" err="1" smtClean="0">
                <a:solidFill>
                  <a:schemeClr val="tx1"/>
                </a:solidFill>
                <a:effectLst/>
                <a:latin typeface="Arial" charset="0"/>
                <a:ea typeface="+mn-ea"/>
                <a:cs typeface="+mn-cs"/>
              </a:rPr>
              <a:t>Колизеума</a:t>
            </a:r>
            <a:r>
              <a:rPr lang="bg-BG" sz="1200" b="0" kern="1200" dirty="0" smtClean="0">
                <a:solidFill>
                  <a:schemeClr val="tx1"/>
                </a:solidFill>
                <a:effectLst/>
                <a:latin typeface="Arial" charset="0"/>
                <a:ea typeface="+mn-ea"/>
                <a:cs typeface="+mn-cs"/>
              </a:rPr>
              <a:t>, по-младият син на </a:t>
            </a:r>
            <a:r>
              <a:rPr lang="bg-BG" sz="1200" b="0" kern="1200" dirty="0" err="1" smtClean="0">
                <a:solidFill>
                  <a:schemeClr val="tx1"/>
                </a:solidFill>
                <a:effectLst/>
                <a:latin typeface="Arial" charset="0"/>
                <a:ea typeface="+mn-ea"/>
                <a:cs typeface="+mn-cs"/>
              </a:rPr>
              <a:t>Веспасиан</a:t>
            </a:r>
            <a:r>
              <a:rPr lang="bg-BG" sz="1200" b="0" kern="1200" dirty="0" smtClean="0">
                <a:solidFill>
                  <a:schemeClr val="tx1"/>
                </a:solidFill>
                <a:effectLst/>
                <a:latin typeface="Arial" charset="0"/>
                <a:ea typeface="+mn-ea"/>
                <a:cs typeface="+mn-cs"/>
              </a:rPr>
              <a:t>, бъдещият император </a:t>
            </a:r>
            <a:r>
              <a:rPr lang="bg-BG" sz="1200" b="0" kern="1200" dirty="0" err="1" smtClean="0">
                <a:solidFill>
                  <a:schemeClr val="tx1"/>
                </a:solidFill>
                <a:effectLst/>
                <a:latin typeface="Arial" charset="0"/>
                <a:ea typeface="+mn-ea"/>
                <a:cs typeface="+mn-cs"/>
              </a:rPr>
              <a:t>Домициан</a:t>
            </a:r>
            <a:r>
              <a:rPr lang="bg-BG" sz="1200" b="0" kern="1200" dirty="0" smtClean="0">
                <a:solidFill>
                  <a:schemeClr val="tx1"/>
                </a:solidFill>
                <a:effectLst/>
                <a:latin typeface="Arial" charset="0"/>
                <a:ea typeface="+mn-ea"/>
                <a:cs typeface="+mn-cs"/>
              </a:rPr>
              <a:t>, заповядва изграждането на подземия. Това е двуетажна подземна мрежа от тунели и клетки под арената, където са държани гладиаторите и животните преди началото на зрелищата. Множество тайни врати и входове предоставят лесен достъп до арената на животните и части от декорите, скрити в подземията. Голяма платформа, предоставя достъп на слонове и други огромни животни до арената. Под арената са помещенията, нужни за представленията. Когато в амфитеатъра имало диви зверове, около подиума се спускала предпазна ограда. Оградата имала дървени остриета на върха, за да не позволява на зверовете да се покатерят по нея. Местата за сядане имат наклон от 37 градуса, с височината от 48,5 m, като дори най-горните редове имат добър изглед към арената.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Днес нивото на арената вече не съществува, но стените на подземията и коридорите са видими в руините на сградата. Цялата конструкция заема площ от 160 000 кв.метра.</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5CB7D-BDF6-49BC-B6E7-94B74F93C665}" type="slidenum">
              <a:rPr lang="bg-BG"/>
              <a:pPr/>
              <a:t>15</a:t>
            </a:fld>
            <a:endParaRPr lang="bg-BG"/>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Тадж Махал в Индия</a:t>
            </a:r>
            <a:r>
              <a:rPr lang="bg-BG" sz="1200" kern="1200" dirty="0" smtClean="0">
                <a:solidFill>
                  <a:schemeClr val="tx1"/>
                </a:solidFill>
                <a:effectLst/>
                <a:latin typeface="Arial" charset="0"/>
                <a:ea typeface="+mn-ea"/>
                <a:cs typeface="+mn-cs"/>
              </a:rPr>
              <a:t> - беломраморният мавзолей в </a:t>
            </a:r>
            <a:r>
              <a:rPr lang="bg-BG" sz="1200" kern="1200" dirty="0" err="1" smtClean="0">
                <a:solidFill>
                  <a:schemeClr val="tx1"/>
                </a:solidFill>
                <a:effectLst/>
                <a:latin typeface="Arial" charset="0"/>
                <a:ea typeface="+mn-ea"/>
                <a:cs typeface="+mn-cs"/>
              </a:rPr>
              <a:t>Агра</a:t>
            </a:r>
            <a:r>
              <a:rPr lang="bg-BG" sz="1200" kern="1200" dirty="0" smtClean="0">
                <a:solidFill>
                  <a:schemeClr val="tx1"/>
                </a:solidFill>
                <a:effectLst/>
                <a:latin typeface="Arial" charset="0"/>
                <a:ea typeface="+mn-ea"/>
                <a:cs typeface="+mn-cs"/>
              </a:rPr>
              <a:t>, щата Утар Прадеш, е построен от император Шах </a:t>
            </a:r>
            <a:r>
              <a:rPr lang="bg-BG" sz="1200" kern="1200" dirty="0" err="1" smtClean="0">
                <a:solidFill>
                  <a:schemeClr val="tx1"/>
                </a:solidFill>
                <a:effectLst/>
                <a:latin typeface="Arial" charset="0"/>
                <a:ea typeface="+mn-ea"/>
                <a:cs typeface="+mn-cs"/>
              </a:rPr>
              <a:t>Джахан</a:t>
            </a:r>
            <a:r>
              <a:rPr lang="bg-BG" sz="1200" kern="1200" dirty="0" smtClean="0">
                <a:solidFill>
                  <a:schemeClr val="tx1"/>
                </a:solidFill>
                <a:effectLst/>
                <a:latin typeface="Arial" charset="0"/>
                <a:ea typeface="+mn-ea"/>
                <a:cs typeface="+mn-cs"/>
              </a:rPr>
              <a:t> между 1632 г. и 1654 г. за любимата му съпруга </a:t>
            </a:r>
            <a:r>
              <a:rPr lang="bg-BG" sz="1200" kern="1200" dirty="0" err="1" smtClean="0">
                <a:solidFill>
                  <a:schemeClr val="tx1"/>
                </a:solidFill>
                <a:effectLst/>
                <a:latin typeface="Arial" charset="0"/>
                <a:ea typeface="+mn-ea"/>
                <a:cs typeface="+mn-cs"/>
              </a:rPr>
              <a:t>Мумтаз</a:t>
            </a:r>
            <a:r>
              <a:rPr lang="bg-BG" sz="1200" kern="1200" dirty="0" smtClean="0">
                <a:solidFill>
                  <a:schemeClr val="tx1"/>
                </a:solidFill>
                <a:effectLst/>
                <a:latin typeface="Arial" charset="0"/>
                <a:ea typeface="+mn-ea"/>
                <a:cs typeface="+mn-cs"/>
              </a:rPr>
              <a:t> Махал, която умира при раждане. Комплексът е ярък пример за комбиниране на индийския, персийския и ислямския стил в архитектурата и включва гробниците на императора и съпругата му.</a:t>
            </a:r>
            <a:br>
              <a:rPr lang="bg-BG" sz="1200" kern="1200" dirty="0" smtClean="0">
                <a:solidFill>
                  <a:schemeClr val="tx1"/>
                </a:solidFill>
                <a:effectLst/>
                <a:latin typeface="Arial" charset="0"/>
                <a:ea typeface="+mn-ea"/>
                <a:cs typeface="+mn-cs"/>
              </a:rPr>
            </a:b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Тадж Махал е мавзолей в </a:t>
            </a:r>
            <a:r>
              <a:rPr lang="bg-BG" sz="1200" b="0" kern="1200" dirty="0" err="1" smtClean="0">
                <a:solidFill>
                  <a:schemeClr val="tx1"/>
                </a:solidFill>
                <a:effectLst/>
                <a:latin typeface="Arial" charset="0"/>
                <a:ea typeface="+mn-ea"/>
                <a:cs typeface="+mn-cs"/>
              </a:rPr>
              <a:t>Агра</a:t>
            </a:r>
            <a:r>
              <a:rPr lang="bg-BG" sz="1200" b="0" kern="1200" dirty="0" smtClean="0">
                <a:solidFill>
                  <a:schemeClr val="tx1"/>
                </a:solidFill>
                <a:effectLst/>
                <a:latin typeface="Arial" charset="0"/>
                <a:ea typeface="+mn-ea"/>
                <a:cs typeface="+mn-cs"/>
              </a:rPr>
              <a:t>, Индия, построен от императорът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за любимата му жена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Още като млад принц </a:t>
            </a:r>
            <a:r>
              <a:rPr lang="bg-BG" sz="1200" b="0" kern="1200" dirty="0" err="1" smtClean="0">
                <a:solidFill>
                  <a:schemeClr val="tx1"/>
                </a:solidFill>
                <a:effectLst/>
                <a:latin typeface="Arial" charset="0"/>
                <a:ea typeface="+mn-ea"/>
                <a:cs typeface="+mn-cs"/>
              </a:rPr>
              <a:t>Кхуррам</a:t>
            </a:r>
            <a:r>
              <a:rPr lang="bg-BG" sz="1200" b="0" kern="1200" dirty="0" smtClean="0">
                <a:solidFill>
                  <a:schemeClr val="tx1"/>
                </a:solidFill>
                <a:effectLst/>
                <a:latin typeface="Arial" charset="0"/>
                <a:ea typeface="+mn-ea"/>
                <a:cs typeface="+mn-cs"/>
              </a:rPr>
              <a:t>, третият син на император </a:t>
            </a:r>
            <a:r>
              <a:rPr lang="bg-BG" sz="1200" b="0" kern="1200" dirty="0" err="1" smtClean="0">
                <a:solidFill>
                  <a:schemeClr val="tx1"/>
                </a:solidFill>
                <a:effectLst/>
                <a:latin typeface="Arial" charset="0"/>
                <a:ea typeface="+mn-ea"/>
                <a:cs typeface="+mn-cs"/>
              </a:rPr>
              <a:t>Джахангир</a:t>
            </a:r>
            <a:r>
              <a:rPr lang="bg-BG" sz="1200" b="0" kern="1200" dirty="0" smtClean="0">
                <a:solidFill>
                  <a:schemeClr val="tx1"/>
                </a:solidFill>
                <a:effectLst/>
                <a:latin typeface="Arial" charset="0"/>
                <a:ea typeface="+mn-ea"/>
                <a:cs typeface="+mn-cs"/>
              </a:rPr>
              <a:t>, се оженва за красавицата принцеса </a:t>
            </a:r>
            <a:r>
              <a:rPr lang="bg-BG" sz="1200" b="0" kern="1200" dirty="0" err="1" smtClean="0">
                <a:solidFill>
                  <a:schemeClr val="tx1"/>
                </a:solidFill>
                <a:effectLst/>
                <a:latin typeface="Arial" charset="0"/>
                <a:ea typeface="+mn-ea"/>
                <a:cs typeface="+mn-cs"/>
              </a:rPr>
              <a:t>Арджуманд</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Бано</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Бегум</a:t>
            </a:r>
            <a:r>
              <a:rPr lang="bg-BG" sz="1200" b="0" kern="1200" dirty="0" smtClean="0">
                <a:solidFill>
                  <a:schemeClr val="tx1"/>
                </a:solidFill>
                <a:effectLst/>
                <a:latin typeface="Arial" charset="0"/>
                <a:ea typeface="+mn-ea"/>
                <a:cs typeface="+mn-cs"/>
              </a:rPr>
              <a:t>, с която имат 14 деца. През 1628г. </a:t>
            </a:r>
            <a:r>
              <a:rPr lang="bg-BG" sz="1200" b="0" kern="1200" dirty="0" err="1" smtClean="0">
                <a:solidFill>
                  <a:schemeClr val="tx1"/>
                </a:solidFill>
                <a:effectLst/>
                <a:latin typeface="Arial" charset="0"/>
                <a:ea typeface="+mn-ea"/>
                <a:cs typeface="+mn-cs"/>
              </a:rPr>
              <a:t>Кхуррам</a:t>
            </a:r>
            <a:r>
              <a:rPr lang="bg-BG" sz="1200" b="0" kern="1200" dirty="0" smtClean="0">
                <a:solidFill>
                  <a:schemeClr val="tx1"/>
                </a:solidFill>
                <a:effectLst/>
                <a:latin typeface="Arial" charset="0"/>
                <a:ea typeface="+mn-ea"/>
                <a:cs typeface="+mn-cs"/>
              </a:rPr>
              <a:t> заема императорския престол под името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(господар на света), а съпругата му е наречена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(възвишената в двореца).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придружава съпруга си при всички негови военни походи. Тя умира при раждане 39-годишна, по време на военна кампания през 1631 г. Императорът решава да увековечи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със строителство на неповторима мраморна гробница. След приключване на двегодишен траур, строителството на мавзолея започва през 1633 г. Като място за строежа е избрана голяма градина на брега на реката, собственост на раджа </a:t>
            </a:r>
            <a:r>
              <a:rPr lang="bg-BG" sz="1200" b="0" kern="1200" dirty="0" err="1" smtClean="0">
                <a:solidFill>
                  <a:schemeClr val="tx1"/>
                </a:solidFill>
                <a:effectLst/>
                <a:latin typeface="Arial" charset="0"/>
                <a:ea typeface="+mn-ea"/>
                <a:cs typeface="+mn-cs"/>
              </a:rPr>
              <a:t>Джай</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Сингх</a:t>
            </a:r>
            <a:r>
              <a:rPr lang="bg-BG" sz="1200" b="0" kern="1200" dirty="0" smtClean="0">
                <a:solidFill>
                  <a:schemeClr val="tx1"/>
                </a:solidFill>
                <a:effectLst/>
                <a:latin typeface="Arial" charset="0"/>
                <a:ea typeface="+mn-ea"/>
                <a:cs typeface="+mn-cs"/>
              </a:rPr>
              <a:t>; мястото е избрано тъй като добре се вижда от дворците в Червената крепост. 20 хиляди души работят тук в продължение на 17 години, архитекти и майстори са събрани от цяла Индия, както и от Иран и Турция. При строителството са използвани йеменски ахати, арабски корали, персийски оникс и аметисти.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Комплексът Тадж Махал е дълъг 580 метра и широк 300, като в ограденото с висока стена пространство освен мавзолеят и джамията са разположени конюшни и ханове за видни гости. Портата на комплекса, завършена през 1684 г., е висока 30 метра, като целта е гробницата да не се вижда преди да се мине през портата. Оригиналната врата на портата, отмъкната от индуски войски през 18 век, е била от масивно сребро, като по нея са били наковани 1100 пирона с главички от сребърни монети. Покриващите портата калиграфски надписи изглеждат еднакви по размер, като за целта буквите постепенно са увеличавани отдолу нагоре. Градината (Чар </a:t>
            </a:r>
            <a:r>
              <a:rPr lang="bg-BG" sz="1200" b="0" kern="1200" dirty="0" err="1" smtClean="0">
                <a:solidFill>
                  <a:schemeClr val="tx1"/>
                </a:solidFill>
                <a:effectLst/>
                <a:latin typeface="Arial" charset="0"/>
                <a:ea typeface="+mn-ea"/>
                <a:cs typeface="+mn-cs"/>
              </a:rPr>
              <a:t>багх</a:t>
            </a:r>
            <a:r>
              <a:rPr lang="bg-BG" sz="1200" b="0" kern="1200" dirty="0" smtClean="0">
                <a:solidFill>
                  <a:schemeClr val="tx1"/>
                </a:solidFill>
                <a:effectLst/>
                <a:latin typeface="Arial" charset="0"/>
                <a:ea typeface="+mn-ea"/>
                <a:cs typeface="+mn-cs"/>
              </a:rPr>
              <a:t>) на комплекса, дълга и широка по 300 метра, символизира мюсюлманския рай, в който според Корана текат четири реки - от вода, мляко, вино и чист мед. Днешната градина е бледно подобие на оригиналната, която е била разделена от водни канали на 4 части с по 16 цветни лехи във всяка част, с 400 различни растения във всяка леха. Дърветата са били кипариси (символ на смъртта) и плодови дръвчета (символ на живота). В каналите, разделящи градината, са плували пъстри риби, а сред дърветата са били пуснати най-различни птици. От двете страни на мавзолея са разположени две еднакви сгради от червен пясъчник. Западната е действаща джамия, а източната, известна като </a:t>
            </a:r>
            <a:r>
              <a:rPr lang="bg-BG" sz="1200" b="0" kern="1200" dirty="0" err="1" smtClean="0">
                <a:solidFill>
                  <a:schemeClr val="tx1"/>
                </a:solidFill>
                <a:effectLst/>
                <a:latin typeface="Arial" charset="0"/>
                <a:ea typeface="+mn-ea"/>
                <a:cs typeface="+mn-cs"/>
              </a:rPr>
              <a:t>Длсауаб</a:t>
            </a:r>
            <a:r>
              <a:rPr lang="bg-BG" sz="1200" b="0" kern="1200" dirty="0" smtClean="0">
                <a:solidFill>
                  <a:schemeClr val="tx1"/>
                </a:solidFill>
                <a:effectLst/>
                <a:latin typeface="Arial" charset="0"/>
                <a:ea typeface="+mn-ea"/>
                <a:cs typeface="+mn-cs"/>
              </a:rPr>
              <a:t> (отговор) не гледа към Мека и не може да се използва за молитви. Мавзолеят. Гробницата е разположена върху платформа, висока 6.7 и 95 метра в квадрат, като единственото двойно стълбище води към мавзолея. По страните на платформата се издигат 4 минарета, високи 41.6 метра, които са леко наклонени навън: при земетресение минаретата е трябвало да паднат встрани, а не върху гробницата. На всяка кула е изписана по една буква - Р,Х,М,Н - като заедно те се четат </a:t>
            </a:r>
            <a:r>
              <a:rPr lang="bg-BG" sz="1200" b="0" kern="1200" dirty="0" err="1" smtClean="0">
                <a:solidFill>
                  <a:schemeClr val="tx1"/>
                </a:solidFill>
                <a:effectLst/>
                <a:latin typeface="Arial" charset="0"/>
                <a:ea typeface="+mn-ea"/>
                <a:cs typeface="+mn-cs"/>
              </a:rPr>
              <a:t>ар-рахман</a:t>
            </a:r>
            <a:r>
              <a:rPr lang="bg-BG" sz="1200" b="0" kern="1200" dirty="0" smtClean="0">
                <a:solidFill>
                  <a:schemeClr val="tx1"/>
                </a:solidFill>
                <a:effectLst/>
                <a:latin typeface="Arial" charset="0"/>
                <a:ea typeface="+mn-ea"/>
                <a:cs typeface="+mn-cs"/>
              </a:rPr>
              <a:t> (всемилостивия), едно от 99-те имена на Аллах. Самият мавзолей е с квадратна основа, заоблен по ъглите, всяка от страните е дълга 56.6 метра, с голяма централна арка по средата и по-малки арки от двете й страни. Фасадата на мавзолея е покрита с резба и инкрустации от цветни камъни. Вътрешността на мавзолея се състои от централна зала с великолепна акустика и четири осмоъгълни зали отстрани. Под залата е разположена крипта (</a:t>
            </a:r>
            <a:r>
              <a:rPr lang="bg-BG" sz="1200" b="0" kern="1200" dirty="0" err="1" smtClean="0">
                <a:solidFill>
                  <a:schemeClr val="tx1"/>
                </a:solidFill>
                <a:effectLst/>
                <a:latin typeface="Arial" charset="0"/>
                <a:ea typeface="+mn-ea"/>
                <a:cs typeface="+mn-cs"/>
              </a:rPr>
              <a:t>макбара</a:t>
            </a:r>
            <a:r>
              <a:rPr lang="bg-BG" sz="1200" b="0" kern="1200" dirty="0" smtClean="0">
                <a:solidFill>
                  <a:schemeClr val="tx1"/>
                </a:solidFill>
                <a:effectLst/>
                <a:latin typeface="Arial" charset="0"/>
                <a:ea typeface="+mn-ea"/>
                <a:cs typeface="+mn-cs"/>
              </a:rPr>
              <a:t>), в която се намират гробовете 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и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В централната зала са разположени копия на гробовете, тъй като е било обичайно да се прави частен и публичен гроб. Гробовете в залата, украсени с </a:t>
            </a:r>
            <a:r>
              <a:rPr lang="bg-BG" sz="1200" b="0" kern="1200" dirty="0" err="1" smtClean="0">
                <a:solidFill>
                  <a:schemeClr val="tx1"/>
                </a:solidFill>
                <a:effectLst/>
                <a:latin typeface="Arial" charset="0"/>
                <a:ea typeface="+mn-ea"/>
                <a:cs typeface="+mn-cs"/>
              </a:rPr>
              <a:t>полускъпоценни</a:t>
            </a:r>
            <a:r>
              <a:rPr lang="bg-BG" sz="1200" b="0" kern="1200" dirty="0" smtClean="0">
                <a:solidFill>
                  <a:schemeClr val="tx1"/>
                </a:solidFill>
                <a:effectLst/>
                <a:latin typeface="Arial" charset="0"/>
                <a:ea typeface="+mn-ea"/>
                <a:cs typeface="+mn-cs"/>
              </a:rPr>
              <a:t> камъни, първоначално са били обградени със сребърен параван, но </a:t>
            </a:r>
            <a:r>
              <a:rPr lang="bg-BG" sz="1200" b="0" kern="1200" dirty="0" err="1" smtClean="0">
                <a:solidFill>
                  <a:schemeClr val="tx1"/>
                </a:solidFill>
                <a:effectLst/>
                <a:latin typeface="Arial" charset="0"/>
                <a:ea typeface="+mn-ea"/>
                <a:cs typeface="+mn-cs"/>
              </a:rPr>
              <a:t>Аурангзеб</a:t>
            </a:r>
            <a:r>
              <a:rPr lang="bg-BG" sz="1200" b="0" kern="1200" dirty="0" smtClean="0">
                <a:solidFill>
                  <a:schemeClr val="tx1"/>
                </a:solidFill>
                <a:effectLst/>
                <a:latin typeface="Arial" charset="0"/>
                <a:ea typeface="+mn-ea"/>
                <a:cs typeface="+mn-cs"/>
              </a:rPr>
              <a:t> го заменя с великолепен мраморен параван. Някои от мозаечните цветчета, украсяващи паравана, са съставени от над 60 детайла и създават илюзия за обемност. Над гробовете гори лампа, чийто огън никога не трябвало да загасва.</a:t>
            </a:r>
            <a:endParaRPr lang="bg-BG"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 </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5CB7D-BDF6-49BC-B6E7-94B74F93C665}" type="slidenum">
              <a:rPr lang="bg-BG"/>
              <a:pPr/>
              <a:t>16</a:t>
            </a:fld>
            <a:endParaRPr lang="bg-BG"/>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Тадж Махал в Индия</a:t>
            </a:r>
            <a:r>
              <a:rPr lang="bg-BG" sz="1200" kern="1200" dirty="0" smtClean="0">
                <a:solidFill>
                  <a:schemeClr val="tx1"/>
                </a:solidFill>
                <a:effectLst/>
                <a:latin typeface="Arial" charset="0"/>
                <a:ea typeface="+mn-ea"/>
                <a:cs typeface="+mn-cs"/>
              </a:rPr>
              <a:t> - беломраморният мавзолей в </a:t>
            </a:r>
            <a:r>
              <a:rPr lang="bg-BG" sz="1200" kern="1200" dirty="0" err="1" smtClean="0">
                <a:solidFill>
                  <a:schemeClr val="tx1"/>
                </a:solidFill>
                <a:effectLst/>
                <a:latin typeface="Arial" charset="0"/>
                <a:ea typeface="+mn-ea"/>
                <a:cs typeface="+mn-cs"/>
              </a:rPr>
              <a:t>Агра</a:t>
            </a:r>
            <a:r>
              <a:rPr lang="bg-BG" sz="1200" kern="1200" dirty="0" smtClean="0">
                <a:solidFill>
                  <a:schemeClr val="tx1"/>
                </a:solidFill>
                <a:effectLst/>
                <a:latin typeface="Arial" charset="0"/>
                <a:ea typeface="+mn-ea"/>
                <a:cs typeface="+mn-cs"/>
              </a:rPr>
              <a:t>, щата Утар Прадеш, е построен от император Шах </a:t>
            </a:r>
            <a:r>
              <a:rPr lang="bg-BG" sz="1200" kern="1200" dirty="0" err="1" smtClean="0">
                <a:solidFill>
                  <a:schemeClr val="tx1"/>
                </a:solidFill>
                <a:effectLst/>
                <a:latin typeface="Arial" charset="0"/>
                <a:ea typeface="+mn-ea"/>
                <a:cs typeface="+mn-cs"/>
              </a:rPr>
              <a:t>Джахан</a:t>
            </a:r>
            <a:r>
              <a:rPr lang="bg-BG" sz="1200" kern="1200" dirty="0" smtClean="0">
                <a:solidFill>
                  <a:schemeClr val="tx1"/>
                </a:solidFill>
                <a:effectLst/>
                <a:latin typeface="Arial" charset="0"/>
                <a:ea typeface="+mn-ea"/>
                <a:cs typeface="+mn-cs"/>
              </a:rPr>
              <a:t> между 1632 г. и 1654 г. за любимата му съпруга </a:t>
            </a:r>
            <a:r>
              <a:rPr lang="bg-BG" sz="1200" kern="1200" dirty="0" err="1" smtClean="0">
                <a:solidFill>
                  <a:schemeClr val="tx1"/>
                </a:solidFill>
                <a:effectLst/>
                <a:latin typeface="Arial" charset="0"/>
                <a:ea typeface="+mn-ea"/>
                <a:cs typeface="+mn-cs"/>
              </a:rPr>
              <a:t>Мумтаз</a:t>
            </a:r>
            <a:r>
              <a:rPr lang="bg-BG" sz="1200" kern="1200" dirty="0" smtClean="0">
                <a:solidFill>
                  <a:schemeClr val="tx1"/>
                </a:solidFill>
                <a:effectLst/>
                <a:latin typeface="Arial" charset="0"/>
                <a:ea typeface="+mn-ea"/>
                <a:cs typeface="+mn-cs"/>
              </a:rPr>
              <a:t> Махал, която умира при раждане. Комплексът е ярък пример за комбиниране на индийския, персийския и ислямския стил в архитектурата и включва гробниците на императора и съпругата му. </a:t>
            </a:r>
          </a:p>
          <a:p>
            <a:r>
              <a:rPr lang="bg-BG" sz="1200" b="0" kern="1200" dirty="0" smtClean="0">
                <a:solidFill>
                  <a:schemeClr val="tx1"/>
                </a:solidFill>
                <a:effectLst/>
                <a:latin typeface="Arial" charset="0"/>
                <a:ea typeface="+mn-ea"/>
                <a:cs typeface="+mn-cs"/>
              </a:rPr>
              <a:t>Тадж Махал е мавзолей в </a:t>
            </a:r>
            <a:r>
              <a:rPr lang="bg-BG" sz="1200" b="0" kern="1200" dirty="0" err="1" smtClean="0">
                <a:solidFill>
                  <a:schemeClr val="tx1"/>
                </a:solidFill>
                <a:effectLst/>
                <a:latin typeface="Arial" charset="0"/>
                <a:ea typeface="+mn-ea"/>
                <a:cs typeface="+mn-cs"/>
              </a:rPr>
              <a:t>Агра</a:t>
            </a:r>
            <a:r>
              <a:rPr lang="bg-BG" sz="1200" b="0" kern="1200" dirty="0" smtClean="0">
                <a:solidFill>
                  <a:schemeClr val="tx1"/>
                </a:solidFill>
                <a:effectLst/>
                <a:latin typeface="Arial" charset="0"/>
                <a:ea typeface="+mn-ea"/>
                <a:cs typeface="+mn-cs"/>
              </a:rPr>
              <a:t>, Индия, построен от императорът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за любимата му жена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Още като млад принц </a:t>
            </a:r>
            <a:r>
              <a:rPr lang="bg-BG" sz="1200" b="0" kern="1200" dirty="0" err="1" smtClean="0">
                <a:solidFill>
                  <a:schemeClr val="tx1"/>
                </a:solidFill>
                <a:effectLst/>
                <a:latin typeface="Arial" charset="0"/>
                <a:ea typeface="+mn-ea"/>
                <a:cs typeface="+mn-cs"/>
              </a:rPr>
              <a:t>Кхуррам</a:t>
            </a:r>
            <a:r>
              <a:rPr lang="bg-BG" sz="1200" b="0" kern="1200" dirty="0" smtClean="0">
                <a:solidFill>
                  <a:schemeClr val="tx1"/>
                </a:solidFill>
                <a:effectLst/>
                <a:latin typeface="Arial" charset="0"/>
                <a:ea typeface="+mn-ea"/>
                <a:cs typeface="+mn-cs"/>
              </a:rPr>
              <a:t>, третият син на император </a:t>
            </a:r>
            <a:r>
              <a:rPr lang="bg-BG" sz="1200" b="0" kern="1200" dirty="0" err="1" smtClean="0">
                <a:solidFill>
                  <a:schemeClr val="tx1"/>
                </a:solidFill>
                <a:effectLst/>
                <a:latin typeface="Arial" charset="0"/>
                <a:ea typeface="+mn-ea"/>
                <a:cs typeface="+mn-cs"/>
              </a:rPr>
              <a:t>Джахангир</a:t>
            </a:r>
            <a:r>
              <a:rPr lang="bg-BG" sz="1200" b="0" kern="1200" dirty="0" smtClean="0">
                <a:solidFill>
                  <a:schemeClr val="tx1"/>
                </a:solidFill>
                <a:effectLst/>
                <a:latin typeface="Arial" charset="0"/>
                <a:ea typeface="+mn-ea"/>
                <a:cs typeface="+mn-cs"/>
              </a:rPr>
              <a:t>, се оженва за красавицата принцеса </a:t>
            </a:r>
            <a:r>
              <a:rPr lang="bg-BG" sz="1200" b="0" kern="1200" dirty="0" err="1" smtClean="0">
                <a:solidFill>
                  <a:schemeClr val="tx1"/>
                </a:solidFill>
                <a:effectLst/>
                <a:latin typeface="Arial" charset="0"/>
                <a:ea typeface="+mn-ea"/>
                <a:cs typeface="+mn-cs"/>
              </a:rPr>
              <a:t>Арджуманд</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Бано</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Бегум</a:t>
            </a:r>
            <a:r>
              <a:rPr lang="bg-BG" sz="1200" b="0" kern="1200" dirty="0" smtClean="0">
                <a:solidFill>
                  <a:schemeClr val="tx1"/>
                </a:solidFill>
                <a:effectLst/>
                <a:latin typeface="Arial" charset="0"/>
                <a:ea typeface="+mn-ea"/>
                <a:cs typeface="+mn-cs"/>
              </a:rPr>
              <a:t>, с която имат 14 деца. През 1628г. </a:t>
            </a:r>
            <a:r>
              <a:rPr lang="bg-BG" sz="1200" b="0" kern="1200" dirty="0" err="1" smtClean="0">
                <a:solidFill>
                  <a:schemeClr val="tx1"/>
                </a:solidFill>
                <a:effectLst/>
                <a:latin typeface="Arial" charset="0"/>
                <a:ea typeface="+mn-ea"/>
                <a:cs typeface="+mn-cs"/>
              </a:rPr>
              <a:t>Кхуррам</a:t>
            </a:r>
            <a:r>
              <a:rPr lang="bg-BG" sz="1200" b="0" kern="1200" dirty="0" smtClean="0">
                <a:solidFill>
                  <a:schemeClr val="tx1"/>
                </a:solidFill>
                <a:effectLst/>
                <a:latin typeface="Arial" charset="0"/>
                <a:ea typeface="+mn-ea"/>
                <a:cs typeface="+mn-cs"/>
              </a:rPr>
              <a:t> заема императорския престол под името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(господар на света), а съпругата му е наречена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(възвишената в двореца).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придружава съпруга си при всички негови военни походи. Тя умира при раждане 39-годишна, по време на военна кампания през 1631 г. Императорът решава да увековечи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със строителство на неповторима мраморна гробница. След приключване на двегодишен траур, строителството на мавзолея започва през 1633 г. Като място за строежа е избрана голяма градина на брега на реката, собственост на раджа </a:t>
            </a:r>
            <a:r>
              <a:rPr lang="bg-BG" sz="1200" b="0" kern="1200" dirty="0" err="1" smtClean="0">
                <a:solidFill>
                  <a:schemeClr val="tx1"/>
                </a:solidFill>
                <a:effectLst/>
                <a:latin typeface="Arial" charset="0"/>
                <a:ea typeface="+mn-ea"/>
                <a:cs typeface="+mn-cs"/>
              </a:rPr>
              <a:t>Джай</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Сингх</a:t>
            </a:r>
            <a:r>
              <a:rPr lang="bg-BG" sz="1200" b="0" kern="1200" dirty="0" smtClean="0">
                <a:solidFill>
                  <a:schemeClr val="tx1"/>
                </a:solidFill>
                <a:effectLst/>
                <a:latin typeface="Arial" charset="0"/>
                <a:ea typeface="+mn-ea"/>
                <a:cs typeface="+mn-cs"/>
              </a:rPr>
              <a:t>; мястото е избрано тъй като добре се вижда от дворците в Червената крепост. 20 хиляди души работят тук в продължение на 17 години, архитекти и майстори са събрани от цяла Индия, както и от Иран и Турция. При строителството са използвани йеменски ахати, арабски корали, персийски оникс и аметисти.</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Комплексът Тадж Махал е дълъг 580 метра и широк 300, като в ограденото с висока стена пространство освен мавзолеят и джамията са разположени конюшни и ханове за видни гости. Портата на комплекса, завършена през 1684 г., е висока 30 метра, като целта е гробницата да не се вижда преди да се мине през портата. Оригиналната врата на портата, отмъкната от индуски войски през 18 век, е била от масивно сребро, като по нея са били наковани 1100 пирона с главички от сребърни монети. Покриващите портата калиграфски надписи изглеждат еднакви по размер, като за целта буквите постепенно са увеличавани отдолу нагоре. Градината (Чар </a:t>
            </a:r>
            <a:r>
              <a:rPr lang="bg-BG" sz="1200" b="0" kern="1200" dirty="0" err="1" smtClean="0">
                <a:solidFill>
                  <a:schemeClr val="tx1"/>
                </a:solidFill>
                <a:effectLst/>
                <a:latin typeface="Arial" charset="0"/>
                <a:ea typeface="+mn-ea"/>
                <a:cs typeface="+mn-cs"/>
              </a:rPr>
              <a:t>багх</a:t>
            </a:r>
            <a:r>
              <a:rPr lang="bg-BG" sz="1200" b="0" kern="1200" dirty="0" smtClean="0">
                <a:solidFill>
                  <a:schemeClr val="tx1"/>
                </a:solidFill>
                <a:effectLst/>
                <a:latin typeface="Arial" charset="0"/>
                <a:ea typeface="+mn-ea"/>
                <a:cs typeface="+mn-cs"/>
              </a:rPr>
              <a:t>) на комплекса, дълга и широка по 300 метра, символизира мюсюлманския рай, в който според Корана текат четири реки - от вода, мляко, вино и чист мед. Днешната градина е бледно подобие на оригиналната, която е била разделена от водни канали на 4 части с по 16 цветни лехи във всяка част, с 400 различни растения във всяка леха. Дърветата са били кипариси (символ на смъртта) и плодови дръвчета (символ на живота). В каналите, разделящи градината, са плували пъстри риби, а сред дърветата са били пуснати най-различни птици. От двете страни на мавзолея са разположени две еднакви сгради от червен пясъчник. Западната е действаща джамия, а източната, известна като </a:t>
            </a:r>
            <a:r>
              <a:rPr lang="bg-BG" sz="1200" b="0" kern="1200" dirty="0" err="1" smtClean="0">
                <a:solidFill>
                  <a:schemeClr val="tx1"/>
                </a:solidFill>
                <a:effectLst/>
                <a:latin typeface="Arial" charset="0"/>
                <a:ea typeface="+mn-ea"/>
                <a:cs typeface="+mn-cs"/>
              </a:rPr>
              <a:t>Длсауаб</a:t>
            </a:r>
            <a:r>
              <a:rPr lang="bg-BG" sz="1200" b="0" kern="1200" dirty="0" smtClean="0">
                <a:solidFill>
                  <a:schemeClr val="tx1"/>
                </a:solidFill>
                <a:effectLst/>
                <a:latin typeface="Arial" charset="0"/>
                <a:ea typeface="+mn-ea"/>
                <a:cs typeface="+mn-cs"/>
              </a:rPr>
              <a:t> (отговор) не гледа към Мека и не може да се използва за молитви. Мавзолеят. Гробницата е разположена върху платформа, висока 6.7 и 95 метра в квадрат, като единственото двойно стълбище води към мавзолея. По страните на платформата се издигат 4 минарета, високи 41.6 метра, които са леко наклонени навън: при земетресение минаретата е трябвало да паднат встрани, а не върху гробницата. На всяка кула е изписана по една буква - Р,Х,М,Н - като заедно те се четат </a:t>
            </a:r>
            <a:r>
              <a:rPr lang="bg-BG" sz="1200" b="0" kern="1200" dirty="0" err="1" smtClean="0">
                <a:solidFill>
                  <a:schemeClr val="tx1"/>
                </a:solidFill>
                <a:effectLst/>
                <a:latin typeface="Arial" charset="0"/>
                <a:ea typeface="+mn-ea"/>
                <a:cs typeface="+mn-cs"/>
              </a:rPr>
              <a:t>ар-рахман</a:t>
            </a:r>
            <a:r>
              <a:rPr lang="bg-BG" sz="1200" b="0" kern="1200" dirty="0" smtClean="0">
                <a:solidFill>
                  <a:schemeClr val="tx1"/>
                </a:solidFill>
                <a:effectLst/>
                <a:latin typeface="Arial" charset="0"/>
                <a:ea typeface="+mn-ea"/>
                <a:cs typeface="+mn-cs"/>
              </a:rPr>
              <a:t> (всемилостивия), едно от 99-те имена на Аллах. Самият мавзолей е с квадратна основа, заоблен по ъглите, всяка от страните е дълга 56.6 метра, с голяма централна арка по средата и по-малки арки от двете й страни. Фасадата на мавзолея е покрита с резба и инкрустации от цветни камъни. Вътрешността на мавзолея се състои от централна зала с великолепна акустика и четири осмоъгълни зали отстрани. Под залата е разположена крипта (</a:t>
            </a:r>
            <a:r>
              <a:rPr lang="bg-BG" sz="1200" b="0" kern="1200" dirty="0" err="1" smtClean="0">
                <a:solidFill>
                  <a:schemeClr val="tx1"/>
                </a:solidFill>
                <a:effectLst/>
                <a:latin typeface="Arial" charset="0"/>
                <a:ea typeface="+mn-ea"/>
                <a:cs typeface="+mn-cs"/>
              </a:rPr>
              <a:t>макбара</a:t>
            </a:r>
            <a:r>
              <a:rPr lang="bg-BG" sz="1200" b="0" kern="1200" dirty="0" smtClean="0">
                <a:solidFill>
                  <a:schemeClr val="tx1"/>
                </a:solidFill>
                <a:effectLst/>
                <a:latin typeface="Arial" charset="0"/>
                <a:ea typeface="+mn-ea"/>
                <a:cs typeface="+mn-cs"/>
              </a:rPr>
              <a:t>), в която се намират гробовете на </a:t>
            </a:r>
            <a:r>
              <a:rPr lang="bg-BG" sz="1200" b="0" kern="1200" dirty="0" err="1" smtClean="0">
                <a:solidFill>
                  <a:schemeClr val="tx1"/>
                </a:solidFill>
                <a:effectLst/>
                <a:latin typeface="Arial" charset="0"/>
                <a:ea typeface="+mn-ea"/>
                <a:cs typeface="+mn-cs"/>
              </a:rPr>
              <a:t>Мумтаз</a:t>
            </a:r>
            <a:r>
              <a:rPr lang="bg-BG" sz="1200" b="0" kern="1200" dirty="0" smtClean="0">
                <a:solidFill>
                  <a:schemeClr val="tx1"/>
                </a:solidFill>
                <a:effectLst/>
                <a:latin typeface="Arial" charset="0"/>
                <a:ea typeface="+mn-ea"/>
                <a:cs typeface="+mn-cs"/>
              </a:rPr>
              <a:t> Махал и Шах </a:t>
            </a:r>
            <a:r>
              <a:rPr lang="bg-BG" sz="1200" b="0" kern="1200" dirty="0" err="1" smtClean="0">
                <a:solidFill>
                  <a:schemeClr val="tx1"/>
                </a:solidFill>
                <a:effectLst/>
                <a:latin typeface="Arial" charset="0"/>
                <a:ea typeface="+mn-ea"/>
                <a:cs typeface="+mn-cs"/>
              </a:rPr>
              <a:t>Джахан</a:t>
            </a:r>
            <a:r>
              <a:rPr lang="bg-BG" sz="1200" b="0" kern="1200" dirty="0" smtClean="0">
                <a:solidFill>
                  <a:schemeClr val="tx1"/>
                </a:solidFill>
                <a:effectLst/>
                <a:latin typeface="Arial" charset="0"/>
                <a:ea typeface="+mn-ea"/>
                <a:cs typeface="+mn-cs"/>
              </a:rPr>
              <a:t>. В централната зала са разположени копия на гробовете, тъй като е било обичайно да се прави частен и публичен гроб. Гробовете в залата, украсени с </a:t>
            </a:r>
            <a:r>
              <a:rPr lang="bg-BG" sz="1200" b="0" kern="1200" dirty="0" err="1" smtClean="0">
                <a:solidFill>
                  <a:schemeClr val="tx1"/>
                </a:solidFill>
                <a:effectLst/>
                <a:latin typeface="Arial" charset="0"/>
                <a:ea typeface="+mn-ea"/>
                <a:cs typeface="+mn-cs"/>
              </a:rPr>
              <a:t>полускъпоценни</a:t>
            </a:r>
            <a:r>
              <a:rPr lang="bg-BG" sz="1200" b="0" kern="1200" dirty="0" smtClean="0">
                <a:solidFill>
                  <a:schemeClr val="tx1"/>
                </a:solidFill>
                <a:effectLst/>
                <a:latin typeface="Arial" charset="0"/>
                <a:ea typeface="+mn-ea"/>
                <a:cs typeface="+mn-cs"/>
              </a:rPr>
              <a:t> камъни, първоначално са били обградени със сребърен параван, но </a:t>
            </a:r>
            <a:r>
              <a:rPr lang="bg-BG" sz="1200" b="0" kern="1200" dirty="0" err="1" smtClean="0">
                <a:solidFill>
                  <a:schemeClr val="tx1"/>
                </a:solidFill>
                <a:effectLst/>
                <a:latin typeface="Arial" charset="0"/>
                <a:ea typeface="+mn-ea"/>
                <a:cs typeface="+mn-cs"/>
              </a:rPr>
              <a:t>Аурангзеб</a:t>
            </a:r>
            <a:r>
              <a:rPr lang="bg-BG" sz="1200" b="0" kern="1200" dirty="0" smtClean="0">
                <a:solidFill>
                  <a:schemeClr val="tx1"/>
                </a:solidFill>
                <a:effectLst/>
                <a:latin typeface="Arial" charset="0"/>
                <a:ea typeface="+mn-ea"/>
                <a:cs typeface="+mn-cs"/>
              </a:rPr>
              <a:t> го заменя с великолепен мраморен параван. Някои от мозаечните цветчета, украсяващи паравана, са съставени от над 60 детайла и създават илюзия за обемност. Над гробовете гори лампа, чийто огън никога не трябвало да загасва.</a:t>
            </a:r>
            <a:endParaRPr lang="bg-BG"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 </a:t>
            </a:r>
          </a:p>
          <a:p>
            <a:pPr>
              <a:lnSpc>
                <a:spcPct val="90000"/>
              </a:lnSpc>
            </a:pPr>
            <a:endParaRPr lang="bg-BG" sz="9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21A1E607-C2C5-4D4C-BB91-2EA2E208F17E}" type="slidenum">
              <a:rPr lang="bg-BG" smtClean="0"/>
              <a:pPr/>
              <a:t>17</a:t>
            </a:fld>
            <a:endParaRPr lang="bg-BG"/>
          </a:p>
        </p:txBody>
      </p:sp>
    </p:spTree>
    <p:extLst>
      <p:ext uri="{BB962C8B-B14F-4D97-AF65-F5344CB8AC3E}">
        <p14:creationId xmlns:p14="http://schemas.microsoft.com/office/powerpoint/2010/main" xmlns="" val="1988860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21A1E607-C2C5-4D4C-BB91-2EA2E208F17E}" type="slidenum">
              <a:rPr lang="bg-BG" smtClean="0"/>
              <a:pPr/>
              <a:t>18</a:t>
            </a:fld>
            <a:endParaRPr lang="bg-BG"/>
          </a:p>
        </p:txBody>
      </p:sp>
    </p:spTree>
    <p:extLst>
      <p:ext uri="{BB962C8B-B14F-4D97-AF65-F5344CB8AC3E}">
        <p14:creationId xmlns:p14="http://schemas.microsoft.com/office/powerpoint/2010/main" xmlns="" val="64986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B13D2-F25F-412E-9E17-BA307941994E}" type="slidenum">
              <a:rPr lang="bg-BG"/>
              <a:pPr/>
              <a:t>3</a:t>
            </a:fld>
            <a:endParaRPr lang="bg-BG"/>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Великата китайска стена</a:t>
            </a:r>
            <a:r>
              <a:rPr lang="bg-BG" sz="1200" kern="1200" dirty="0" smtClean="0">
                <a:solidFill>
                  <a:schemeClr val="tx1"/>
                </a:solidFill>
                <a:effectLst/>
                <a:latin typeface="Arial" charset="0"/>
                <a:ea typeface="+mn-ea"/>
                <a:cs typeface="+mn-cs"/>
              </a:rPr>
              <a:t> - 6700-километровото отбранително съоръжение е най-голямата издигана от човека структура в света. Голяма част от нея е построена от VII в. до IV в. пр. Христа, за да защити отделните династии от нашествията на хуни, </a:t>
            </a:r>
            <a:r>
              <a:rPr lang="bg-BG" sz="1200" kern="1200" dirty="0" err="1" smtClean="0">
                <a:solidFill>
                  <a:schemeClr val="tx1"/>
                </a:solidFill>
                <a:effectLst/>
                <a:latin typeface="Arial" charset="0"/>
                <a:ea typeface="+mn-ea"/>
                <a:cs typeface="+mn-cs"/>
              </a:rPr>
              <a:t>монголи</a:t>
            </a:r>
            <a:r>
              <a:rPr lang="bg-BG" sz="1200" kern="1200" dirty="0" smtClean="0">
                <a:solidFill>
                  <a:schemeClr val="tx1"/>
                </a:solidFill>
                <a:effectLst/>
                <a:latin typeface="Arial" charset="0"/>
                <a:ea typeface="+mn-ea"/>
                <a:cs typeface="+mn-cs"/>
              </a:rPr>
              <a:t> и други племена.</a:t>
            </a:r>
          </a:p>
          <a:p>
            <a:r>
              <a:rPr lang="bg-BG" sz="1200" b="0" kern="1200" dirty="0" smtClean="0">
                <a:solidFill>
                  <a:schemeClr val="tx1"/>
                </a:solidFill>
                <a:effectLst/>
                <a:latin typeface="Arial" charset="0"/>
                <a:ea typeface="+mn-ea"/>
                <a:cs typeface="+mn-cs"/>
              </a:rPr>
              <a:t>Тя прекосява страната от границата с Корея, при заставата </a:t>
            </a:r>
            <a:r>
              <a:rPr lang="bg-BG" sz="1200" b="0" kern="1200" dirty="0" err="1" smtClean="0">
                <a:solidFill>
                  <a:schemeClr val="tx1"/>
                </a:solidFill>
                <a:effectLst/>
                <a:latin typeface="Arial" charset="0"/>
                <a:ea typeface="+mn-ea"/>
                <a:cs typeface="+mn-cs"/>
              </a:rPr>
              <a:t>Шанхайгуан</a:t>
            </a:r>
            <a:r>
              <a:rPr lang="bg-BG" sz="1200" b="0" kern="1200" dirty="0" smtClean="0">
                <a:solidFill>
                  <a:schemeClr val="tx1"/>
                </a:solidFill>
                <a:effectLst/>
                <a:latin typeface="Arial" charset="0"/>
                <a:ea typeface="+mn-ea"/>
                <a:cs typeface="+mn-cs"/>
              </a:rPr>
              <a:t> до пустинята Гоби, при заставата </a:t>
            </a:r>
            <a:r>
              <a:rPr lang="bg-BG" sz="1200" b="0" kern="1200" dirty="0" err="1" smtClean="0">
                <a:solidFill>
                  <a:schemeClr val="tx1"/>
                </a:solidFill>
                <a:effectLst/>
                <a:latin typeface="Arial" charset="0"/>
                <a:ea typeface="+mn-ea"/>
                <a:cs typeface="+mn-cs"/>
              </a:rPr>
              <a:t>Дзяюгуан</a:t>
            </a:r>
            <a:r>
              <a:rPr lang="bg-BG" sz="1200" b="0" kern="1200" dirty="0" smtClean="0">
                <a:solidFill>
                  <a:schemeClr val="tx1"/>
                </a:solidFill>
                <a:effectLst/>
                <a:latin typeface="Arial" charset="0"/>
                <a:ea typeface="+mn-ea"/>
                <a:cs typeface="+mn-cs"/>
              </a:rPr>
              <a:t> и се оприличава често на дълъг дракон. Тя е едно от най-древните и добре запазени творения на човешкия дух, символ на китайската нация. Името й означава "Дълга защитна стена". </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Стената започва да се строи от близо 20 династии и царства работят по укрепването и удължаването и, като най-голям принос имат династиите </a:t>
            </a:r>
            <a:r>
              <a:rPr lang="bg-BG" sz="1200" b="0" kern="1200" dirty="0" err="1" smtClean="0">
                <a:solidFill>
                  <a:schemeClr val="tx1"/>
                </a:solidFill>
                <a:effectLst/>
                <a:latin typeface="Arial" charset="0"/>
                <a:ea typeface="+mn-ea"/>
                <a:cs typeface="+mn-cs"/>
              </a:rPr>
              <a:t>Цин</a:t>
            </a:r>
            <a:r>
              <a:rPr lang="bg-BG" sz="1200" b="0" kern="1200" dirty="0" smtClean="0">
                <a:solidFill>
                  <a:schemeClr val="tx1"/>
                </a:solidFill>
                <a:effectLst/>
                <a:latin typeface="Arial" charset="0"/>
                <a:ea typeface="+mn-ea"/>
                <a:cs typeface="+mn-cs"/>
              </a:rPr>
              <a:t>, Хан и Мин, които построяват повече от 5000 км. Началото се поставя от владетелят на царство Чу - Чън през 7-ми в.пр.н.е., като контрамярка срещу нападенията на царство </a:t>
            </a:r>
            <a:r>
              <a:rPr lang="bg-BG" sz="1200" b="0" kern="1200" dirty="0" err="1" smtClean="0">
                <a:solidFill>
                  <a:schemeClr val="tx1"/>
                </a:solidFill>
                <a:effectLst/>
                <a:latin typeface="Arial" charset="0"/>
                <a:ea typeface="+mn-ea"/>
                <a:cs typeface="+mn-cs"/>
              </a:rPr>
              <a:t>Чи</a:t>
            </a:r>
            <a:r>
              <a:rPr lang="bg-BG" sz="1200" b="0" kern="1200" dirty="0" smtClean="0">
                <a:solidFill>
                  <a:schemeClr val="tx1"/>
                </a:solidFill>
                <a:effectLst/>
                <a:latin typeface="Arial" charset="0"/>
                <a:ea typeface="+mn-ea"/>
                <a:cs typeface="+mn-cs"/>
              </a:rPr>
              <a:t>, който започва да строи от камъни и пръст голяма квадратна стена. На места тя е заменена от водни канали или естествени планински прегради и по нейната дължина са построени малки крепости.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Основният материал за изграждането на стената е пръст, камъни, дърво и керемиди. За нуждите на строителството в планините направо се отварят каменни кариери, откъдето се взимат цели блокове. На Льосовото плато се използва главно пръст, а в пустинята – тръни и пясък. Тухлите и дървото се използват за по-важните участъци. Структурата на стената следва особеностите на терена и минава през стратегическите точки, за да може да се осигури ефикасна отбрана и победа срещу нападателите. Основната и част са високи стени, издигнати върху планински била. По нея има хиляди застави, наблюдателници, площадки за даване на знаци с огън и дим. Тя има зъбци на всеки 2 м., което улеснява стрелбата по нападателите. На равно разстояние се издигат наблюдателниците и площадките. Те от своя страна играят голяма роля в опазването на столицата. При приближаваща опасност, войниците започват да си препредават знаци с дим, които могат за много бързо време да достигнат до столицата и да започнат да се изпраща помощ. Покрай стената са построени фортове, където живеят войниците и се съхраняват провизии. Горната част на стената е облицована с 3-4 слоя тухли, които са така добре слепени с вар, че е невъзможно в тях да поникне трева. Върху стената, широка 4,5 м, могат да преминат едновременно 5 коня или 10 души. Отгоре е направена и канализация, за да може да се оттича дъждовната вода чрез капчуци в земята.</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Сега общата дължина на всички участъци е към 6000-6700 км, като на места достига ширина до 10 м., а на височина 15 м., а в по-отдалечените части на страната тя представлява просто по-големи земни валове. Изчислено е, че са използвани приблизително около 180 млн. м</a:t>
            </a:r>
            <a:r>
              <a:rPr lang="bg-BG" sz="1200" b="0" kern="1200" baseline="30000" dirty="0" smtClean="0">
                <a:solidFill>
                  <a:schemeClr val="tx1"/>
                </a:solidFill>
                <a:effectLst/>
                <a:latin typeface="Arial" charset="0"/>
                <a:ea typeface="+mn-ea"/>
                <a:cs typeface="+mn-cs"/>
              </a:rPr>
              <a:t>3</a:t>
            </a:r>
            <a:r>
              <a:rPr lang="bg-BG" sz="1200" b="0" kern="1200" dirty="0" smtClean="0">
                <a:solidFill>
                  <a:schemeClr val="tx1"/>
                </a:solidFill>
                <a:effectLst/>
                <a:latin typeface="Arial" charset="0"/>
                <a:ea typeface="+mn-ea"/>
                <a:cs typeface="+mn-cs"/>
              </a:rPr>
              <a:t> пръст и 60 млн. м</a:t>
            </a:r>
            <a:r>
              <a:rPr lang="bg-BG" sz="1200" b="0" kern="1200" baseline="30000" dirty="0" smtClean="0">
                <a:solidFill>
                  <a:schemeClr val="tx1"/>
                </a:solidFill>
                <a:effectLst/>
                <a:latin typeface="Arial" charset="0"/>
                <a:ea typeface="+mn-ea"/>
                <a:cs typeface="+mn-cs"/>
              </a:rPr>
              <a:t>3</a:t>
            </a:r>
            <a:r>
              <a:rPr lang="bg-BG" sz="1200" b="0" kern="1200" dirty="0" smtClean="0">
                <a:solidFill>
                  <a:schemeClr val="tx1"/>
                </a:solidFill>
                <a:effectLst/>
                <a:latin typeface="Arial" charset="0"/>
                <a:ea typeface="+mn-ea"/>
                <a:cs typeface="+mn-cs"/>
              </a:rPr>
              <a:t> други строителни материали. </a:t>
            </a:r>
            <a:endParaRPr lang="bg-BG" sz="1200" kern="1200" dirty="0" smtClean="0">
              <a:solidFill>
                <a:schemeClr val="tx1"/>
              </a:solidFill>
              <a:effectLst/>
              <a:latin typeface="Arial" charset="0"/>
              <a:ea typeface="+mn-ea"/>
              <a:cs typeface="+mn-cs"/>
            </a:endParaRPr>
          </a:p>
          <a:p>
            <a:endParaRPr lang="bg-B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B13D2-F25F-412E-9E17-BA307941994E}" type="slidenum">
              <a:rPr lang="bg-BG"/>
              <a:pPr/>
              <a:t>4</a:t>
            </a:fld>
            <a:endParaRPr lang="bg-BG"/>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Великата китайска стена</a:t>
            </a:r>
            <a:r>
              <a:rPr lang="bg-BG" sz="1200" kern="1200" dirty="0" smtClean="0">
                <a:solidFill>
                  <a:schemeClr val="tx1"/>
                </a:solidFill>
                <a:effectLst/>
                <a:latin typeface="Arial" charset="0"/>
                <a:ea typeface="+mn-ea"/>
                <a:cs typeface="+mn-cs"/>
              </a:rPr>
              <a:t> - 6700-километровото отбранително съоръжение е най-голямата издигана от човека структура в света. Голяма част от нея е построена от VII в. до IV в. пр. Христа, за да защити отделните династии от нашествията на хуни, </a:t>
            </a:r>
            <a:r>
              <a:rPr lang="bg-BG" sz="1200" kern="1200" dirty="0" err="1" smtClean="0">
                <a:solidFill>
                  <a:schemeClr val="tx1"/>
                </a:solidFill>
                <a:effectLst/>
                <a:latin typeface="Arial" charset="0"/>
                <a:ea typeface="+mn-ea"/>
                <a:cs typeface="+mn-cs"/>
              </a:rPr>
              <a:t>монголи</a:t>
            </a:r>
            <a:r>
              <a:rPr lang="bg-BG" sz="1200" kern="1200" dirty="0" smtClean="0">
                <a:solidFill>
                  <a:schemeClr val="tx1"/>
                </a:solidFill>
                <a:effectLst/>
                <a:latin typeface="Arial" charset="0"/>
                <a:ea typeface="+mn-ea"/>
                <a:cs typeface="+mn-cs"/>
              </a:rPr>
              <a:t> и други племена.</a:t>
            </a:r>
          </a:p>
          <a:p>
            <a:r>
              <a:rPr lang="bg-BG" sz="1200" b="0" kern="1200" dirty="0" smtClean="0">
                <a:solidFill>
                  <a:schemeClr val="tx1"/>
                </a:solidFill>
                <a:effectLst/>
                <a:latin typeface="Arial" charset="0"/>
                <a:ea typeface="+mn-ea"/>
                <a:cs typeface="+mn-cs"/>
              </a:rPr>
              <a:t>Тя прекосява страната от границата с Корея, при заставата </a:t>
            </a:r>
            <a:r>
              <a:rPr lang="bg-BG" sz="1200" b="0" kern="1200" dirty="0" err="1" smtClean="0">
                <a:solidFill>
                  <a:schemeClr val="tx1"/>
                </a:solidFill>
                <a:effectLst/>
                <a:latin typeface="Arial" charset="0"/>
                <a:ea typeface="+mn-ea"/>
                <a:cs typeface="+mn-cs"/>
              </a:rPr>
              <a:t>Шанхайгуан</a:t>
            </a:r>
            <a:r>
              <a:rPr lang="bg-BG" sz="1200" b="0" kern="1200" dirty="0" smtClean="0">
                <a:solidFill>
                  <a:schemeClr val="tx1"/>
                </a:solidFill>
                <a:effectLst/>
                <a:latin typeface="Arial" charset="0"/>
                <a:ea typeface="+mn-ea"/>
                <a:cs typeface="+mn-cs"/>
              </a:rPr>
              <a:t> до пустинята Гоби, при заставата </a:t>
            </a:r>
            <a:r>
              <a:rPr lang="bg-BG" sz="1200" b="0" kern="1200" dirty="0" err="1" smtClean="0">
                <a:solidFill>
                  <a:schemeClr val="tx1"/>
                </a:solidFill>
                <a:effectLst/>
                <a:latin typeface="Arial" charset="0"/>
                <a:ea typeface="+mn-ea"/>
                <a:cs typeface="+mn-cs"/>
              </a:rPr>
              <a:t>Дзяюгуан</a:t>
            </a:r>
            <a:r>
              <a:rPr lang="bg-BG" sz="1200" b="0" kern="1200" dirty="0" smtClean="0">
                <a:solidFill>
                  <a:schemeClr val="tx1"/>
                </a:solidFill>
                <a:effectLst/>
                <a:latin typeface="Arial" charset="0"/>
                <a:ea typeface="+mn-ea"/>
                <a:cs typeface="+mn-cs"/>
              </a:rPr>
              <a:t> и се оприличава често на дълъг дракон. Тя е едно от най-древните и добре запазени творения на човешкия дух, символ на китайската нация. Името й означава "Дълга защитна стена". </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Стената започва да се строи от близо 20 династии и царства работят по укрепването и удължаването и, като най-голям принос имат династиите </a:t>
            </a:r>
            <a:r>
              <a:rPr lang="bg-BG" sz="1200" b="0" kern="1200" dirty="0" err="1" smtClean="0">
                <a:solidFill>
                  <a:schemeClr val="tx1"/>
                </a:solidFill>
                <a:effectLst/>
                <a:latin typeface="Arial" charset="0"/>
                <a:ea typeface="+mn-ea"/>
                <a:cs typeface="+mn-cs"/>
              </a:rPr>
              <a:t>Цин</a:t>
            </a:r>
            <a:r>
              <a:rPr lang="bg-BG" sz="1200" b="0" kern="1200" dirty="0" smtClean="0">
                <a:solidFill>
                  <a:schemeClr val="tx1"/>
                </a:solidFill>
                <a:effectLst/>
                <a:latin typeface="Arial" charset="0"/>
                <a:ea typeface="+mn-ea"/>
                <a:cs typeface="+mn-cs"/>
              </a:rPr>
              <a:t>, Хан и Мин, които построяват повече от 5000 км. Началото се поставя от владетелят на царство Чу - Чън през 7-ми в.пр.н.е., като контрамярка срещу нападенията на царство </a:t>
            </a:r>
            <a:r>
              <a:rPr lang="bg-BG" sz="1200" b="0" kern="1200" dirty="0" err="1" smtClean="0">
                <a:solidFill>
                  <a:schemeClr val="tx1"/>
                </a:solidFill>
                <a:effectLst/>
                <a:latin typeface="Arial" charset="0"/>
                <a:ea typeface="+mn-ea"/>
                <a:cs typeface="+mn-cs"/>
              </a:rPr>
              <a:t>Чи</a:t>
            </a:r>
            <a:r>
              <a:rPr lang="bg-BG" sz="1200" b="0" kern="1200" dirty="0" smtClean="0">
                <a:solidFill>
                  <a:schemeClr val="tx1"/>
                </a:solidFill>
                <a:effectLst/>
                <a:latin typeface="Arial" charset="0"/>
                <a:ea typeface="+mn-ea"/>
                <a:cs typeface="+mn-cs"/>
              </a:rPr>
              <a:t>, който започва да строи от камъни и пръст голяма квадратна стена. На места тя е заменена от водни канали или естествени планински прегради и по нейната дължина са построени малки крепости.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Основният материал за изграждането на стената е пръст, камъни, дърво и керемиди. За нуждите на строителството в планините направо се отварят каменни кариери, откъдето се взимат цели блокове. На Льосовото плато се използва главно пръст, а в пустинята – тръни и пясък. Тухлите и дървото се използват за по-важните участъци. Структурата на стената следва особеностите на терена и минава през стратегическите точки, за да може да се осигури ефикасна отбрана и победа срещу нападателите. Основната и част са високи стени, издигнати върху планински била. По нея има хиляди застави, наблюдателници, площадки за даване на знаци с огън и дим. Тя има зъбци на всеки 2 м., което улеснява стрелбата по нападателите. На равно разстояние се издигат наблюдателниците и площадките. Те от своя страна играят голяма роля в опазването на столицата. При приближаваща опасност, войниците започват да си препредават знаци с дим, които могат за много бързо време да достигнат до столицата и да започнат да се изпраща помощ. Покрай стената са построени фортове, където живеят войниците и се съхраняват провизии. Горната част на стената е облицована с 3-4 слоя тухли, които са така добре слепени с вар, че е невъзможно в тях да поникне трева. Върху стената, широка 4,5 м, могат да преминат едновременно 5 коня или 10 души. Отгоре е направена и канализация, за да може да се оттича дъждовната вода чрез капчуци в земята.</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Сега общата дължина на всички участъци е към 6000-6700 км, като на места достига ширина до 10 м., а на височина 15 м., а в по-отдалечените части на страната тя представлява просто по-големи земни валове. Изчислено е, че са използвани приблизително около 180 млн. м</a:t>
            </a:r>
            <a:r>
              <a:rPr lang="bg-BG" sz="1200" b="0" kern="1200" baseline="30000" dirty="0" smtClean="0">
                <a:solidFill>
                  <a:schemeClr val="tx1"/>
                </a:solidFill>
                <a:effectLst/>
                <a:latin typeface="Arial" charset="0"/>
                <a:ea typeface="+mn-ea"/>
                <a:cs typeface="+mn-cs"/>
              </a:rPr>
              <a:t>3</a:t>
            </a:r>
            <a:r>
              <a:rPr lang="bg-BG" sz="1200" b="0" kern="1200" dirty="0" smtClean="0">
                <a:solidFill>
                  <a:schemeClr val="tx1"/>
                </a:solidFill>
                <a:effectLst/>
                <a:latin typeface="Arial" charset="0"/>
                <a:ea typeface="+mn-ea"/>
                <a:cs typeface="+mn-cs"/>
              </a:rPr>
              <a:t> пръст и 60 млн. м</a:t>
            </a:r>
            <a:r>
              <a:rPr lang="bg-BG" sz="1200" b="0" kern="1200" baseline="30000" dirty="0" smtClean="0">
                <a:solidFill>
                  <a:schemeClr val="tx1"/>
                </a:solidFill>
                <a:effectLst/>
                <a:latin typeface="Arial" charset="0"/>
                <a:ea typeface="+mn-ea"/>
                <a:cs typeface="+mn-cs"/>
              </a:rPr>
              <a:t>3</a:t>
            </a:r>
            <a:r>
              <a:rPr lang="bg-BG" sz="1200" b="0" kern="1200" dirty="0" smtClean="0">
                <a:solidFill>
                  <a:schemeClr val="tx1"/>
                </a:solidFill>
                <a:effectLst/>
                <a:latin typeface="Arial" charset="0"/>
                <a:ea typeface="+mn-ea"/>
                <a:cs typeface="+mn-cs"/>
              </a:rPr>
              <a:t> други строителни материали. </a:t>
            </a:r>
            <a:endParaRPr lang="bg-BG" sz="1200" kern="1200" dirty="0" smtClean="0">
              <a:solidFill>
                <a:schemeClr val="tx1"/>
              </a:solidFill>
              <a:effectLst/>
              <a:latin typeface="Arial" charset="0"/>
              <a:ea typeface="+mn-ea"/>
              <a:cs typeface="+mn-cs"/>
            </a:endParaRPr>
          </a:p>
          <a:p>
            <a:endParaRPr lang="bg-BG" dirty="0" smtClean="0"/>
          </a:p>
          <a:p>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25942-63FB-48AA-8843-EBB816C486CB}" type="slidenum">
              <a:rPr lang="bg-BG"/>
              <a:pPr/>
              <a:t>5</a:t>
            </a:fld>
            <a:endParaRPr lang="bg-BG"/>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Град Петра в Йордания </a:t>
            </a:r>
            <a:r>
              <a:rPr lang="bg-BG" sz="1200" kern="1200" dirty="0" smtClean="0">
                <a:solidFill>
                  <a:schemeClr val="tx1"/>
                </a:solidFill>
                <a:effectLst/>
                <a:latin typeface="Arial" charset="0"/>
                <a:ea typeface="+mn-ea"/>
                <a:cs typeface="+mn-cs"/>
              </a:rPr>
              <a:t>- древният град Петра в югозападната част на Йордания е построен терасовидно около Вади Муса или долината на </a:t>
            </a:r>
            <a:r>
              <a:rPr lang="bg-BG" sz="1200" kern="1200" dirty="0" err="1" smtClean="0">
                <a:solidFill>
                  <a:schemeClr val="tx1"/>
                </a:solidFill>
                <a:effectLst/>
                <a:latin typeface="Arial" charset="0"/>
                <a:ea typeface="+mn-ea"/>
                <a:cs typeface="+mn-cs"/>
              </a:rPr>
              <a:t>Моисей</a:t>
            </a:r>
            <a:r>
              <a:rPr lang="bg-BG" sz="1200" kern="1200" dirty="0" smtClean="0">
                <a:solidFill>
                  <a:schemeClr val="tx1"/>
                </a:solidFill>
                <a:effectLst/>
                <a:latin typeface="Arial" charset="0"/>
                <a:ea typeface="+mn-ea"/>
                <a:cs typeface="+mn-cs"/>
              </a:rPr>
              <a:t>. Бил е столица на древното царство на </a:t>
            </a:r>
            <a:r>
              <a:rPr lang="bg-BG" sz="1200" kern="1200" dirty="0" err="1" smtClean="0">
                <a:solidFill>
                  <a:schemeClr val="tx1"/>
                </a:solidFill>
                <a:effectLst/>
                <a:latin typeface="Arial" charset="0"/>
                <a:ea typeface="+mn-ea"/>
                <a:cs typeface="+mn-cs"/>
              </a:rPr>
              <a:t>набатеите</a:t>
            </a:r>
            <a:r>
              <a:rPr lang="bg-BG" sz="1200" kern="1200" dirty="0" smtClean="0">
                <a:solidFill>
                  <a:schemeClr val="tx1"/>
                </a:solidFill>
                <a:effectLst/>
                <a:latin typeface="Arial" charset="0"/>
                <a:ea typeface="+mn-ea"/>
                <a:cs typeface="+mn-cs"/>
              </a:rPr>
              <a:t>, намирал се е на пътя на керваните и е продължил да процъфтява под римско управление, след като </a:t>
            </a:r>
            <a:r>
              <a:rPr lang="bg-BG" sz="1200" kern="1200" dirty="0" err="1" smtClean="0">
                <a:solidFill>
                  <a:schemeClr val="tx1"/>
                </a:solidFill>
                <a:effectLst/>
                <a:latin typeface="Arial" charset="0"/>
                <a:ea typeface="+mn-ea"/>
                <a:cs typeface="+mn-cs"/>
              </a:rPr>
              <a:t>набатеите</a:t>
            </a:r>
            <a:r>
              <a:rPr lang="bg-BG" sz="1200" kern="1200" dirty="0" smtClean="0">
                <a:solidFill>
                  <a:schemeClr val="tx1"/>
                </a:solidFill>
                <a:effectLst/>
                <a:latin typeface="Arial" charset="0"/>
                <a:ea typeface="+mn-ea"/>
                <a:cs typeface="+mn-cs"/>
              </a:rPr>
              <a:t> били разгромени през 106 г. сл. Христа.</a:t>
            </a:r>
          </a:p>
          <a:p>
            <a:r>
              <a:rPr lang="bg-BG" sz="1200" b="0" kern="1200" dirty="0" smtClean="0">
                <a:solidFill>
                  <a:schemeClr val="tx1"/>
                </a:solidFill>
                <a:effectLst/>
                <a:latin typeface="Arial" charset="0"/>
                <a:ea typeface="+mn-ea"/>
                <a:cs typeface="+mn-cs"/>
              </a:rPr>
              <a:t>Петра е древен град в днешна Йордания, столица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Разположен е в естествено укрепена планинска долина на източния склон на Вади </a:t>
            </a:r>
            <a:r>
              <a:rPr lang="bg-BG" sz="1200" b="0" kern="1200" dirty="0" err="1" smtClean="0">
                <a:solidFill>
                  <a:schemeClr val="tx1"/>
                </a:solidFill>
                <a:effectLst/>
                <a:latin typeface="Arial" charset="0"/>
                <a:ea typeface="+mn-ea"/>
                <a:cs typeface="+mn-cs"/>
              </a:rPr>
              <a:t>Араба</a:t>
            </a:r>
            <a:r>
              <a:rPr lang="bg-BG" sz="1200" b="0" kern="1200" dirty="0" smtClean="0">
                <a:solidFill>
                  <a:schemeClr val="tx1"/>
                </a:solidFill>
                <a:effectLst/>
                <a:latin typeface="Arial" charset="0"/>
                <a:ea typeface="+mn-ea"/>
                <a:cs typeface="+mn-cs"/>
              </a:rPr>
              <a:t>, в която се пресичат пътищата към Газа на запад, </a:t>
            </a:r>
            <a:r>
              <a:rPr lang="bg-BG" sz="1200" b="0" kern="1200" dirty="0" err="1" smtClean="0">
                <a:solidFill>
                  <a:schemeClr val="tx1"/>
                </a:solidFill>
                <a:effectLst/>
                <a:latin typeface="Arial" charset="0"/>
                <a:ea typeface="+mn-ea"/>
                <a:cs typeface="+mn-cs"/>
              </a:rPr>
              <a:t>Бостра</a:t>
            </a:r>
            <a:r>
              <a:rPr lang="bg-BG" sz="1200" b="0" kern="1200" dirty="0" smtClean="0">
                <a:solidFill>
                  <a:schemeClr val="tx1"/>
                </a:solidFill>
                <a:effectLst/>
                <a:latin typeface="Arial" charset="0"/>
                <a:ea typeface="+mn-ea"/>
                <a:cs typeface="+mn-cs"/>
              </a:rPr>
              <a:t> и Дамаск на север, </a:t>
            </a:r>
            <a:r>
              <a:rPr lang="bg-BG" sz="1200" b="0" kern="1200" dirty="0" err="1" smtClean="0">
                <a:solidFill>
                  <a:schemeClr val="tx1"/>
                </a:solidFill>
                <a:effectLst/>
                <a:latin typeface="Arial" charset="0"/>
                <a:ea typeface="+mn-ea"/>
                <a:cs typeface="+mn-cs"/>
              </a:rPr>
              <a:t>Ейлат</a:t>
            </a:r>
            <a:r>
              <a:rPr lang="bg-BG" sz="1200" b="0" kern="1200" dirty="0" smtClean="0">
                <a:solidFill>
                  <a:schemeClr val="tx1"/>
                </a:solidFill>
                <a:effectLst/>
                <a:latin typeface="Arial" charset="0"/>
                <a:ea typeface="+mn-ea"/>
                <a:cs typeface="+mn-cs"/>
              </a:rPr>
              <a:t> на Червено море и Персийския залив от другата страна на пустинята.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На 6 декември 1985 Петра е включена от ЮНЕСКО в списъка на Световното културно и природно наследство.</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Според библейските текстове областта на Петра е населена от </a:t>
            </a:r>
            <a:r>
              <a:rPr lang="bg-BG" sz="1200" b="0" kern="1200" dirty="0" err="1" smtClean="0">
                <a:solidFill>
                  <a:schemeClr val="tx1"/>
                </a:solidFill>
                <a:effectLst/>
                <a:latin typeface="Arial" charset="0"/>
                <a:ea typeface="+mn-ea"/>
                <a:cs typeface="+mn-cs"/>
              </a:rPr>
              <a:t>хоритите</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предшественици</a:t>
            </a:r>
            <a:r>
              <a:rPr lang="bg-BG" sz="1200" b="0" kern="1200" dirty="0" smtClean="0">
                <a:solidFill>
                  <a:schemeClr val="tx1"/>
                </a:solidFill>
                <a:effectLst/>
                <a:latin typeface="Arial" charset="0"/>
                <a:ea typeface="+mn-ea"/>
                <a:cs typeface="+mn-cs"/>
              </a:rPr>
              <a:t> на </a:t>
            </a:r>
            <a:r>
              <a:rPr lang="bg-BG" sz="1200" b="0" kern="1200" dirty="0" err="1" smtClean="0">
                <a:solidFill>
                  <a:schemeClr val="tx1"/>
                </a:solidFill>
                <a:effectLst/>
                <a:latin typeface="Arial" charset="0"/>
                <a:ea typeface="+mn-ea"/>
                <a:cs typeface="+mn-cs"/>
              </a:rPr>
              <a:t>едомитите</a:t>
            </a:r>
            <a:r>
              <a:rPr lang="bg-BG" sz="1200" b="0" kern="1200" dirty="0" smtClean="0">
                <a:solidFill>
                  <a:schemeClr val="tx1"/>
                </a:solidFill>
                <a:effectLst/>
                <a:latin typeface="Arial" charset="0"/>
                <a:ea typeface="+mn-ea"/>
                <a:cs typeface="+mn-cs"/>
              </a:rPr>
              <a:t>, но не е сигурно, дали самият град се споменава в Стария завет. Най-старите археологични находки са датирани около 6 век пр.н.е. Няма сведения за семитското име на града, а през елинистичния период той става известен с гръцкото име Петра („скала“).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 упадъка на държавите на </a:t>
            </a:r>
            <a:r>
              <a:rPr lang="bg-BG" sz="1200" b="0" kern="1200" dirty="0" err="1" smtClean="0">
                <a:solidFill>
                  <a:schemeClr val="tx1"/>
                </a:solidFill>
                <a:effectLst/>
                <a:latin typeface="Arial" charset="0"/>
                <a:ea typeface="+mn-ea"/>
                <a:cs typeface="+mn-cs"/>
              </a:rPr>
              <a:t>Птолемеите</a:t>
            </a:r>
            <a:r>
              <a:rPr lang="bg-BG" sz="1200" b="0" kern="1200" dirty="0" smtClean="0">
                <a:solidFill>
                  <a:schemeClr val="tx1"/>
                </a:solidFill>
                <a:effectLst/>
                <a:latin typeface="Arial" charset="0"/>
                <a:ea typeface="+mn-ea"/>
                <a:cs typeface="+mn-cs"/>
              </a:rPr>
              <a:t> и </a:t>
            </a:r>
            <a:r>
              <a:rPr lang="bg-BG" sz="1200" b="0" kern="1200" dirty="0" err="1" smtClean="0">
                <a:solidFill>
                  <a:schemeClr val="tx1"/>
                </a:solidFill>
                <a:effectLst/>
                <a:latin typeface="Arial" charset="0"/>
                <a:ea typeface="+mn-ea"/>
                <a:cs typeface="+mn-cs"/>
              </a:rPr>
              <a:t>Селевкидите</a:t>
            </a:r>
            <a:r>
              <a:rPr lang="bg-BG" sz="1200" b="0" kern="1200" dirty="0" smtClean="0">
                <a:solidFill>
                  <a:schemeClr val="tx1"/>
                </a:solidFill>
                <a:effectLst/>
                <a:latin typeface="Arial" charset="0"/>
                <a:ea typeface="+mn-ea"/>
                <a:cs typeface="+mn-cs"/>
              </a:rPr>
              <a:t> в края на 2 век пр.н.е. държавата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възвръща самостоятелността си. При </a:t>
            </a:r>
            <a:r>
              <a:rPr lang="bg-BG" sz="1200" b="0" kern="1200" dirty="0" err="1" smtClean="0">
                <a:solidFill>
                  <a:schemeClr val="tx1"/>
                </a:solidFill>
                <a:effectLst/>
                <a:latin typeface="Arial" charset="0"/>
                <a:ea typeface="+mn-ea"/>
                <a:cs typeface="+mn-cs"/>
              </a:rPr>
              <a:t>Аретас</a:t>
            </a:r>
            <a:r>
              <a:rPr lang="bg-BG" sz="1200" b="0" kern="1200" dirty="0" smtClean="0">
                <a:solidFill>
                  <a:schemeClr val="tx1"/>
                </a:solidFill>
                <a:effectLst/>
                <a:latin typeface="Arial" charset="0"/>
                <a:ea typeface="+mn-ea"/>
                <a:cs typeface="+mn-cs"/>
              </a:rPr>
              <a:t> III </a:t>
            </a:r>
            <a:r>
              <a:rPr lang="bg-BG" sz="1200" b="0" kern="1200" dirty="0" err="1" smtClean="0">
                <a:solidFill>
                  <a:schemeClr val="tx1"/>
                </a:solidFill>
                <a:effectLst/>
                <a:latin typeface="Arial" charset="0"/>
                <a:ea typeface="+mn-ea"/>
                <a:cs typeface="+mn-cs"/>
              </a:rPr>
              <a:t>Филелин</a:t>
            </a:r>
            <a:r>
              <a:rPr lang="bg-BG" sz="1200" b="0" kern="1200" dirty="0" smtClean="0">
                <a:solidFill>
                  <a:schemeClr val="tx1"/>
                </a:solidFill>
                <a:effectLst/>
                <a:latin typeface="Arial" charset="0"/>
                <a:ea typeface="+mn-ea"/>
                <a:cs typeface="+mn-cs"/>
              </a:rPr>
              <a:t> (ок. 85 пр.н.е. - 60 пр.н.е.) те секат свои монети, а столицата Петра се превръща в голям елинистичен център. Периодът на разцвет продължава и при </a:t>
            </a:r>
            <a:r>
              <a:rPr lang="bg-BG" sz="1200" b="0" kern="1200" dirty="0" err="1" smtClean="0">
                <a:solidFill>
                  <a:schemeClr val="tx1"/>
                </a:solidFill>
                <a:effectLst/>
                <a:latin typeface="Arial" charset="0"/>
                <a:ea typeface="+mn-ea"/>
                <a:cs typeface="+mn-cs"/>
              </a:rPr>
              <a:t>Аретас</a:t>
            </a:r>
            <a:r>
              <a:rPr lang="bg-BG" sz="1200" b="0" kern="1200" dirty="0" smtClean="0">
                <a:solidFill>
                  <a:schemeClr val="tx1"/>
                </a:solidFill>
                <a:effectLst/>
                <a:latin typeface="Arial" charset="0"/>
                <a:ea typeface="+mn-ea"/>
                <a:cs typeface="+mn-cs"/>
              </a:rPr>
              <a:t> IV </a:t>
            </a:r>
            <a:r>
              <a:rPr lang="bg-BG" sz="1200" b="0" kern="1200" dirty="0" err="1" smtClean="0">
                <a:solidFill>
                  <a:schemeClr val="tx1"/>
                </a:solidFill>
                <a:effectLst/>
                <a:latin typeface="Arial" charset="0"/>
                <a:ea typeface="+mn-ea"/>
                <a:cs typeface="+mn-cs"/>
              </a:rPr>
              <a:t>Филопатър</a:t>
            </a:r>
            <a:r>
              <a:rPr lang="bg-BG" sz="1200" b="0" kern="1200" dirty="0" smtClean="0">
                <a:solidFill>
                  <a:schemeClr val="tx1"/>
                </a:solidFill>
                <a:effectLst/>
                <a:latin typeface="Arial" charset="0"/>
                <a:ea typeface="+mn-ea"/>
                <a:cs typeface="+mn-cs"/>
              </a:rPr>
              <a:t> (9 пр.н.е. - 40).</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През 106 римският управител на Сирия завладява държавата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която е превърната в римската провинция Арабия, но Петра продължава да процъфтява като важен център в региона. От 1 век в Петра прониква и християнството, а </a:t>
            </a:r>
            <a:r>
              <a:rPr lang="bg-BG" sz="1200" b="0" kern="1200" dirty="0" err="1" smtClean="0">
                <a:solidFill>
                  <a:schemeClr val="tx1"/>
                </a:solidFill>
                <a:effectLst/>
                <a:latin typeface="Arial" charset="0"/>
                <a:ea typeface="+mn-ea"/>
                <a:cs typeface="+mn-cs"/>
              </a:rPr>
              <a:t>Атанасий</a:t>
            </a:r>
            <a:r>
              <a:rPr lang="bg-BG" sz="1200" b="0" kern="1200" dirty="0" smtClean="0">
                <a:solidFill>
                  <a:schemeClr val="tx1"/>
                </a:solidFill>
                <a:effectLst/>
                <a:latin typeface="Arial" charset="0"/>
                <a:ea typeface="+mn-ea"/>
                <a:cs typeface="+mn-cs"/>
              </a:rPr>
              <a:t> споменава за епископ на Петра на име </a:t>
            </a:r>
            <a:r>
              <a:rPr lang="bg-BG" sz="1200" b="0" kern="1200" dirty="0" err="1" smtClean="0">
                <a:solidFill>
                  <a:schemeClr val="tx1"/>
                </a:solidFill>
                <a:effectLst/>
                <a:latin typeface="Arial" charset="0"/>
                <a:ea typeface="+mn-ea"/>
                <a:cs typeface="+mn-cs"/>
              </a:rPr>
              <a:t>Астерий</a:t>
            </a:r>
            <a:r>
              <a:rPr lang="bg-BG" sz="1200" b="0" kern="1200" dirty="0" smtClean="0">
                <a:solidFill>
                  <a:schemeClr val="tx1"/>
                </a:solidFill>
                <a:effectLst/>
                <a:latin typeface="Arial" charset="0"/>
                <a:ea typeface="+mn-ea"/>
                <a:cs typeface="+mn-cs"/>
              </a:rPr>
              <a:t>. През 131 градът е посетен от император Адриан. В края на 2 век Петра започва да губи значението си, след като центърът на арабската търговия се измества към Палмира. По времето на император Александър Север сеченето на монети и строителството на монументални обществени сгради е прекратено. Част от Източната Римска империя, около 630 Петра е завладяна от мюсюлманите. По време на Йерусалимското кралство остатъците от града са завзети от крал Балдуин I и остава под контрола на кръстоносците до 1189.</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endParaRPr lang="bg-BG" sz="1200" kern="1200" dirty="0" smtClean="0">
              <a:solidFill>
                <a:schemeClr val="tx1"/>
              </a:solidFill>
              <a:effectLst/>
              <a:latin typeface="Arial" charset="0"/>
              <a:ea typeface="+mn-ea"/>
              <a:cs typeface="+mn-cs"/>
            </a:endParaRPr>
          </a:p>
          <a:p>
            <a:r>
              <a:rPr lang="bg-BG" dirty="0"/>
              <a:t/>
            </a:r>
            <a:br>
              <a:rPr lang="bg-BG" dirty="0"/>
            </a:br>
            <a:r>
              <a:rPr lang="bg-BG" dirty="0"/>
              <a:t/>
            </a:r>
            <a:br>
              <a:rPr lang="bg-BG" dirty="0"/>
            </a:br>
            <a:endParaRPr lang="bg-BG"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25942-63FB-48AA-8843-EBB816C486CB}" type="slidenum">
              <a:rPr lang="bg-BG"/>
              <a:pPr/>
              <a:t>6</a:t>
            </a:fld>
            <a:endParaRPr lang="bg-BG"/>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Град Петра в Йордания </a:t>
            </a:r>
            <a:r>
              <a:rPr lang="bg-BG" sz="1200" kern="1200" dirty="0" smtClean="0">
                <a:solidFill>
                  <a:schemeClr val="tx1"/>
                </a:solidFill>
                <a:effectLst/>
                <a:latin typeface="Arial" charset="0"/>
                <a:ea typeface="+mn-ea"/>
                <a:cs typeface="+mn-cs"/>
              </a:rPr>
              <a:t>- древният град Петра в югозападната част на Йордания е построен терасовидно около Вади Муса или долината на </a:t>
            </a:r>
            <a:r>
              <a:rPr lang="bg-BG" sz="1200" kern="1200" dirty="0" err="1" smtClean="0">
                <a:solidFill>
                  <a:schemeClr val="tx1"/>
                </a:solidFill>
                <a:effectLst/>
                <a:latin typeface="Arial" charset="0"/>
                <a:ea typeface="+mn-ea"/>
                <a:cs typeface="+mn-cs"/>
              </a:rPr>
              <a:t>Моисей</a:t>
            </a:r>
            <a:r>
              <a:rPr lang="bg-BG" sz="1200" kern="1200" dirty="0" smtClean="0">
                <a:solidFill>
                  <a:schemeClr val="tx1"/>
                </a:solidFill>
                <a:effectLst/>
                <a:latin typeface="Arial" charset="0"/>
                <a:ea typeface="+mn-ea"/>
                <a:cs typeface="+mn-cs"/>
              </a:rPr>
              <a:t>. Бил е столица на древното царство на </a:t>
            </a:r>
            <a:r>
              <a:rPr lang="bg-BG" sz="1200" kern="1200" dirty="0" err="1" smtClean="0">
                <a:solidFill>
                  <a:schemeClr val="tx1"/>
                </a:solidFill>
                <a:effectLst/>
                <a:latin typeface="Arial" charset="0"/>
                <a:ea typeface="+mn-ea"/>
                <a:cs typeface="+mn-cs"/>
              </a:rPr>
              <a:t>набатеите</a:t>
            </a:r>
            <a:r>
              <a:rPr lang="bg-BG" sz="1200" kern="1200" dirty="0" smtClean="0">
                <a:solidFill>
                  <a:schemeClr val="tx1"/>
                </a:solidFill>
                <a:effectLst/>
                <a:latin typeface="Arial" charset="0"/>
                <a:ea typeface="+mn-ea"/>
                <a:cs typeface="+mn-cs"/>
              </a:rPr>
              <a:t>, намирал се е на пътя на керваните и е продължил да процъфтява под римско управление, след като </a:t>
            </a:r>
            <a:r>
              <a:rPr lang="bg-BG" sz="1200" kern="1200" dirty="0" err="1" smtClean="0">
                <a:solidFill>
                  <a:schemeClr val="tx1"/>
                </a:solidFill>
                <a:effectLst/>
                <a:latin typeface="Arial" charset="0"/>
                <a:ea typeface="+mn-ea"/>
                <a:cs typeface="+mn-cs"/>
              </a:rPr>
              <a:t>набатеите</a:t>
            </a:r>
            <a:r>
              <a:rPr lang="bg-BG" sz="1200" kern="1200" dirty="0" smtClean="0">
                <a:solidFill>
                  <a:schemeClr val="tx1"/>
                </a:solidFill>
                <a:effectLst/>
                <a:latin typeface="Arial" charset="0"/>
                <a:ea typeface="+mn-ea"/>
                <a:cs typeface="+mn-cs"/>
              </a:rPr>
              <a:t> били разгромени през 106 г. сл. Христа.</a:t>
            </a:r>
          </a:p>
          <a:p>
            <a:r>
              <a:rPr lang="bg-BG" sz="1200" b="0" kern="1200" dirty="0" smtClean="0">
                <a:solidFill>
                  <a:schemeClr val="tx1"/>
                </a:solidFill>
                <a:effectLst/>
                <a:latin typeface="Arial" charset="0"/>
                <a:ea typeface="+mn-ea"/>
                <a:cs typeface="+mn-cs"/>
              </a:rPr>
              <a:t>Петра е древен град в днешна Йордания, столица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Разположен е в естествено укрепена планинска долина на източния склон на Вади </a:t>
            </a:r>
            <a:r>
              <a:rPr lang="bg-BG" sz="1200" b="0" kern="1200" dirty="0" err="1" smtClean="0">
                <a:solidFill>
                  <a:schemeClr val="tx1"/>
                </a:solidFill>
                <a:effectLst/>
                <a:latin typeface="Arial" charset="0"/>
                <a:ea typeface="+mn-ea"/>
                <a:cs typeface="+mn-cs"/>
              </a:rPr>
              <a:t>Араба</a:t>
            </a:r>
            <a:r>
              <a:rPr lang="bg-BG" sz="1200" b="0" kern="1200" dirty="0" smtClean="0">
                <a:solidFill>
                  <a:schemeClr val="tx1"/>
                </a:solidFill>
                <a:effectLst/>
                <a:latin typeface="Arial" charset="0"/>
                <a:ea typeface="+mn-ea"/>
                <a:cs typeface="+mn-cs"/>
              </a:rPr>
              <a:t>, в която се пресичат пътищата към Газа на запад, </a:t>
            </a:r>
            <a:r>
              <a:rPr lang="bg-BG" sz="1200" b="0" kern="1200" dirty="0" err="1" smtClean="0">
                <a:solidFill>
                  <a:schemeClr val="tx1"/>
                </a:solidFill>
                <a:effectLst/>
                <a:latin typeface="Arial" charset="0"/>
                <a:ea typeface="+mn-ea"/>
                <a:cs typeface="+mn-cs"/>
              </a:rPr>
              <a:t>Бостра</a:t>
            </a:r>
            <a:r>
              <a:rPr lang="bg-BG" sz="1200" b="0" kern="1200" dirty="0" smtClean="0">
                <a:solidFill>
                  <a:schemeClr val="tx1"/>
                </a:solidFill>
                <a:effectLst/>
                <a:latin typeface="Arial" charset="0"/>
                <a:ea typeface="+mn-ea"/>
                <a:cs typeface="+mn-cs"/>
              </a:rPr>
              <a:t> и Дамаск на север, </a:t>
            </a:r>
            <a:r>
              <a:rPr lang="bg-BG" sz="1200" b="0" kern="1200" dirty="0" err="1" smtClean="0">
                <a:solidFill>
                  <a:schemeClr val="tx1"/>
                </a:solidFill>
                <a:effectLst/>
                <a:latin typeface="Arial" charset="0"/>
                <a:ea typeface="+mn-ea"/>
                <a:cs typeface="+mn-cs"/>
              </a:rPr>
              <a:t>Ейлат</a:t>
            </a:r>
            <a:r>
              <a:rPr lang="bg-BG" sz="1200" b="0" kern="1200" dirty="0" smtClean="0">
                <a:solidFill>
                  <a:schemeClr val="tx1"/>
                </a:solidFill>
                <a:effectLst/>
                <a:latin typeface="Arial" charset="0"/>
                <a:ea typeface="+mn-ea"/>
                <a:cs typeface="+mn-cs"/>
              </a:rPr>
              <a:t> на Червено море и Персийския залив от другата страна на пустинята.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На 6 декември 1985 Петра е включена от ЮНЕСКО в списъка на Световното културно и природно наследство.</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Според библейските текстове областта на Петра е населена от </a:t>
            </a:r>
            <a:r>
              <a:rPr lang="bg-BG" sz="1200" b="0" kern="1200" dirty="0" err="1" smtClean="0">
                <a:solidFill>
                  <a:schemeClr val="tx1"/>
                </a:solidFill>
                <a:effectLst/>
                <a:latin typeface="Arial" charset="0"/>
                <a:ea typeface="+mn-ea"/>
                <a:cs typeface="+mn-cs"/>
              </a:rPr>
              <a:t>хоритите</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предшественици</a:t>
            </a:r>
            <a:r>
              <a:rPr lang="bg-BG" sz="1200" b="0" kern="1200" dirty="0" smtClean="0">
                <a:solidFill>
                  <a:schemeClr val="tx1"/>
                </a:solidFill>
                <a:effectLst/>
                <a:latin typeface="Arial" charset="0"/>
                <a:ea typeface="+mn-ea"/>
                <a:cs typeface="+mn-cs"/>
              </a:rPr>
              <a:t> на </a:t>
            </a:r>
            <a:r>
              <a:rPr lang="bg-BG" sz="1200" b="0" kern="1200" dirty="0" err="1" smtClean="0">
                <a:solidFill>
                  <a:schemeClr val="tx1"/>
                </a:solidFill>
                <a:effectLst/>
                <a:latin typeface="Arial" charset="0"/>
                <a:ea typeface="+mn-ea"/>
                <a:cs typeface="+mn-cs"/>
              </a:rPr>
              <a:t>едомитите</a:t>
            </a:r>
            <a:r>
              <a:rPr lang="bg-BG" sz="1200" b="0" kern="1200" dirty="0" smtClean="0">
                <a:solidFill>
                  <a:schemeClr val="tx1"/>
                </a:solidFill>
                <a:effectLst/>
                <a:latin typeface="Arial" charset="0"/>
                <a:ea typeface="+mn-ea"/>
                <a:cs typeface="+mn-cs"/>
              </a:rPr>
              <a:t>, но не е сигурно, дали самият град се споменава в Стария завет. Най-старите археологични находки са датирани около 6 век пр.н.е. Няма сведения за семитското име на града, а през елинистичния период той става известен с гръцкото име Петра („скала“).</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С упадъка на държавите на </a:t>
            </a:r>
            <a:r>
              <a:rPr lang="bg-BG" sz="1200" b="0" kern="1200" dirty="0" err="1" smtClean="0">
                <a:solidFill>
                  <a:schemeClr val="tx1"/>
                </a:solidFill>
                <a:effectLst/>
                <a:latin typeface="Arial" charset="0"/>
                <a:ea typeface="+mn-ea"/>
                <a:cs typeface="+mn-cs"/>
              </a:rPr>
              <a:t>Птолемеите</a:t>
            </a:r>
            <a:r>
              <a:rPr lang="bg-BG" sz="1200" b="0" kern="1200" dirty="0" smtClean="0">
                <a:solidFill>
                  <a:schemeClr val="tx1"/>
                </a:solidFill>
                <a:effectLst/>
                <a:latin typeface="Arial" charset="0"/>
                <a:ea typeface="+mn-ea"/>
                <a:cs typeface="+mn-cs"/>
              </a:rPr>
              <a:t> и </a:t>
            </a:r>
            <a:r>
              <a:rPr lang="bg-BG" sz="1200" b="0" kern="1200" dirty="0" err="1" smtClean="0">
                <a:solidFill>
                  <a:schemeClr val="tx1"/>
                </a:solidFill>
                <a:effectLst/>
                <a:latin typeface="Arial" charset="0"/>
                <a:ea typeface="+mn-ea"/>
                <a:cs typeface="+mn-cs"/>
              </a:rPr>
              <a:t>Селевкидите</a:t>
            </a:r>
            <a:r>
              <a:rPr lang="bg-BG" sz="1200" b="0" kern="1200" dirty="0" smtClean="0">
                <a:solidFill>
                  <a:schemeClr val="tx1"/>
                </a:solidFill>
                <a:effectLst/>
                <a:latin typeface="Arial" charset="0"/>
                <a:ea typeface="+mn-ea"/>
                <a:cs typeface="+mn-cs"/>
              </a:rPr>
              <a:t> в края на 2 век пр.н.е. държавата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възвръща самостоятелността си. При </a:t>
            </a:r>
            <a:r>
              <a:rPr lang="bg-BG" sz="1200" b="0" kern="1200" dirty="0" err="1" smtClean="0">
                <a:solidFill>
                  <a:schemeClr val="tx1"/>
                </a:solidFill>
                <a:effectLst/>
                <a:latin typeface="Arial" charset="0"/>
                <a:ea typeface="+mn-ea"/>
                <a:cs typeface="+mn-cs"/>
              </a:rPr>
              <a:t>Аретас</a:t>
            </a:r>
            <a:r>
              <a:rPr lang="bg-BG" sz="1200" b="0" kern="1200" dirty="0" smtClean="0">
                <a:solidFill>
                  <a:schemeClr val="tx1"/>
                </a:solidFill>
                <a:effectLst/>
                <a:latin typeface="Arial" charset="0"/>
                <a:ea typeface="+mn-ea"/>
                <a:cs typeface="+mn-cs"/>
              </a:rPr>
              <a:t> III </a:t>
            </a:r>
            <a:r>
              <a:rPr lang="bg-BG" sz="1200" b="0" kern="1200" dirty="0" err="1" smtClean="0">
                <a:solidFill>
                  <a:schemeClr val="tx1"/>
                </a:solidFill>
                <a:effectLst/>
                <a:latin typeface="Arial" charset="0"/>
                <a:ea typeface="+mn-ea"/>
                <a:cs typeface="+mn-cs"/>
              </a:rPr>
              <a:t>Филелин</a:t>
            </a:r>
            <a:r>
              <a:rPr lang="bg-BG" sz="1200" b="0" kern="1200" dirty="0" smtClean="0">
                <a:solidFill>
                  <a:schemeClr val="tx1"/>
                </a:solidFill>
                <a:effectLst/>
                <a:latin typeface="Arial" charset="0"/>
                <a:ea typeface="+mn-ea"/>
                <a:cs typeface="+mn-cs"/>
              </a:rPr>
              <a:t> (ок. 85 пр.н.е. - 60 пр.н.е.) те секат свои монети, а столицата Петра се превръща в голям елинистичен център. Периодът на разцвет продължава и при </a:t>
            </a:r>
            <a:r>
              <a:rPr lang="bg-BG" sz="1200" b="0" kern="1200" dirty="0" err="1" smtClean="0">
                <a:solidFill>
                  <a:schemeClr val="tx1"/>
                </a:solidFill>
                <a:effectLst/>
                <a:latin typeface="Arial" charset="0"/>
                <a:ea typeface="+mn-ea"/>
                <a:cs typeface="+mn-cs"/>
              </a:rPr>
              <a:t>Аретас</a:t>
            </a:r>
            <a:r>
              <a:rPr lang="bg-BG" sz="1200" b="0" kern="1200" dirty="0" smtClean="0">
                <a:solidFill>
                  <a:schemeClr val="tx1"/>
                </a:solidFill>
                <a:effectLst/>
                <a:latin typeface="Arial" charset="0"/>
                <a:ea typeface="+mn-ea"/>
                <a:cs typeface="+mn-cs"/>
              </a:rPr>
              <a:t> IV </a:t>
            </a:r>
            <a:r>
              <a:rPr lang="bg-BG" sz="1200" b="0" kern="1200" dirty="0" err="1" smtClean="0">
                <a:solidFill>
                  <a:schemeClr val="tx1"/>
                </a:solidFill>
                <a:effectLst/>
                <a:latin typeface="Arial" charset="0"/>
                <a:ea typeface="+mn-ea"/>
                <a:cs typeface="+mn-cs"/>
              </a:rPr>
              <a:t>Филопатър</a:t>
            </a:r>
            <a:r>
              <a:rPr lang="bg-BG" sz="1200" b="0" kern="1200" dirty="0" smtClean="0">
                <a:solidFill>
                  <a:schemeClr val="tx1"/>
                </a:solidFill>
                <a:effectLst/>
                <a:latin typeface="Arial" charset="0"/>
                <a:ea typeface="+mn-ea"/>
                <a:cs typeface="+mn-cs"/>
              </a:rPr>
              <a:t> (9 пр.н.е. - 40).</a:t>
            </a:r>
            <a:r>
              <a:rPr lang="bg-BG" sz="1200" kern="1200" dirty="0" smtClean="0">
                <a:solidFill>
                  <a:schemeClr val="tx1"/>
                </a:solidFill>
                <a:effectLst/>
                <a:latin typeface="Arial" charset="0"/>
                <a:ea typeface="+mn-ea"/>
                <a:cs typeface="+mn-cs"/>
              </a:rPr>
              <a:t/>
            </a:r>
            <a:br>
              <a:rPr lang="bg-BG" sz="1200" kern="1200" dirty="0" smtClean="0">
                <a:solidFill>
                  <a:schemeClr val="tx1"/>
                </a:solidFill>
                <a:effectLst/>
                <a:latin typeface="Arial" charset="0"/>
                <a:ea typeface="+mn-ea"/>
                <a:cs typeface="+mn-cs"/>
              </a:rPr>
            </a:br>
            <a:r>
              <a:rPr lang="bg-BG" sz="1200" b="0" kern="1200" dirty="0" smtClean="0">
                <a:solidFill>
                  <a:schemeClr val="tx1"/>
                </a:solidFill>
                <a:effectLst/>
                <a:latin typeface="Arial" charset="0"/>
                <a:ea typeface="+mn-ea"/>
                <a:cs typeface="+mn-cs"/>
              </a:rPr>
              <a:t>През 106 римският управител на Сирия завладява държавата на </a:t>
            </a:r>
            <a:r>
              <a:rPr lang="bg-BG" sz="1200" b="0" kern="1200" dirty="0" err="1" smtClean="0">
                <a:solidFill>
                  <a:schemeClr val="tx1"/>
                </a:solidFill>
                <a:effectLst/>
                <a:latin typeface="Arial" charset="0"/>
                <a:ea typeface="+mn-ea"/>
                <a:cs typeface="+mn-cs"/>
              </a:rPr>
              <a:t>набатеите</a:t>
            </a:r>
            <a:r>
              <a:rPr lang="bg-BG" sz="1200" b="0" kern="1200" dirty="0" smtClean="0">
                <a:solidFill>
                  <a:schemeClr val="tx1"/>
                </a:solidFill>
                <a:effectLst/>
                <a:latin typeface="Arial" charset="0"/>
                <a:ea typeface="+mn-ea"/>
                <a:cs typeface="+mn-cs"/>
              </a:rPr>
              <a:t>, която е превърната в римската провинция Арабия, но Петра продължава да процъфтява като важен център в региона. От 1 век в Петра прониква и християнството, а </a:t>
            </a:r>
            <a:r>
              <a:rPr lang="bg-BG" sz="1200" b="0" kern="1200" dirty="0" err="1" smtClean="0">
                <a:solidFill>
                  <a:schemeClr val="tx1"/>
                </a:solidFill>
                <a:effectLst/>
                <a:latin typeface="Arial" charset="0"/>
                <a:ea typeface="+mn-ea"/>
                <a:cs typeface="+mn-cs"/>
              </a:rPr>
              <a:t>Атанасий</a:t>
            </a:r>
            <a:r>
              <a:rPr lang="bg-BG" sz="1200" b="0" kern="1200" dirty="0" smtClean="0">
                <a:solidFill>
                  <a:schemeClr val="tx1"/>
                </a:solidFill>
                <a:effectLst/>
                <a:latin typeface="Arial" charset="0"/>
                <a:ea typeface="+mn-ea"/>
                <a:cs typeface="+mn-cs"/>
              </a:rPr>
              <a:t> споменава за епископ на Петра на име </a:t>
            </a:r>
            <a:r>
              <a:rPr lang="bg-BG" sz="1200" b="0" kern="1200" dirty="0" err="1" smtClean="0">
                <a:solidFill>
                  <a:schemeClr val="tx1"/>
                </a:solidFill>
                <a:effectLst/>
                <a:latin typeface="Arial" charset="0"/>
                <a:ea typeface="+mn-ea"/>
                <a:cs typeface="+mn-cs"/>
              </a:rPr>
              <a:t>Астерий</a:t>
            </a:r>
            <a:r>
              <a:rPr lang="bg-BG" sz="1200" b="0" kern="1200" dirty="0" smtClean="0">
                <a:solidFill>
                  <a:schemeClr val="tx1"/>
                </a:solidFill>
                <a:effectLst/>
                <a:latin typeface="Arial" charset="0"/>
                <a:ea typeface="+mn-ea"/>
                <a:cs typeface="+mn-cs"/>
              </a:rPr>
              <a:t>. През 131 градът е посетен от император Адриан. В края на 2 век Петра започва да губи значението си, след като центърът на арабската търговия се измества към Палмира. По времето на император Александър Север сеченето на монети и строителството на монументални обществени сгради е прекратено. Част от Източната Римска империя, около 630 Петра е завладяна от мюсюлманите. </a:t>
            </a:r>
            <a:r>
              <a:rPr lang="bg-BG" sz="1200" b="0" kern="1200" smtClean="0">
                <a:solidFill>
                  <a:schemeClr val="tx1"/>
                </a:solidFill>
                <a:effectLst/>
                <a:latin typeface="Arial" charset="0"/>
                <a:ea typeface="+mn-ea"/>
                <a:cs typeface="+mn-cs"/>
              </a:rPr>
              <a:t>По време на Йерусалимското кралство остатъците от града са завзети от крал Балдуин I и остава под контрола на кръстоносците до 1189.</a:t>
            </a:r>
            <a:r>
              <a:rPr lang="bg-BG" sz="1200" kern="1200" smtClean="0">
                <a:solidFill>
                  <a:schemeClr val="tx1"/>
                </a:solidFill>
                <a:effectLst/>
                <a:latin typeface="Arial" charset="0"/>
                <a:ea typeface="+mn-ea"/>
                <a:cs typeface="+mn-cs"/>
              </a:rPr>
              <a:t/>
            </a:r>
            <a:br>
              <a:rPr lang="bg-BG" sz="1200" kern="1200" smtClean="0">
                <a:solidFill>
                  <a:schemeClr val="tx1"/>
                </a:solidFill>
                <a:effectLst/>
                <a:latin typeface="Arial" charset="0"/>
                <a:ea typeface="+mn-ea"/>
                <a:cs typeface="+mn-cs"/>
              </a:rPr>
            </a:br>
            <a:endParaRPr lang="bg-BG" sz="1200" kern="1200" smtClean="0">
              <a:solidFill>
                <a:schemeClr val="tx1"/>
              </a:solidFill>
              <a:effectLst/>
              <a:latin typeface="Arial" charset="0"/>
              <a:ea typeface="+mn-ea"/>
              <a:cs typeface="+mn-cs"/>
            </a:endParaRPr>
          </a:p>
          <a:p>
            <a:r>
              <a:rPr lang="bg-BG" dirty="0"/>
              <a:t/>
            </a:r>
            <a:br>
              <a:rPr lang="bg-BG" dirty="0"/>
            </a:br>
            <a:r>
              <a:rPr lang="bg-BG" dirty="0"/>
              <a:t/>
            </a:r>
            <a:br>
              <a:rPr lang="bg-BG" dirty="0"/>
            </a:br>
            <a:endParaRPr lang="bg-B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F9606-C128-47A4-A5B1-DCC86F8B34C7}" type="slidenum">
              <a:rPr lang="bg-BG"/>
              <a:pPr/>
              <a:t>7</a:t>
            </a:fld>
            <a:endParaRPr lang="bg-BG"/>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Статуята на Христос Спасител в Бразилия</a:t>
            </a:r>
            <a:r>
              <a:rPr lang="bg-BG" sz="1200" kern="1200" dirty="0" smtClean="0">
                <a:solidFill>
                  <a:schemeClr val="tx1"/>
                </a:solidFill>
                <a:effectLst/>
                <a:latin typeface="Arial" charset="0"/>
                <a:ea typeface="+mn-ea"/>
                <a:cs typeface="+mn-cs"/>
              </a:rPr>
              <a:t> - 38-метровата статуя на Христос с разперени ръце гледа към Рио де Жанейро на атлантическия бряг от хълма </a:t>
            </a:r>
            <a:r>
              <a:rPr lang="bg-BG" sz="1200" kern="1200" dirty="0" err="1" smtClean="0">
                <a:solidFill>
                  <a:schemeClr val="tx1"/>
                </a:solidFill>
                <a:effectLst/>
                <a:latin typeface="Arial" charset="0"/>
                <a:ea typeface="+mn-ea"/>
                <a:cs typeface="+mn-cs"/>
              </a:rPr>
              <a:t>Корковаду</a:t>
            </a:r>
            <a:r>
              <a:rPr lang="bg-BG" sz="1200" kern="1200" dirty="0" smtClean="0">
                <a:solidFill>
                  <a:schemeClr val="tx1"/>
                </a:solidFill>
                <a:effectLst/>
                <a:latin typeface="Arial" charset="0"/>
                <a:ea typeface="+mn-ea"/>
                <a:cs typeface="+mn-cs"/>
              </a:rPr>
              <a:t>. Изваяна е от полско-френския скулптор Пол </a:t>
            </a:r>
            <a:r>
              <a:rPr lang="bg-BG" sz="1200" kern="1200" dirty="0" err="1" smtClean="0">
                <a:solidFill>
                  <a:schemeClr val="tx1"/>
                </a:solidFill>
                <a:effectLst/>
                <a:latin typeface="Arial" charset="0"/>
                <a:ea typeface="+mn-ea"/>
                <a:cs typeface="+mn-cs"/>
              </a:rPr>
              <a:t>Ландовски</a:t>
            </a:r>
            <a:r>
              <a:rPr lang="bg-BG" sz="1200" kern="1200" dirty="0" smtClean="0">
                <a:solidFill>
                  <a:schemeClr val="tx1"/>
                </a:solidFill>
                <a:effectLst/>
                <a:latin typeface="Arial" charset="0"/>
                <a:ea typeface="+mn-ea"/>
                <a:cs typeface="+mn-cs"/>
              </a:rPr>
              <a:t>, тежи над 1000 т и е изградена на части във Франция, които впоследствие били докарани с кораб в Бразилия. Статуята е тържествено открита на 12 октомври 1931 г.</a:t>
            </a:r>
          </a:p>
          <a:p>
            <a:r>
              <a:rPr lang="bg-BG" sz="1200" b="0" kern="1200" dirty="0" smtClean="0">
                <a:solidFill>
                  <a:schemeClr val="tx1"/>
                </a:solidFill>
                <a:effectLst/>
                <a:latin typeface="Arial" charset="0"/>
                <a:ea typeface="+mn-ea"/>
                <a:cs typeface="+mn-cs"/>
              </a:rPr>
              <a:t>Статуята на Христос Спасителя с разперени ръце се извисява над града Рио де Жанейро в Бразилия. Завършена през 1931г., тя е висока 38м, изградена е от </a:t>
            </a:r>
            <a:r>
              <a:rPr lang="bg-BG" sz="1200" b="0" kern="1200" dirty="0" err="1" smtClean="0">
                <a:solidFill>
                  <a:schemeClr val="tx1"/>
                </a:solidFill>
                <a:effectLst/>
                <a:latin typeface="Arial" charset="0"/>
                <a:ea typeface="+mn-ea"/>
                <a:cs typeface="+mn-cs"/>
              </a:rPr>
              <a:t>желязобетон</a:t>
            </a:r>
            <a:r>
              <a:rPr lang="bg-BG" sz="1200" b="0" kern="1200" dirty="0" smtClean="0">
                <a:solidFill>
                  <a:schemeClr val="tx1"/>
                </a:solidFill>
                <a:effectLst/>
                <a:latin typeface="Arial" charset="0"/>
                <a:ea typeface="+mn-ea"/>
                <a:cs typeface="+mn-cs"/>
              </a:rPr>
              <a:t> и е облицована с </a:t>
            </a:r>
            <a:r>
              <a:rPr lang="bg-BG" sz="1200" b="0" kern="1200" dirty="0" err="1" smtClean="0">
                <a:solidFill>
                  <a:schemeClr val="tx1"/>
                </a:solidFill>
                <a:effectLst/>
                <a:latin typeface="Arial" charset="0"/>
                <a:ea typeface="+mn-ea"/>
                <a:cs typeface="+mn-cs"/>
              </a:rPr>
              <a:t>несмлян</a:t>
            </a:r>
            <a:r>
              <a:rPr lang="bg-BG" sz="1200" b="0" kern="1200" dirty="0" smtClean="0">
                <a:solidFill>
                  <a:schemeClr val="tx1"/>
                </a:solidFill>
                <a:effectLst/>
                <a:latin typeface="Arial" charset="0"/>
                <a:ea typeface="+mn-ea"/>
                <a:cs typeface="+mn-cs"/>
              </a:rPr>
              <a:t> талк, устойчив на въздействието на климата. Статуята е разположена на високия 710м хълм </a:t>
            </a:r>
            <a:r>
              <a:rPr lang="bg-BG" sz="1200" b="0" kern="1200" dirty="0" err="1" smtClean="0">
                <a:solidFill>
                  <a:schemeClr val="tx1"/>
                </a:solidFill>
                <a:effectLst/>
                <a:latin typeface="Arial" charset="0"/>
                <a:ea typeface="+mn-ea"/>
                <a:cs typeface="+mn-cs"/>
              </a:rPr>
              <a:t>Корковаду</a:t>
            </a:r>
            <a:r>
              <a:rPr lang="bg-BG" sz="1200" b="0" kern="1200" dirty="0" smtClean="0">
                <a:solidFill>
                  <a:schemeClr val="tx1"/>
                </a:solidFill>
                <a:effectLst/>
                <a:latin typeface="Arial" charset="0"/>
                <a:ea typeface="+mn-ea"/>
                <a:cs typeface="+mn-cs"/>
              </a:rPr>
              <a:t> в предградията на града.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Като всички останали чудеса по света, тежащата 1145 тона статуя на Христос Спасителя, извисила ръст над Рио де Жанейро, се е превърнала в символ на града и на цяла Бразилия. Разперените ръце с дължина 30 м сякаш се готвят да прегърнат света. Туристите могат да стигнат до основата на статуята с автомобил, железница или по пешеходен маршрут. </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F9606-C128-47A4-A5B1-DCC86F8B34C7}" type="slidenum">
              <a:rPr lang="bg-BG"/>
              <a:pPr/>
              <a:t>8</a:t>
            </a:fld>
            <a:endParaRPr lang="bg-BG"/>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Статуята на Христос Спасител в Бразилия</a:t>
            </a:r>
            <a:r>
              <a:rPr lang="bg-BG" sz="1200" kern="1200" dirty="0" smtClean="0">
                <a:solidFill>
                  <a:schemeClr val="tx1"/>
                </a:solidFill>
                <a:effectLst/>
                <a:latin typeface="Arial" charset="0"/>
                <a:ea typeface="+mn-ea"/>
                <a:cs typeface="+mn-cs"/>
              </a:rPr>
              <a:t> - 38-метровата статуя на Христос с разперени ръце гледа към Рио де Жанейро на атлантическия бряг от хълма </a:t>
            </a:r>
            <a:r>
              <a:rPr lang="bg-BG" sz="1200" kern="1200" dirty="0" err="1" smtClean="0">
                <a:solidFill>
                  <a:schemeClr val="tx1"/>
                </a:solidFill>
                <a:effectLst/>
                <a:latin typeface="Arial" charset="0"/>
                <a:ea typeface="+mn-ea"/>
                <a:cs typeface="+mn-cs"/>
              </a:rPr>
              <a:t>Корковаду</a:t>
            </a:r>
            <a:r>
              <a:rPr lang="bg-BG" sz="1200" kern="1200" dirty="0" smtClean="0">
                <a:solidFill>
                  <a:schemeClr val="tx1"/>
                </a:solidFill>
                <a:effectLst/>
                <a:latin typeface="Arial" charset="0"/>
                <a:ea typeface="+mn-ea"/>
                <a:cs typeface="+mn-cs"/>
              </a:rPr>
              <a:t>. Изваяна е от полско-френския скулптор Пол </a:t>
            </a:r>
            <a:r>
              <a:rPr lang="bg-BG" sz="1200" kern="1200" dirty="0" err="1" smtClean="0">
                <a:solidFill>
                  <a:schemeClr val="tx1"/>
                </a:solidFill>
                <a:effectLst/>
                <a:latin typeface="Arial" charset="0"/>
                <a:ea typeface="+mn-ea"/>
                <a:cs typeface="+mn-cs"/>
              </a:rPr>
              <a:t>Ландовски</a:t>
            </a:r>
            <a:r>
              <a:rPr lang="bg-BG" sz="1200" kern="1200" dirty="0" smtClean="0">
                <a:solidFill>
                  <a:schemeClr val="tx1"/>
                </a:solidFill>
                <a:effectLst/>
                <a:latin typeface="Arial" charset="0"/>
                <a:ea typeface="+mn-ea"/>
                <a:cs typeface="+mn-cs"/>
              </a:rPr>
              <a:t>, тежи над 1000 т и е изградена на части във Франция, които впоследствие били докарани с кораб в Бразилия. Статуята е тържествено открита на 12 октомври 1931 г.</a:t>
            </a:r>
          </a:p>
          <a:p>
            <a:r>
              <a:rPr lang="bg-BG" sz="1200" b="0" kern="1200" dirty="0" smtClean="0">
                <a:solidFill>
                  <a:schemeClr val="tx1"/>
                </a:solidFill>
                <a:effectLst/>
                <a:latin typeface="Arial" charset="0"/>
                <a:ea typeface="+mn-ea"/>
                <a:cs typeface="+mn-cs"/>
              </a:rPr>
              <a:t>Статуята на Христос Спасителя с разперени ръце се извисява над града Рио де Жанейро в Бразилия. Завършена през 1931г., тя е висока 38м, изградена е от </a:t>
            </a:r>
            <a:r>
              <a:rPr lang="bg-BG" sz="1200" b="0" kern="1200" dirty="0" err="1" smtClean="0">
                <a:solidFill>
                  <a:schemeClr val="tx1"/>
                </a:solidFill>
                <a:effectLst/>
                <a:latin typeface="Arial" charset="0"/>
                <a:ea typeface="+mn-ea"/>
                <a:cs typeface="+mn-cs"/>
              </a:rPr>
              <a:t>желязобетон</a:t>
            </a:r>
            <a:r>
              <a:rPr lang="bg-BG" sz="1200" b="0" kern="1200" dirty="0" smtClean="0">
                <a:solidFill>
                  <a:schemeClr val="tx1"/>
                </a:solidFill>
                <a:effectLst/>
                <a:latin typeface="Arial" charset="0"/>
                <a:ea typeface="+mn-ea"/>
                <a:cs typeface="+mn-cs"/>
              </a:rPr>
              <a:t> и е облицована с </a:t>
            </a:r>
            <a:r>
              <a:rPr lang="bg-BG" sz="1200" b="0" kern="1200" dirty="0" err="1" smtClean="0">
                <a:solidFill>
                  <a:schemeClr val="tx1"/>
                </a:solidFill>
                <a:effectLst/>
                <a:latin typeface="Arial" charset="0"/>
                <a:ea typeface="+mn-ea"/>
                <a:cs typeface="+mn-cs"/>
              </a:rPr>
              <a:t>несмлян</a:t>
            </a:r>
            <a:r>
              <a:rPr lang="bg-BG" sz="1200" b="0" kern="1200" dirty="0" smtClean="0">
                <a:solidFill>
                  <a:schemeClr val="tx1"/>
                </a:solidFill>
                <a:effectLst/>
                <a:latin typeface="Arial" charset="0"/>
                <a:ea typeface="+mn-ea"/>
                <a:cs typeface="+mn-cs"/>
              </a:rPr>
              <a:t> талк, устойчив на въздействието на климата. Статуята е разположена на високия 710м хълм </a:t>
            </a:r>
            <a:r>
              <a:rPr lang="bg-BG" sz="1200" b="0" kern="1200" dirty="0" err="1" smtClean="0">
                <a:solidFill>
                  <a:schemeClr val="tx1"/>
                </a:solidFill>
                <a:effectLst/>
                <a:latin typeface="Arial" charset="0"/>
                <a:ea typeface="+mn-ea"/>
                <a:cs typeface="+mn-cs"/>
              </a:rPr>
              <a:t>Корковаду</a:t>
            </a:r>
            <a:r>
              <a:rPr lang="bg-BG" sz="1200" b="0" kern="1200" dirty="0" smtClean="0">
                <a:solidFill>
                  <a:schemeClr val="tx1"/>
                </a:solidFill>
                <a:effectLst/>
                <a:latin typeface="Arial" charset="0"/>
                <a:ea typeface="+mn-ea"/>
                <a:cs typeface="+mn-cs"/>
              </a:rPr>
              <a:t> в предградията на града. </a:t>
            </a:r>
            <a:endParaRPr lang="bg-BG" sz="1200" kern="1200" dirty="0" smtClean="0">
              <a:solidFill>
                <a:schemeClr val="tx1"/>
              </a:solidFill>
              <a:effectLst/>
              <a:latin typeface="Arial" charset="0"/>
              <a:ea typeface="+mn-ea"/>
              <a:cs typeface="+mn-cs"/>
            </a:endParaRPr>
          </a:p>
          <a:p>
            <a:r>
              <a:rPr lang="bg-BG" sz="1200" b="0" kern="1200" dirty="0" smtClean="0">
                <a:solidFill>
                  <a:schemeClr val="tx1"/>
                </a:solidFill>
                <a:effectLst/>
                <a:latin typeface="Arial" charset="0"/>
                <a:ea typeface="+mn-ea"/>
                <a:cs typeface="+mn-cs"/>
              </a:rPr>
              <a:t>Като всички останали чудеса по света, тежащата 1145 тона статуя на Христос Спасителя, извисила ръст над Рио де Жанейро, се е превърнала в символ на града и на цяла Бразилия. Разперените ръце с дължина 30 м сякаш се готвят да прегърнат света. Туристите могат да стигнат до основата на статуята с автомобил, железница или по пешеходен маршрут. </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F38244-D746-4E11-B2D0-79EEF13ECC93}" type="slidenum">
              <a:rPr lang="bg-BG"/>
              <a:pPr/>
              <a:t>9</a:t>
            </a:fld>
            <a:endParaRPr lang="bg-BG"/>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Мачу Пикчу в Перу</a:t>
            </a:r>
            <a:r>
              <a:rPr lang="bg-BG" sz="1200" kern="1200" dirty="0" smtClean="0">
                <a:solidFill>
                  <a:schemeClr val="tx1"/>
                </a:solidFill>
                <a:effectLst/>
                <a:latin typeface="Arial" charset="0"/>
                <a:ea typeface="+mn-ea"/>
                <a:cs typeface="+mn-cs"/>
              </a:rPr>
              <a:t> - построени по времето на империята на </a:t>
            </a:r>
            <a:r>
              <a:rPr lang="bg-BG" sz="1200" kern="1200" dirty="0" err="1" smtClean="0">
                <a:solidFill>
                  <a:schemeClr val="tx1"/>
                </a:solidFill>
                <a:effectLst/>
                <a:latin typeface="Arial" charset="0"/>
                <a:ea typeface="+mn-ea"/>
                <a:cs typeface="+mn-cs"/>
              </a:rPr>
              <a:t>инките</a:t>
            </a:r>
            <a:r>
              <a:rPr lang="bg-BG" sz="1200" kern="1200" dirty="0" smtClean="0">
                <a:solidFill>
                  <a:schemeClr val="tx1"/>
                </a:solidFill>
                <a:effectLst/>
                <a:latin typeface="Arial" charset="0"/>
                <a:ea typeface="+mn-ea"/>
                <a:cs typeface="+mn-cs"/>
              </a:rPr>
              <a:t> през XV в., големите стени, дворци, храмове и домове в Мачу Пикчу се намират на 2430 м надморска височина в </a:t>
            </a:r>
            <a:r>
              <a:rPr lang="bg-BG" sz="1200" kern="1200" dirty="0" err="1" smtClean="0">
                <a:solidFill>
                  <a:schemeClr val="tx1"/>
                </a:solidFill>
                <a:effectLst/>
                <a:latin typeface="Arial" charset="0"/>
                <a:ea typeface="+mn-ea"/>
                <a:cs typeface="+mn-cs"/>
              </a:rPr>
              <a:t>Андите</a:t>
            </a:r>
            <a:r>
              <a:rPr lang="bg-BG" sz="1200" kern="1200" dirty="0" smtClean="0">
                <a:solidFill>
                  <a:schemeClr val="tx1"/>
                </a:solidFill>
                <a:effectLst/>
                <a:latin typeface="Arial" charset="0"/>
                <a:ea typeface="+mn-ea"/>
                <a:cs typeface="+mn-cs"/>
              </a:rPr>
              <a:t>, откъдето има изглед към долина, на 500 км югоизточно от Лима. Остава загадка как големите камъни са били транспортирани на такава надморска височина, за да бъде построен отдалеченият град.</a:t>
            </a:r>
          </a:p>
          <a:p>
            <a:r>
              <a:rPr lang="bg-BG" sz="1200" b="0" kern="1200" dirty="0" smtClean="0">
                <a:solidFill>
                  <a:schemeClr val="tx1"/>
                </a:solidFill>
                <a:effectLst/>
                <a:latin typeface="Arial" charset="0"/>
                <a:ea typeface="+mn-ea"/>
                <a:cs typeface="+mn-cs"/>
              </a:rPr>
              <a:t>Мачу Пикчу се намира в Перу на 2300 метра над морското равнище и на 112 км от Куско в подножието на Свещената долина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Смята се, че Мачу Пикчу е бил част от много голям комплекс от крепости, които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използвали за защита от набезите на индианците, обитаващи джунглата. Градът е условно разделен на четири части. Северозападната е разположена в района, който вероятно се е използвал за религиозни цели. Именно там се намират и т.нар. Свещен площад, както и храмът на "Трите прозореца", "Свещеният храм", "Имението на свещениците". Там е и слънчевата лаборатория, която позволявала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да определят годишните сезони и часа по сенките, хвърляни от слънцето върху камъните. Предполага се, че най-големите жилищни сгради са изградени в североизточната част на комплекса. Наблюдателната кула заедно с други сгради са били разположени в югозападната част. На югоизток от комплекса са били най-малките и скромни сгради, издигнати покрай тесни улички, близо до многобройните тераси. В най-долната част на терасите е гробницата, в която по време на разкопки, са били намерени 135 скелета и 109 от тях са били женски. Това дава основание на учените да смятат, че жителите на Мачу Пикчу са били предимно жени, които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си избирали и скривали в града, неизвестен за испанските завоеватели. Древната крепост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е открита случайно през 1911 г. и оттогава е обект на исторически и археологически тълкувания. Американският археолог </a:t>
            </a:r>
            <a:r>
              <a:rPr lang="bg-BG" sz="1200" b="0" kern="1200" dirty="0" err="1" smtClean="0">
                <a:solidFill>
                  <a:schemeClr val="tx1"/>
                </a:solidFill>
                <a:effectLst/>
                <a:latin typeface="Arial" charset="0"/>
                <a:ea typeface="+mn-ea"/>
                <a:cs typeface="+mn-cs"/>
              </a:rPr>
              <a:t>Хирам</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Бингъм</a:t>
            </a:r>
            <a:r>
              <a:rPr lang="bg-BG" sz="1200" b="0" kern="1200" dirty="0" smtClean="0">
                <a:solidFill>
                  <a:schemeClr val="tx1"/>
                </a:solidFill>
                <a:effectLst/>
                <a:latin typeface="Arial" charset="0"/>
                <a:ea typeface="+mn-ea"/>
                <a:cs typeface="+mn-cs"/>
              </a:rPr>
              <a:t> открива древния град по време на експедиция, организирана от престижния университет </a:t>
            </a:r>
            <a:r>
              <a:rPr lang="bg-BG" sz="1200" b="0" kern="1200" dirty="0" err="1" smtClean="0">
                <a:solidFill>
                  <a:schemeClr val="tx1"/>
                </a:solidFill>
                <a:effectLst/>
                <a:latin typeface="Arial" charset="0"/>
                <a:ea typeface="+mn-ea"/>
                <a:cs typeface="+mn-cs"/>
              </a:rPr>
              <a:t>Йейл</a:t>
            </a:r>
            <a:r>
              <a:rPr lang="bg-BG" sz="1200" b="0" kern="1200" dirty="0" smtClean="0">
                <a:solidFill>
                  <a:schemeClr val="tx1"/>
                </a:solidFill>
                <a:effectLst/>
                <a:latin typeface="Arial" charset="0"/>
                <a:ea typeface="+mn-ea"/>
                <a:cs typeface="+mn-cs"/>
              </a:rPr>
              <a:t>. Според него Мачу Пикчу е било най-сигурното убежище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Тук победеният инка </a:t>
            </a:r>
            <a:r>
              <a:rPr lang="bg-BG" sz="1200" b="0" kern="1200" dirty="0" err="1" smtClean="0">
                <a:solidFill>
                  <a:schemeClr val="tx1"/>
                </a:solidFill>
                <a:effectLst/>
                <a:latin typeface="Arial" charset="0"/>
                <a:ea typeface="+mn-ea"/>
                <a:cs typeface="+mn-cs"/>
              </a:rPr>
              <a:t>Манко</a:t>
            </a:r>
            <a:r>
              <a:rPr lang="bg-BG" sz="1200" b="0" kern="1200" dirty="0" smtClean="0">
                <a:solidFill>
                  <a:schemeClr val="tx1"/>
                </a:solidFill>
                <a:effectLst/>
                <a:latin typeface="Arial" charset="0"/>
                <a:ea typeface="+mn-ea"/>
                <a:cs typeface="+mn-cs"/>
              </a:rPr>
              <a:t> и неговите хора избягали след обсадата на столицата Куско през 1536 г. след проваленото въстание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срещу испанските завоеватели. Стратегическата позиция на Мачу Пикчу обаче е послужила за основа и на друга, доста популярна хипотеза. Според нея "крепостта" служила за стражева охрана и била използвана от</a:t>
            </a:r>
            <a:endParaRPr lang="bg-BG" sz="1200" kern="1200" dirty="0" smtClean="0">
              <a:solidFill>
                <a:schemeClr val="tx1"/>
              </a:solidFill>
              <a:effectLst/>
              <a:latin typeface="Arial" charset="0"/>
              <a:ea typeface="+mn-ea"/>
              <a:cs typeface="+mn-cs"/>
            </a:endParaRPr>
          </a:p>
          <a:p>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като символ на доминиращата им позиция в района на Амазонка, близо до Куско. Това обяснява до голяма степен сцените, изобразяващи сблъсъците между войниците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и обикновените войници, наричани "</a:t>
            </a:r>
            <a:r>
              <a:rPr lang="bg-BG" sz="1200" b="0" kern="1200" dirty="0" err="1" smtClean="0">
                <a:solidFill>
                  <a:schemeClr val="tx1"/>
                </a:solidFill>
                <a:effectLst/>
                <a:latin typeface="Arial" charset="0"/>
                <a:ea typeface="+mn-ea"/>
                <a:cs typeface="+mn-cs"/>
              </a:rPr>
              <a:t>чунчос</a:t>
            </a:r>
            <a:r>
              <a:rPr lang="bg-BG" sz="1200" b="0" kern="1200" dirty="0" smtClean="0">
                <a:solidFill>
                  <a:schemeClr val="tx1"/>
                </a:solidFill>
                <a:effectLst/>
                <a:latin typeface="Arial" charset="0"/>
                <a:ea typeface="+mn-ea"/>
                <a:cs typeface="+mn-cs"/>
              </a:rPr>
              <a:t>" - обитателите на джунглата. Тези сцени са изобразени върху лакирани дървени чаши, изработени от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За някои обаче Мачу Пикчу е бил важен религиозен център. Доказателство за това са олтарите, както и неговата непристъпност. Именно там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можели да бъдат най-близо до боговете си и дори да се докоснат до тях. </a:t>
            </a:r>
            <a:endParaRPr lang="bg-BG" sz="1200" kern="1200" dirty="0">
              <a:solidFill>
                <a:schemeClr val="tx1"/>
              </a:solidFill>
              <a:effectLst/>
              <a:latin typeface="Arial"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F38244-D746-4E11-B2D0-79EEF13ECC93}" type="slidenum">
              <a:rPr lang="bg-BG"/>
              <a:pPr/>
              <a:t>10</a:t>
            </a:fld>
            <a:endParaRPr lang="bg-BG"/>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bg-BG" sz="1200" b="1" kern="1200" dirty="0" smtClean="0">
                <a:solidFill>
                  <a:schemeClr val="tx1"/>
                </a:solidFill>
                <a:effectLst/>
                <a:latin typeface="Arial" charset="0"/>
                <a:ea typeface="+mn-ea"/>
                <a:cs typeface="+mn-cs"/>
              </a:rPr>
              <a:t>Мачу Пикчу в Перу</a:t>
            </a:r>
            <a:r>
              <a:rPr lang="bg-BG" sz="1200" kern="1200" dirty="0" smtClean="0">
                <a:solidFill>
                  <a:schemeClr val="tx1"/>
                </a:solidFill>
                <a:effectLst/>
                <a:latin typeface="Arial" charset="0"/>
                <a:ea typeface="+mn-ea"/>
                <a:cs typeface="+mn-cs"/>
              </a:rPr>
              <a:t> - построени по времето на империята на </a:t>
            </a:r>
            <a:r>
              <a:rPr lang="bg-BG" sz="1200" kern="1200" dirty="0" err="1" smtClean="0">
                <a:solidFill>
                  <a:schemeClr val="tx1"/>
                </a:solidFill>
                <a:effectLst/>
                <a:latin typeface="Arial" charset="0"/>
                <a:ea typeface="+mn-ea"/>
                <a:cs typeface="+mn-cs"/>
              </a:rPr>
              <a:t>инките</a:t>
            </a:r>
            <a:r>
              <a:rPr lang="bg-BG" sz="1200" kern="1200" dirty="0" smtClean="0">
                <a:solidFill>
                  <a:schemeClr val="tx1"/>
                </a:solidFill>
                <a:effectLst/>
                <a:latin typeface="Arial" charset="0"/>
                <a:ea typeface="+mn-ea"/>
                <a:cs typeface="+mn-cs"/>
              </a:rPr>
              <a:t> през XV в., големите стени, дворци, храмове и домове в Мачу Пикчу се намират на 2430 м надморска височина в </a:t>
            </a:r>
            <a:r>
              <a:rPr lang="bg-BG" sz="1200" kern="1200" dirty="0" err="1" smtClean="0">
                <a:solidFill>
                  <a:schemeClr val="tx1"/>
                </a:solidFill>
                <a:effectLst/>
                <a:latin typeface="Arial" charset="0"/>
                <a:ea typeface="+mn-ea"/>
                <a:cs typeface="+mn-cs"/>
              </a:rPr>
              <a:t>Андите</a:t>
            </a:r>
            <a:r>
              <a:rPr lang="bg-BG" sz="1200" kern="1200" dirty="0" smtClean="0">
                <a:solidFill>
                  <a:schemeClr val="tx1"/>
                </a:solidFill>
                <a:effectLst/>
                <a:latin typeface="Arial" charset="0"/>
                <a:ea typeface="+mn-ea"/>
                <a:cs typeface="+mn-cs"/>
              </a:rPr>
              <a:t>, откъдето има изглед към долина, на 500 км югоизточно от Лима. Остава загадка как големите камъни са били транспортирани на такава надморска височина, за да бъде построен отдалеченият град.</a:t>
            </a:r>
          </a:p>
          <a:p>
            <a:r>
              <a:rPr lang="bg-BG" sz="1200" b="0" kern="1200" dirty="0" smtClean="0">
                <a:solidFill>
                  <a:schemeClr val="tx1"/>
                </a:solidFill>
                <a:effectLst/>
                <a:latin typeface="Arial" charset="0"/>
                <a:ea typeface="+mn-ea"/>
                <a:cs typeface="+mn-cs"/>
              </a:rPr>
              <a:t>Мачу Пикчу се намира в Перу на 2300 метра над морското равнище и на 112 км от Куско в подножието на Свещената долина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Смята се, че Мачу Пикчу е бил част от много голям комплекс от крепости, които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използвали за защита от набезите на индианците, обитаващи джунглата. Градът е условно разделен на четири части. Северозападната е разположена в района, който вероятно се е използвал за религиозни цели. Именно там се намират и т.нар. Свещен площад, както и храмът на "Трите прозореца", "Свещеният храм", "Имението на свещениците". Там е и слънчевата лаборатория, която позволявала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да определят годишните сезони и часа по сенките, хвърляни от слънцето върху камъните. Предполага се, че най-големите жилищни сгради са изградени в североизточната част на комплекса. Наблюдателната кула заедно с други сгради са били разположени в югозападната част. На югоизток от комплекса са били най-малките и скромни сгради, издигнати покрай тесни улички, близо до многобройните тераси. В най-долната част на терасите е гробницата, в която по време на разкопки, са били намерени 135 скелета и 109 от тях са били женски. Това дава основание на учените да смятат, че жителите на Мачу Пикчу са били предимно жени, които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си избирали и скривали в града, неизвестен за испанските завоеватели. Древната крепост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е открита случайно през 1911 г. и оттогава е обект на исторически и археологически тълкувания. Американският археолог </a:t>
            </a:r>
            <a:r>
              <a:rPr lang="bg-BG" sz="1200" b="0" kern="1200" dirty="0" err="1" smtClean="0">
                <a:solidFill>
                  <a:schemeClr val="tx1"/>
                </a:solidFill>
                <a:effectLst/>
                <a:latin typeface="Arial" charset="0"/>
                <a:ea typeface="+mn-ea"/>
                <a:cs typeface="+mn-cs"/>
              </a:rPr>
              <a:t>Хирам</a:t>
            </a:r>
            <a:r>
              <a:rPr lang="bg-BG" sz="1200" b="0" kern="1200" dirty="0" smtClean="0">
                <a:solidFill>
                  <a:schemeClr val="tx1"/>
                </a:solidFill>
                <a:effectLst/>
                <a:latin typeface="Arial" charset="0"/>
                <a:ea typeface="+mn-ea"/>
                <a:cs typeface="+mn-cs"/>
              </a:rPr>
              <a:t> </a:t>
            </a:r>
            <a:r>
              <a:rPr lang="bg-BG" sz="1200" b="0" kern="1200" dirty="0" err="1" smtClean="0">
                <a:solidFill>
                  <a:schemeClr val="tx1"/>
                </a:solidFill>
                <a:effectLst/>
                <a:latin typeface="Arial" charset="0"/>
                <a:ea typeface="+mn-ea"/>
                <a:cs typeface="+mn-cs"/>
              </a:rPr>
              <a:t>Бингъм</a:t>
            </a:r>
            <a:r>
              <a:rPr lang="bg-BG" sz="1200" b="0" kern="1200" dirty="0" smtClean="0">
                <a:solidFill>
                  <a:schemeClr val="tx1"/>
                </a:solidFill>
                <a:effectLst/>
                <a:latin typeface="Arial" charset="0"/>
                <a:ea typeface="+mn-ea"/>
                <a:cs typeface="+mn-cs"/>
              </a:rPr>
              <a:t> открива древния град по време на експедиция, организирана от престижния университет </a:t>
            </a:r>
            <a:r>
              <a:rPr lang="bg-BG" sz="1200" b="0" kern="1200" dirty="0" err="1" smtClean="0">
                <a:solidFill>
                  <a:schemeClr val="tx1"/>
                </a:solidFill>
                <a:effectLst/>
                <a:latin typeface="Arial" charset="0"/>
                <a:ea typeface="+mn-ea"/>
                <a:cs typeface="+mn-cs"/>
              </a:rPr>
              <a:t>Йейл</a:t>
            </a:r>
            <a:r>
              <a:rPr lang="bg-BG" sz="1200" b="0" kern="1200" dirty="0" smtClean="0">
                <a:solidFill>
                  <a:schemeClr val="tx1"/>
                </a:solidFill>
                <a:effectLst/>
                <a:latin typeface="Arial" charset="0"/>
                <a:ea typeface="+mn-ea"/>
                <a:cs typeface="+mn-cs"/>
              </a:rPr>
              <a:t>. Според него Мачу Пикчу е било най-сигурното убежище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Тук победеният инка </a:t>
            </a:r>
            <a:r>
              <a:rPr lang="bg-BG" sz="1200" b="0" kern="1200" dirty="0" err="1" smtClean="0">
                <a:solidFill>
                  <a:schemeClr val="tx1"/>
                </a:solidFill>
                <a:effectLst/>
                <a:latin typeface="Arial" charset="0"/>
                <a:ea typeface="+mn-ea"/>
                <a:cs typeface="+mn-cs"/>
              </a:rPr>
              <a:t>Манко</a:t>
            </a:r>
            <a:r>
              <a:rPr lang="bg-BG" sz="1200" b="0" kern="1200" dirty="0" smtClean="0">
                <a:solidFill>
                  <a:schemeClr val="tx1"/>
                </a:solidFill>
                <a:effectLst/>
                <a:latin typeface="Arial" charset="0"/>
                <a:ea typeface="+mn-ea"/>
                <a:cs typeface="+mn-cs"/>
              </a:rPr>
              <a:t> и неговите хора избягали след обсадата на столицата Куско през 1536 г. след проваленото въстание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срещу испанските завоеватели. Стратегическата позиция на Мачу Пикчу обаче е послужила за основа и на друга, доста популярна хипотеза. Според нея "крепостта" служила за стражева охрана и била използвана от</a:t>
            </a:r>
            <a:endParaRPr lang="bg-BG" sz="1200" kern="1200" dirty="0" smtClean="0">
              <a:solidFill>
                <a:schemeClr val="tx1"/>
              </a:solidFill>
              <a:effectLst/>
              <a:latin typeface="Arial" charset="0"/>
              <a:ea typeface="+mn-ea"/>
              <a:cs typeface="+mn-cs"/>
            </a:endParaRPr>
          </a:p>
          <a:p>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като символ на доминиращата им позиция в района на Амазонка, близо до Куско. Това обяснява до голяма степен сцените, изобразяващи сблъсъците между войниците на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и обикновените войници, наричани "</a:t>
            </a:r>
            <a:r>
              <a:rPr lang="bg-BG" sz="1200" b="0" kern="1200" dirty="0" err="1" smtClean="0">
                <a:solidFill>
                  <a:schemeClr val="tx1"/>
                </a:solidFill>
                <a:effectLst/>
                <a:latin typeface="Arial" charset="0"/>
                <a:ea typeface="+mn-ea"/>
                <a:cs typeface="+mn-cs"/>
              </a:rPr>
              <a:t>чунчос</a:t>
            </a:r>
            <a:r>
              <a:rPr lang="bg-BG" sz="1200" b="0" kern="1200" dirty="0" smtClean="0">
                <a:solidFill>
                  <a:schemeClr val="tx1"/>
                </a:solidFill>
                <a:effectLst/>
                <a:latin typeface="Arial" charset="0"/>
                <a:ea typeface="+mn-ea"/>
                <a:cs typeface="+mn-cs"/>
              </a:rPr>
              <a:t>" - обитателите на джунглата. Тези сцени са изобразени върху лакирани дървени чаши, изработени от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За някои обаче Мачу Пикчу е бил важен религиозен център. Доказателство за това са олтарите, както и неговата непристъпност. Именно там </a:t>
            </a:r>
            <a:r>
              <a:rPr lang="bg-BG" sz="1200" b="0" kern="1200" dirty="0" err="1" smtClean="0">
                <a:solidFill>
                  <a:schemeClr val="tx1"/>
                </a:solidFill>
                <a:effectLst/>
                <a:latin typeface="Arial" charset="0"/>
                <a:ea typeface="+mn-ea"/>
                <a:cs typeface="+mn-cs"/>
              </a:rPr>
              <a:t>инките</a:t>
            </a:r>
            <a:r>
              <a:rPr lang="bg-BG" sz="1200" b="0" kern="1200" dirty="0" smtClean="0">
                <a:solidFill>
                  <a:schemeClr val="tx1"/>
                </a:solidFill>
                <a:effectLst/>
                <a:latin typeface="Arial" charset="0"/>
                <a:ea typeface="+mn-ea"/>
                <a:cs typeface="+mn-cs"/>
              </a:rPr>
              <a:t> можели да бъдат най-близо до боговете си и дори да се докоснат до тях. </a:t>
            </a:r>
            <a:endParaRPr lang="bg-BG"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endParaRPr lang="bg-BG"/>
          </a:p>
        </p:txBody>
      </p:sp>
      <p:sp>
        <p:nvSpPr>
          <p:cNvPr id="5" name="Footer Placeholder 4"/>
          <p:cNvSpPr>
            <a:spLocks noGrp="1"/>
          </p:cNvSpPr>
          <p:nvPr>
            <p:ph type="ftr" sz="quarter" idx="11"/>
          </p:nvPr>
        </p:nvSpPr>
        <p:spPr/>
        <p:txBody>
          <a:bodyPr/>
          <a:lstStyle>
            <a:lvl1pPr>
              <a:defRPr/>
            </a:lvl1pPr>
          </a:lstStyle>
          <a:p>
            <a:endParaRPr lang="bg-BG"/>
          </a:p>
        </p:txBody>
      </p:sp>
      <p:sp>
        <p:nvSpPr>
          <p:cNvPr id="6" name="Slide Number Placeholder 5"/>
          <p:cNvSpPr>
            <a:spLocks noGrp="1"/>
          </p:cNvSpPr>
          <p:nvPr>
            <p:ph type="sldNum" sz="quarter" idx="12"/>
          </p:nvPr>
        </p:nvSpPr>
        <p:spPr/>
        <p:txBody>
          <a:bodyPr/>
          <a:lstStyle>
            <a:lvl1pPr>
              <a:defRPr/>
            </a:lvl1pPr>
          </a:lstStyle>
          <a:p>
            <a:fld id="{D87D60C3-E2EC-498D-BCD9-0CED999C228F}" type="slidenum">
              <a:rPr lang="bg-BG"/>
              <a:pPr/>
              <a:t>‹#›</a:t>
            </a:fld>
            <a:endParaRPr lang="bg-BG"/>
          </a:p>
        </p:txBody>
      </p:sp>
    </p:spTree>
    <p:extLst>
      <p:ext uri="{BB962C8B-B14F-4D97-AF65-F5344CB8AC3E}">
        <p14:creationId xmlns:p14="http://schemas.microsoft.com/office/powerpoint/2010/main" xmlns="" val="2322362822"/>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bg-BG"/>
          </a:p>
        </p:txBody>
      </p:sp>
      <p:sp>
        <p:nvSpPr>
          <p:cNvPr id="5" name="Footer Placeholder 4"/>
          <p:cNvSpPr>
            <a:spLocks noGrp="1"/>
          </p:cNvSpPr>
          <p:nvPr>
            <p:ph type="ftr" sz="quarter" idx="11"/>
          </p:nvPr>
        </p:nvSpPr>
        <p:spPr/>
        <p:txBody>
          <a:bodyPr/>
          <a:lstStyle>
            <a:lvl1pPr>
              <a:defRPr/>
            </a:lvl1pPr>
          </a:lstStyle>
          <a:p>
            <a:endParaRPr lang="bg-BG"/>
          </a:p>
        </p:txBody>
      </p:sp>
      <p:sp>
        <p:nvSpPr>
          <p:cNvPr id="6" name="Slide Number Placeholder 5"/>
          <p:cNvSpPr>
            <a:spLocks noGrp="1"/>
          </p:cNvSpPr>
          <p:nvPr>
            <p:ph type="sldNum" sz="quarter" idx="12"/>
          </p:nvPr>
        </p:nvSpPr>
        <p:spPr/>
        <p:txBody>
          <a:bodyPr/>
          <a:lstStyle>
            <a:lvl1pPr>
              <a:defRPr/>
            </a:lvl1pPr>
          </a:lstStyle>
          <a:p>
            <a:fld id="{7B2E81AB-D522-4568-9C21-0A35DC60DA28}" type="slidenum">
              <a:rPr lang="bg-BG"/>
              <a:pPr/>
              <a:t>‹#›</a:t>
            </a:fld>
            <a:endParaRPr lang="bg-BG"/>
          </a:p>
        </p:txBody>
      </p:sp>
    </p:spTree>
    <p:extLst>
      <p:ext uri="{BB962C8B-B14F-4D97-AF65-F5344CB8AC3E}">
        <p14:creationId xmlns:p14="http://schemas.microsoft.com/office/powerpoint/2010/main" xmlns="" val="1366183954"/>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bg-BG"/>
          </a:p>
        </p:txBody>
      </p:sp>
      <p:sp>
        <p:nvSpPr>
          <p:cNvPr id="5" name="Footer Placeholder 4"/>
          <p:cNvSpPr>
            <a:spLocks noGrp="1"/>
          </p:cNvSpPr>
          <p:nvPr>
            <p:ph type="ftr" sz="quarter" idx="11"/>
          </p:nvPr>
        </p:nvSpPr>
        <p:spPr/>
        <p:txBody>
          <a:bodyPr/>
          <a:lstStyle>
            <a:lvl1pPr>
              <a:defRPr/>
            </a:lvl1pPr>
          </a:lstStyle>
          <a:p>
            <a:endParaRPr lang="bg-BG"/>
          </a:p>
        </p:txBody>
      </p:sp>
      <p:sp>
        <p:nvSpPr>
          <p:cNvPr id="6" name="Slide Number Placeholder 5"/>
          <p:cNvSpPr>
            <a:spLocks noGrp="1"/>
          </p:cNvSpPr>
          <p:nvPr>
            <p:ph type="sldNum" sz="quarter" idx="12"/>
          </p:nvPr>
        </p:nvSpPr>
        <p:spPr/>
        <p:txBody>
          <a:bodyPr/>
          <a:lstStyle>
            <a:lvl1pPr>
              <a:defRPr/>
            </a:lvl1pPr>
          </a:lstStyle>
          <a:p>
            <a:fld id="{4C85BEC8-688E-412C-9C35-A9F36A5C5089}" type="slidenum">
              <a:rPr lang="bg-BG"/>
              <a:pPr/>
              <a:t>‹#›</a:t>
            </a:fld>
            <a:endParaRPr lang="bg-BG"/>
          </a:p>
        </p:txBody>
      </p:sp>
    </p:spTree>
    <p:extLst>
      <p:ext uri="{BB962C8B-B14F-4D97-AF65-F5344CB8AC3E}">
        <p14:creationId xmlns:p14="http://schemas.microsoft.com/office/powerpoint/2010/main" xmlns="" val="3016363641"/>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bg-BG"/>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bg-BG"/>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9A70FCC4-7354-4378-B1C0-8BFBA2656CC6}" type="slidenum">
              <a:rPr lang="bg-BG"/>
              <a:pPr/>
              <a:t>‹#›</a:t>
            </a:fld>
            <a:endParaRPr lang="bg-BG"/>
          </a:p>
        </p:txBody>
      </p:sp>
    </p:spTree>
    <p:extLst>
      <p:ext uri="{BB962C8B-B14F-4D97-AF65-F5344CB8AC3E}">
        <p14:creationId xmlns:p14="http://schemas.microsoft.com/office/powerpoint/2010/main" xmlns="" val="2453502175"/>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bg-BG"/>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bg-BG"/>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A3D8F62-FDB8-4E26-BC01-F4656226BE71}" type="slidenum">
              <a:rPr lang="bg-BG"/>
              <a:pPr/>
              <a:t>‹#›</a:t>
            </a:fld>
            <a:endParaRPr lang="bg-BG"/>
          </a:p>
        </p:txBody>
      </p:sp>
    </p:spTree>
    <p:extLst>
      <p:ext uri="{BB962C8B-B14F-4D97-AF65-F5344CB8AC3E}">
        <p14:creationId xmlns:p14="http://schemas.microsoft.com/office/powerpoint/2010/main" xmlns="" val="2454663629"/>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SmartArt Placeholder 2"/>
          <p:cNvSpPr>
            <a:spLocks noGrp="1"/>
          </p:cNvSpPr>
          <p:nvPr>
            <p:ph type="dgm" idx="1"/>
          </p:nvPr>
        </p:nvSpPr>
        <p:spPr>
          <a:xfrm>
            <a:off x="457200" y="1600200"/>
            <a:ext cx="8229600" cy="4525963"/>
          </a:xfrm>
        </p:spPr>
        <p:txBody>
          <a:bodyPr/>
          <a:lstStyle/>
          <a:p>
            <a:endParaRPr lang="bg-BG"/>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bg-BG"/>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bg-BG"/>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FAC060B-61A6-4050-AED6-21CE16EFAF32}" type="slidenum">
              <a:rPr lang="bg-BG"/>
              <a:pPr/>
              <a:t>‹#›</a:t>
            </a:fld>
            <a:endParaRPr lang="bg-BG"/>
          </a:p>
        </p:txBody>
      </p:sp>
    </p:spTree>
    <p:extLst>
      <p:ext uri="{BB962C8B-B14F-4D97-AF65-F5344CB8AC3E}">
        <p14:creationId xmlns:p14="http://schemas.microsoft.com/office/powerpoint/2010/main" xmlns="" val="2865536806"/>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able Placeholder 2"/>
          <p:cNvSpPr>
            <a:spLocks noGrp="1"/>
          </p:cNvSpPr>
          <p:nvPr>
            <p:ph type="tbl" idx="1"/>
          </p:nvPr>
        </p:nvSpPr>
        <p:spPr>
          <a:xfrm>
            <a:off x="457200" y="1600200"/>
            <a:ext cx="8229600" cy="4525963"/>
          </a:xfrm>
        </p:spPr>
        <p:txBody>
          <a:bodyPr/>
          <a:lstStyle/>
          <a:p>
            <a:endParaRPr lang="bg-BG"/>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bg-BG"/>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bg-BG"/>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004F441-B952-4CF4-BAB3-44D2CAC6A812}" type="slidenum">
              <a:rPr lang="bg-BG"/>
              <a:pPr/>
              <a:t>‹#›</a:t>
            </a:fld>
            <a:endParaRPr lang="bg-BG"/>
          </a:p>
        </p:txBody>
      </p:sp>
    </p:spTree>
    <p:extLst>
      <p:ext uri="{BB962C8B-B14F-4D97-AF65-F5344CB8AC3E}">
        <p14:creationId xmlns:p14="http://schemas.microsoft.com/office/powerpoint/2010/main" xmlns="" val="185742546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bg-BG"/>
          </a:p>
        </p:txBody>
      </p:sp>
      <p:sp>
        <p:nvSpPr>
          <p:cNvPr id="5" name="Footer Placeholder 4"/>
          <p:cNvSpPr>
            <a:spLocks noGrp="1"/>
          </p:cNvSpPr>
          <p:nvPr>
            <p:ph type="ftr" sz="quarter" idx="11"/>
          </p:nvPr>
        </p:nvSpPr>
        <p:spPr/>
        <p:txBody>
          <a:bodyPr/>
          <a:lstStyle>
            <a:lvl1pPr>
              <a:defRPr/>
            </a:lvl1pPr>
          </a:lstStyle>
          <a:p>
            <a:endParaRPr lang="bg-BG"/>
          </a:p>
        </p:txBody>
      </p:sp>
      <p:sp>
        <p:nvSpPr>
          <p:cNvPr id="6" name="Slide Number Placeholder 5"/>
          <p:cNvSpPr>
            <a:spLocks noGrp="1"/>
          </p:cNvSpPr>
          <p:nvPr>
            <p:ph type="sldNum" sz="quarter" idx="12"/>
          </p:nvPr>
        </p:nvSpPr>
        <p:spPr/>
        <p:txBody>
          <a:bodyPr/>
          <a:lstStyle>
            <a:lvl1pPr>
              <a:defRPr/>
            </a:lvl1pPr>
          </a:lstStyle>
          <a:p>
            <a:fld id="{8D7FE5E8-05E0-4F90-868C-DC5AB1B2FBE2}" type="slidenum">
              <a:rPr lang="bg-BG"/>
              <a:pPr/>
              <a:t>‹#›</a:t>
            </a:fld>
            <a:endParaRPr lang="bg-BG"/>
          </a:p>
        </p:txBody>
      </p:sp>
    </p:spTree>
    <p:extLst>
      <p:ext uri="{BB962C8B-B14F-4D97-AF65-F5344CB8AC3E}">
        <p14:creationId xmlns:p14="http://schemas.microsoft.com/office/powerpoint/2010/main" xmlns="" val="2858751146"/>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bg-BG"/>
          </a:p>
        </p:txBody>
      </p:sp>
      <p:sp>
        <p:nvSpPr>
          <p:cNvPr id="5" name="Footer Placeholder 4"/>
          <p:cNvSpPr>
            <a:spLocks noGrp="1"/>
          </p:cNvSpPr>
          <p:nvPr>
            <p:ph type="ftr" sz="quarter" idx="11"/>
          </p:nvPr>
        </p:nvSpPr>
        <p:spPr/>
        <p:txBody>
          <a:bodyPr/>
          <a:lstStyle>
            <a:lvl1pPr>
              <a:defRPr/>
            </a:lvl1pPr>
          </a:lstStyle>
          <a:p>
            <a:endParaRPr lang="bg-BG"/>
          </a:p>
        </p:txBody>
      </p:sp>
      <p:sp>
        <p:nvSpPr>
          <p:cNvPr id="6" name="Slide Number Placeholder 5"/>
          <p:cNvSpPr>
            <a:spLocks noGrp="1"/>
          </p:cNvSpPr>
          <p:nvPr>
            <p:ph type="sldNum" sz="quarter" idx="12"/>
          </p:nvPr>
        </p:nvSpPr>
        <p:spPr/>
        <p:txBody>
          <a:bodyPr/>
          <a:lstStyle>
            <a:lvl1pPr>
              <a:defRPr/>
            </a:lvl1pPr>
          </a:lstStyle>
          <a:p>
            <a:fld id="{B004A6C6-A91F-43B3-8B82-78774ED8FE36}" type="slidenum">
              <a:rPr lang="bg-BG"/>
              <a:pPr/>
              <a:t>‹#›</a:t>
            </a:fld>
            <a:endParaRPr lang="bg-BG"/>
          </a:p>
        </p:txBody>
      </p:sp>
    </p:spTree>
    <p:extLst>
      <p:ext uri="{BB962C8B-B14F-4D97-AF65-F5344CB8AC3E}">
        <p14:creationId xmlns:p14="http://schemas.microsoft.com/office/powerpoint/2010/main" xmlns="" val="1636834109"/>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endParaRPr lang="bg-BG"/>
          </a:p>
        </p:txBody>
      </p:sp>
      <p:sp>
        <p:nvSpPr>
          <p:cNvPr id="6" name="Footer Placeholder 5"/>
          <p:cNvSpPr>
            <a:spLocks noGrp="1"/>
          </p:cNvSpPr>
          <p:nvPr>
            <p:ph type="ftr" sz="quarter" idx="11"/>
          </p:nvPr>
        </p:nvSpPr>
        <p:spPr/>
        <p:txBody>
          <a:bodyPr/>
          <a:lstStyle>
            <a:lvl1pPr>
              <a:defRPr/>
            </a:lvl1pPr>
          </a:lstStyle>
          <a:p>
            <a:endParaRPr lang="bg-BG"/>
          </a:p>
        </p:txBody>
      </p:sp>
      <p:sp>
        <p:nvSpPr>
          <p:cNvPr id="7" name="Slide Number Placeholder 6"/>
          <p:cNvSpPr>
            <a:spLocks noGrp="1"/>
          </p:cNvSpPr>
          <p:nvPr>
            <p:ph type="sldNum" sz="quarter" idx="12"/>
          </p:nvPr>
        </p:nvSpPr>
        <p:spPr/>
        <p:txBody>
          <a:bodyPr/>
          <a:lstStyle>
            <a:lvl1pPr>
              <a:defRPr/>
            </a:lvl1pPr>
          </a:lstStyle>
          <a:p>
            <a:fld id="{812F0B10-DCD8-498E-BD62-23BD98AD4BCD}" type="slidenum">
              <a:rPr lang="bg-BG"/>
              <a:pPr/>
              <a:t>‹#›</a:t>
            </a:fld>
            <a:endParaRPr lang="bg-BG"/>
          </a:p>
        </p:txBody>
      </p:sp>
    </p:spTree>
    <p:extLst>
      <p:ext uri="{BB962C8B-B14F-4D97-AF65-F5344CB8AC3E}">
        <p14:creationId xmlns:p14="http://schemas.microsoft.com/office/powerpoint/2010/main" xmlns="" val="1566370985"/>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endParaRPr lang="bg-BG"/>
          </a:p>
        </p:txBody>
      </p:sp>
      <p:sp>
        <p:nvSpPr>
          <p:cNvPr id="8" name="Footer Placeholder 7"/>
          <p:cNvSpPr>
            <a:spLocks noGrp="1"/>
          </p:cNvSpPr>
          <p:nvPr>
            <p:ph type="ftr" sz="quarter" idx="11"/>
          </p:nvPr>
        </p:nvSpPr>
        <p:spPr/>
        <p:txBody>
          <a:bodyPr/>
          <a:lstStyle>
            <a:lvl1pPr>
              <a:defRPr/>
            </a:lvl1pPr>
          </a:lstStyle>
          <a:p>
            <a:endParaRPr lang="bg-BG"/>
          </a:p>
        </p:txBody>
      </p:sp>
      <p:sp>
        <p:nvSpPr>
          <p:cNvPr id="9" name="Slide Number Placeholder 8"/>
          <p:cNvSpPr>
            <a:spLocks noGrp="1"/>
          </p:cNvSpPr>
          <p:nvPr>
            <p:ph type="sldNum" sz="quarter" idx="12"/>
          </p:nvPr>
        </p:nvSpPr>
        <p:spPr/>
        <p:txBody>
          <a:bodyPr/>
          <a:lstStyle>
            <a:lvl1pPr>
              <a:defRPr/>
            </a:lvl1pPr>
          </a:lstStyle>
          <a:p>
            <a:fld id="{5E3AE0B1-0732-47F7-8F3E-02ED151CC361}" type="slidenum">
              <a:rPr lang="bg-BG"/>
              <a:pPr/>
              <a:t>‹#›</a:t>
            </a:fld>
            <a:endParaRPr lang="bg-BG"/>
          </a:p>
        </p:txBody>
      </p:sp>
    </p:spTree>
    <p:extLst>
      <p:ext uri="{BB962C8B-B14F-4D97-AF65-F5344CB8AC3E}">
        <p14:creationId xmlns:p14="http://schemas.microsoft.com/office/powerpoint/2010/main" xmlns="" val="4133991158"/>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endParaRPr lang="bg-BG"/>
          </a:p>
        </p:txBody>
      </p:sp>
      <p:sp>
        <p:nvSpPr>
          <p:cNvPr id="4" name="Footer Placeholder 3"/>
          <p:cNvSpPr>
            <a:spLocks noGrp="1"/>
          </p:cNvSpPr>
          <p:nvPr>
            <p:ph type="ftr" sz="quarter" idx="11"/>
          </p:nvPr>
        </p:nvSpPr>
        <p:spPr/>
        <p:txBody>
          <a:bodyPr/>
          <a:lstStyle>
            <a:lvl1pPr>
              <a:defRPr/>
            </a:lvl1pPr>
          </a:lstStyle>
          <a:p>
            <a:endParaRPr lang="bg-BG"/>
          </a:p>
        </p:txBody>
      </p:sp>
      <p:sp>
        <p:nvSpPr>
          <p:cNvPr id="5" name="Slide Number Placeholder 4"/>
          <p:cNvSpPr>
            <a:spLocks noGrp="1"/>
          </p:cNvSpPr>
          <p:nvPr>
            <p:ph type="sldNum" sz="quarter" idx="12"/>
          </p:nvPr>
        </p:nvSpPr>
        <p:spPr/>
        <p:txBody>
          <a:bodyPr/>
          <a:lstStyle>
            <a:lvl1pPr>
              <a:defRPr/>
            </a:lvl1pPr>
          </a:lstStyle>
          <a:p>
            <a:fld id="{243BC19E-79A0-48AD-B732-A9760D1FE235}" type="slidenum">
              <a:rPr lang="bg-BG"/>
              <a:pPr/>
              <a:t>‹#›</a:t>
            </a:fld>
            <a:endParaRPr lang="bg-BG"/>
          </a:p>
        </p:txBody>
      </p:sp>
    </p:spTree>
    <p:extLst>
      <p:ext uri="{BB962C8B-B14F-4D97-AF65-F5344CB8AC3E}">
        <p14:creationId xmlns:p14="http://schemas.microsoft.com/office/powerpoint/2010/main" xmlns="" val="2594797553"/>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bg-BG"/>
          </a:p>
        </p:txBody>
      </p:sp>
      <p:sp>
        <p:nvSpPr>
          <p:cNvPr id="3" name="Footer Placeholder 2"/>
          <p:cNvSpPr>
            <a:spLocks noGrp="1"/>
          </p:cNvSpPr>
          <p:nvPr>
            <p:ph type="ftr" sz="quarter" idx="11"/>
          </p:nvPr>
        </p:nvSpPr>
        <p:spPr/>
        <p:txBody>
          <a:bodyPr/>
          <a:lstStyle>
            <a:lvl1pPr>
              <a:defRPr/>
            </a:lvl1pPr>
          </a:lstStyle>
          <a:p>
            <a:endParaRPr lang="bg-BG"/>
          </a:p>
        </p:txBody>
      </p:sp>
      <p:sp>
        <p:nvSpPr>
          <p:cNvPr id="4" name="Slide Number Placeholder 3"/>
          <p:cNvSpPr>
            <a:spLocks noGrp="1"/>
          </p:cNvSpPr>
          <p:nvPr>
            <p:ph type="sldNum" sz="quarter" idx="12"/>
          </p:nvPr>
        </p:nvSpPr>
        <p:spPr/>
        <p:txBody>
          <a:bodyPr/>
          <a:lstStyle>
            <a:lvl1pPr>
              <a:defRPr/>
            </a:lvl1pPr>
          </a:lstStyle>
          <a:p>
            <a:fld id="{8D031D1A-8AB3-4A2C-B6CF-77986728C7E6}" type="slidenum">
              <a:rPr lang="bg-BG"/>
              <a:pPr/>
              <a:t>‹#›</a:t>
            </a:fld>
            <a:endParaRPr lang="bg-BG"/>
          </a:p>
        </p:txBody>
      </p:sp>
    </p:spTree>
    <p:extLst>
      <p:ext uri="{BB962C8B-B14F-4D97-AF65-F5344CB8AC3E}">
        <p14:creationId xmlns:p14="http://schemas.microsoft.com/office/powerpoint/2010/main" xmlns="" val="2099415559"/>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bg-BG"/>
          </a:p>
        </p:txBody>
      </p:sp>
      <p:sp>
        <p:nvSpPr>
          <p:cNvPr id="6" name="Footer Placeholder 5"/>
          <p:cNvSpPr>
            <a:spLocks noGrp="1"/>
          </p:cNvSpPr>
          <p:nvPr>
            <p:ph type="ftr" sz="quarter" idx="11"/>
          </p:nvPr>
        </p:nvSpPr>
        <p:spPr/>
        <p:txBody>
          <a:bodyPr/>
          <a:lstStyle>
            <a:lvl1pPr>
              <a:defRPr/>
            </a:lvl1pPr>
          </a:lstStyle>
          <a:p>
            <a:endParaRPr lang="bg-BG"/>
          </a:p>
        </p:txBody>
      </p:sp>
      <p:sp>
        <p:nvSpPr>
          <p:cNvPr id="7" name="Slide Number Placeholder 6"/>
          <p:cNvSpPr>
            <a:spLocks noGrp="1"/>
          </p:cNvSpPr>
          <p:nvPr>
            <p:ph type="sldNum" sz="quarter" idx="12"/>
          </p:nvPr>
        </p:nvSpPr>
        <p:spPr/>
        <p:txBody>
          <a:bodyPr/>
          <a:lstStyle>
            <a:lvl1pPr>
              <a:defRPr/>
            </a:lvl1pPr>
          </a:lstStyle>
          <a:p>
            <a:fld id="{33B4CD83-D908-4F35-953E-7D43E2F88ABE}" type="slidenum">
              <a:rPr lang="bg-BG"/>
              <a:pPr/>
              <a:t>‹#›</a:t>
            </a:fld>
            <a:endParaRPr lang="bg-BG"/>
          </a:p>
        </p:txBody>
      </p:sp>
    </p:spTree>
    <p:extLst>
      <p:ext uri="{BB962C8B-B14F-4D97-AF65-F5344CB8AC3E}">
        <p14:creationId xmlns:p14="http://schemas.microsoft.com/office/powerpoint/2010/main" xmlns="" val="2052148053"/>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bg-BG"/>
          </a:p>
        </p:txBody>
      </p:sp>
      <p:sp>
        <p:nvSpPr>
          <p:cNvPr id="6" name="Footer Placeholder 5"/>
          <p:cNvSpPr>
            <a:spLocks noGrp="1"/>
          </p:cNvSpPr>
          <p:nvPr>
            <p:ph type="ftr" sz="quarter" idx="11"/>
          </p:nvPr>
        </p:nvSpPr>
        <p:spPr/>
        <p:txBody>
          <a:bodyPr/>
          <a:lstStyle>
            <a:lvl1pPr>
              <a:defRPr/>
            </a:lvl1pPr>
          </a:lstStyle>
          <a:p>
            <a:endParaRPr lang="bg-BG"/>
          </a:p>
        </p:txBody>
      </p:sp>
      <p:sp>
        <p:nvSpPr>
          <p:cNvPr id="7" name="Slide Number Placeholder 6"/>
          <p:cNvSpPr>
            <a:spLocks noGrp="1"/>
          </p:cNvSpPr>
          <p:nvPr>
            <p:ph type="sldNum" sz="quarter" idx="12"/>
          </p:nvPr>
        </p:nvSpPr>
        <p:spPr/>
        <p:txBody>
          <a:bodyPr/>
          <a:lstStyle>
            <a:lvl1pPr>
              <a:defRPr/>
            </a:lvl1pPr>
          </a:lstStyle>
          <a:p>
            <a:fld id="{03A9B73D-34FF-4A24-B52D-61F002E35C24}" type="slidenum">
              <a:rPr lang="bg-BG"/>
              <a:pPr/>
              <a:t>‹#›</a:t>
            </a:fld>
            <a:endParaRPr lang="bg-BG"/>
          </a:p>
        </p:txBody>
      </p:sp>
    </p:spTree>
    <p:extLst>
      <p:ext uri="{BB962C8B-B14F-4D97-AF65-F5344CB8AC3E}">
        <p14:creationId xmlns:p14="http://schemas.microsoft.com/office/powerpoint/2010/main" xmlns="" val="2290050251"/>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1105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105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bg-BG"/>
          </a:p>
        </p:txBody>
      </p:sp>
      <p:sp>
        <p:nvSpPr>
          <p:cNvPr id="1105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bg-BG"/>
          </a:p>
        </p:txBody>
      </p:sp>
      <p:sp>
        <p:nvSpPr>
          <p:cNvPr id="1105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BC1E318-EE13-425D-A19E-0CADE7840A4D}" type="slidenum">
              <a:rPr lang="bg-BG"/>
              <a:pPr/>
              <a:t>‹#›</a:t>
            </a:fld>
            <a:endParaRPr lang="bg-BG"/>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ransition spd="slow">
    <p:zoom/>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p:txBody>
          <a:bodyPr/>
          <a:lstStyle/>
          <a:p>
            <a:endParaRPr lang="bg-BG"/>
          </a:p>
        </p:txBody>
      </p:sp>
      <p:sp>
        <p:nvSpPr>
          <p:cNvPr id="111621" name="Rectangle 5"/>
          <p:cNvSpPr>
            <a:spLocks noGrp="1" noChangeArrowheads="1"/>
          </p:cNvSpPr>
          <p:nvPr>
            <p:ph type="subTitle" idx="1"/>
          </p:nvPr>
        </p:nvSpPr>
        <p:spPr/>
        <p:txBody>
          <a:bodyPr/>
          <a:lstStyle/>
          <a:p>
            <a:endParaRPr lang="bg-BG"/>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bg-BG"/>
              <a:t>МАЧУ ПИКЧУ</a:t>
            </a:r>
          </a:p>
        </p:txBody>
      </p:sp>
    </p:spTree>
    <p:extLst>
      <p:ext uri="{BB962C8B-B14F-4D97-AF65-F5344CB8AC3E}">
        <p14:creationId xmlns:p14="http://schemas.microsoft.com/office/powerpoint/2010/main" xmlns="" val="1930077389"/>
      </p:ext>
    </p:extLst>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bg-BG"/>
              <a:t>ПИРАМИДАТА В ЧИЧЕН ИЦА</a:t>
            </a: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bg-BG"/>
              <a:t>ПИРАМИДАТА В ЧИЧЕН ИЦА</a:t>
            </a:r>
          </a:p>
        </p:txBody>
      </p:sp>
    </p:spTree>
    <p:extLst>
      <p:ext uri="{BB962C8B-B14F-4D97-AF65-F5344CB8AC3E}">
        <p14:creationId xmlns:p14="http://schemas.microsoft.com/office/powerpoint/2010/main" xmlns="" val="3181588966"/>
      </p:ext>
    </p:extLst>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bg-BG"/>
              <a:t>КОЛИЗЕУМЪТ В РИМ</a:t>
            </a:r>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bg-BG"/>
              <a:t>КОЛИЗЕУМЪТ В РИМ</a:t>
            </a:r>
          </a:p>
        </p:txBody>
      </p:sp>
    </p:spTree>
    <p:extLst>
      <p:ext uri="{BB962C8B-B14F-4D97-AF65-F5344CB8AC3E}">
        <p14:creationId xmlns:p14="http://schemas.microsoft.com/office/powerpoint/2010/main" xmlns="" val="979806098"/>
      </p:ext>
    </p:extLst>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bg-BG"/>
              <a:t>ТАДЖ МАХАЛ</a:t>
            </a:r>
          </a:p>
        </p:txBody>
      </p:sp>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bg-BG"/>
              <a:t>ТАДЖ МАХАЛ</a:t>
            </a:r>
          </a:p>
        </p:txBody>
      </p:sp>
    </p:spTree>
    <p:extLst>
      <p:ext uri="{BB962C8B-B14F-4D97-AF65-F5344CB8AC3E}">
        <p14:creationId xmlns:p14="http://schemas.microsoft.com/office/powerpoint/2010/main" xmlns="" val="510227978"/>
      </p:ext>
    </p:extLst>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bg-BG" sz="4000" dirty="0" smtClean="0"/>
              <a:t>Континентът с най-много чудеса</a:t>
            </a:r>
            <a:endParaRPr lang="bg-BG" sz="4000" dirty="0"/>
          </a:p>
        </p:txBody>
      </p:sp>
      <p:graphicFrame>
        <p:nvGraphicFramePr>
          <p:cNvPr id="2" name="Diagram 1"/>
          <p:cNvGraphicFramePr/>
          <p:nvPr>
            <p:extLst>
              <p:ext uri="{D42A27DB-BD31-4B8C-83A1-F6EECF244321}">
                <p14:modId xmlns:p14="http://schemas.microsoft.com/office/powerpoint/2010/main" xmlns="" val="4106486717"/>
              </p:ext>
            </p:extLst>
          </p:nvPr>
        </p:nvGraphicFramePr>
        <p:xfrm>
          <a:off x="179388" y="1971675"/>
          <a:ext cx="8461375" cy="3816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additive="base">
                                        <p:cTn id="7" dur="3000" fill="hold"/>
                                        <p:tgtEl>
                                          <p:spTgt spid="93188"/>
                                        </p:tgtEl>
                                        <p:attrNameLst>
                                          <p:attrName>ppt_x</p:attrName>
                                        </p:attrNameLst>
                                      </p:cBhvr>
                                      <p:tavLst>
                                        <p:tav tm="0">
                                          <p:val>
                                            <p:strVal val="#ppt_x"/>
                                          </p:val>
                                        </p:tav>
                                        <p:tav tm="100000">
                                          <p:val>
                                            <p:strVal val="#ppt_x"/>
                                          </p:val>
                                        </p:tav>
                                      </p:tavLst>
                                    </p:anim>
                                    <p:anim calcmode="lin" valueType="num">
                                      <p:cBhvr additive="base">
                                        <p:cTn id="8" dur="3000" fill="hold"/>
                                        <p:tgtEl>
                                          <p:spTgt spid="931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p:bldGraphic spid="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a:xfrm>
            <a:off x="468313" y="260350"/>
            <a:ext cx="8229600" cy="936625"/>
          </a:xfrm>
        </p:spPr>
        <p:txBody>
          <a:bodyPr/>
          <a:lstStyle/>
          <a:p>
            <a:r>
              <a:rPr lang="bg-BG" dirty="0" smtClean="0"/>
              <a:t>Възникване на чудесата</a:t>
            </a:r>
            <a:endParaRPr lang="bg-BG" dirty="0"/>
          </a:p>
        </p:txBody>
      </p:sp>
      <p:graphicFrame>
        <p:nvGraphicFramePr>
          <p:cNvPr id="103596" name="Group 172"/>
          <p:cNvGraphicFramePr>
            <a:graphicFrameLocks noGrp="1"/>
          </p:cNvGraphicFramePr>
          <p:nvPr>
            <p:ph type="tbl" idx="1"/>
            <p:extLst>
              <p:ext uri="{D42A27DB-BD31-4B8C-83A1-F6EECF244321}">
                <p14:modId xmlns:p14="http://schemas.microsoft.com/office/powerpoint/2010/main" xmlns="" val="3812903808"/>
              </p:ext>
            </p:extLst>
          </p:nvPr>
        </p:nvGraphicFramePr>
        <p:xfrm>
          <a:off x="250825" y="1439863"/>
          <a:ext cx="8497888" cy="5118736"/>
        </p:xfrm>
        <a:graphic>
          <a:graphicData uri="http://schemas.openxmlformats.org/drawingml/2006/table">
            <a:tbl>
              <a:tblPr/>
              <a:tblGrid>
                <a:gridCol w="4635500"/>
                <a:gridCol w="3862388"/>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bg-BG" sz="2800" b="1" i="0" u="none" strike="noStrike" cap="none" normalizeH="0" baseline="0" dirty="0" smtClean="0">
                          <a:ln>
                            <a:noFill/>
                          </a:ln>
                          <a:solidFill>
                            <a:schemeClr val="tx1"/>
                          </a:solidFill>
                          <a:effectLst/>
                          <a:latin typeface="Arial" charset="0"/>
                        </a:rPr>
                        <a:t>Новите 7 чудеса</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bg-BG" sz="2800" b="1" i="0" u="none" strike="noStrike" cap="none" normalizeH="0" baseline="0" dirty="0" smtClean="0">
                          <a:ln>
                            <a:noFill/>
                          </a:ln>
                          <a:solidFill>
                            <a:schemeClr val="tx1"/>
                          </a:solidFill>
                          <a:effectLst/>
                          <a:latin typeface="Arial" charset="0"/>
                        </a:rPr>
                        <a:t>Век/Година</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Великата китайска стена</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VІІ – ІVв. Пр. Хр.</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8100" cap="flat" cmpd="sng" algn="ctr">
                      <a:solidFill>
                        <a:schemeClr val="tx1"/>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Град Петра</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106 г.</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Христос спасител</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1931г.</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Мачу Пикчу</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ХVв.</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Чичен Ица</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445г.</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Колизеумът в Рим</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80г.</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Тадж Махал</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bg-BG" sz="2800" b="0" i="0" u="none" strike="noStrike" cap="none" normalizeH="0" baseline="0" smtClean="0">
                          <a:ln>
                            <a:noFill/>
                          </a:ln>
                          <a:solidFill>
                            <a:schemeClr val="tx1"/>
                          </a:solidFill>
                          <a:effectLst/>
                          <a:latin typeface="Arial" charset="0"/>
                        </a:rPr>
                        <a:t>1632 – 1654г.</a:t>
                      </a: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103596"/>
                                        </p:tgtEl>
                                        <p:attrNameLst>
                                          <p:attrName>style.visibility</p:attrName>
                                        </p:attrNameLst>
                                      </p:cBhvr>
                                      <p:to>
                                        <p:strVal val="visible"/>
                                      </p:to>
                                    </p:set>
                                    <p:anim calcmode="lin" valueType="num">
                                      <p:cBhvr additive="base">
                                        <p:cTn id="11" dur="500" fill="hold"/>
                                        <p:tgtEl>
                                          <p:spTgt spid="103596"/>
                                        </p:tgtEl>
                                        <p:attrNameLst>
                                          <p:attrName>ppt_x</p:attrName>
                                        </p:attrNameLst>
                                      </p:cBhvr>
                                      <p:tavLst>
                                        <p:tav tm="0">
                                          <p:val>
                                            <p:strVal val="0-#ppt_w/2"/>
                                          </p:val>
                                        </p:tav>
                                        <p:tav tm="100000">
                                          <p:val>
                                            <p:strVal val="#ppt_x"/>
                                          </p:val>
                                        </p:tav>
                                      </p:tavLst>
                                    </p:anim>
                                    <p:anim calcmode="lin" valueType="num">
                                      <p:cBhvr additive="base">
                                        <p:cTn id="12" dur="500" fill="hold"/>
                                        <p:tgtEl>
                                          <p:spTgt spid="1035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79388" y="476250"/>
            <a:ext cx="8532812" cy="936526"/>
          </a:xfrm>
        </p:spPr>
        <p:txBody>
          <a:bodyPr/>
          <a:lstStyle/>
          <a:p>
            <a:r>
              <a:rPr lang="bg-BG" sz="4000" dirty="0" smtClean="0"/>
              <a:t>Новите седем чудеса на света</a:t>
            </a:r>
            <a:endParaRPr lang="bg-BG" sz="4000" dirty="0"/>
          </a:p>
        </p:txBody>
      </p:sp>
      <p:sp>
        <p:nvSpPr>
          <p:cNvPr id="68611" name="Rectangle 3"/>
          <p:cNvSpPr>
            <a:spLocks noGrp="1" noChangeArrowheads="1"/>
          </p:cNvSpPr>
          <p:nvPr>
            <p:ph type="body" idx="1"/>
          </p:nvPr>
        </p:nvSpPr>
        <p:spPr>
          <a:xfrm>
            <a:off x="179388" y="1700808"/>
            <a:ext cx="8713787" cy="4615855"/>
          </a:xfrm>
        </p:spPr>
        <p:txBody>
          <a:bodyPr/>
          <a:lstStyle/>
          <a:p>
            <a:pPr>
              <a:buClr>
                <a:schemeClr val="tx1"/>
              </a:buClr>
            </a:pPr>
            <a:r>
              <a:rPr lang="bg-BG" dirty="0"/>
              <a:t>Великата китайска стена</a:t>
            </a:r>
          </a:p>
          <a:p>
            <a:pPr>
              <a:buClr>
                <a:schemeClr val="tx1"/>
              </a:buClr>
            </a:pPr>
            <a:r>
              <a:rPr lang="bg-BG" dirty="0"/>
              <a:t>Град Петра в Йордания</a:t>
            </a:r>
          </a:p>
          <a:p>
            <a:pPr>
              <a:buClr>
                <a:schemeClr val="tx1"/>
              </a:buClr>
            </a:pPr>
            <a:r>
              <a:rPr lang="bg-BG" dirty="0"/>
              <a:t>Статуята на Христос Спасител в Бразилия</a:t>
            </a:r>
          </a:p>
          <a:p>
            <a:pPr>
              <a:buClr>
                <a:schemeClr val="tx1"/>
              </a:buClr>
            </a:pPr>
            <a:r>
              <a:rPr lang="bg-BG" dirty="0"/>
              <a:t>Мачу Пикчу в Перу</a:t>
            </a:r>
          </a:p>
          <a:p>
            <a:pPr>
              <a:buClr>
                <a:schemeClr val="tx1"/>
              </a:buClr>
            </a:pPr>
            <a:r>
              <a:rPr lang="bg-BG" dirty="0" err="1"/>
              <a:t>Чичен</a:t>
            </a:r>
            <a:r>
              <a:rPr lang="bg-BG" dirty="0"/>
              <a:t> </a:t>
            </a:r>
            <a:r>
              <a:rPr lang="bg-BG" dirty="0" err="1"/>
              <a:t>Ица</a:t>
            </a:r>
            <a:r>
              <a:rPr lang="bg-BG" dirty="0"/>
              <a:t> в Мексико</a:t>
            </a:r>
          </a:p>
          <a:p>
            <a:pPr>
              <a:buClr>
                <a:schemeClr val="tx1"/>
              </a:buClr>
            </a:pPr>
            <a:r>
              <a:rPr lang="bg-BG" dirty="0" err="1"/>
              <a:t>Колизеумът</a:t>
            </a:r>
            <a:r>
              <a:rPr lang="bg-BG" dirty="0"/>
              <a:t> в Рим</a:t>
            </a:r>
          </a:p>
          <a:p>
            <a:pPr>
              <a:buClr>
                <a:schemeClr val="tx1"/>
              </a:buClr>
            </a:pPr>
            <a:r>
              <a:rPr lang="bg-BG" dirty="0"/>
              <a:t>Тадж Махал в Индия</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blinds(horizontal)">
                                      <p:cBhvr>
                                        <p:cTn id="7" dur="10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 calcmode="lin" valueType="num">
                                      <p:cBhvr additive="base">
                                        <p:cTn id="18" dur="500" fill="hold"/>
                                        <p:tgtEl>
                                          <p:spTgt spid="686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68611">
                                            <p:txEl>
                                              <p:pRg st="2" end="2"/>
                                            </p:txEl>
                                          </p:spTgt>
                                        </p:tgtEl>
                                        <p:attrNameLst>
                                          <p:attrName>style.visibility</p:attrName>
                                        </p:attrNameLst>
                                      </p:cBhvr>
                                      <p:to>
                                        <p:strVal val="visible"/>
                                      </p:to>
                                    </p:set>
                                    <p:anim calcmode="lin" valueType="num">
                                      <p:cBhvr additive="base">
                                        <p:cTn id="24"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86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68611">
                                            <p:txEl>
                                              <p:pRg st="3" end="3"/>
                                            </p:txEl>
                                          </p:spTgt>
                                        </p:tgtEl>
                                        <p:attrNameLst>
                                          <p:attrName>style.visibility</p:attrName>
                                        </p:attrNameLst>
                                      </p:cBhvr>
                                      <p:to>
                                        <p:strVal val="visible"/>
                                      </p:to>
                                    </p:set>
                                    <p:anim calcmode="lin" valueType="num">
                                      <p:cBhvr additive="base">
                                        <p:cTn id="30" dur="500" fill="hold"/>
                                        <p:tgtEl>
                                          <p:spTgt spid="686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686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68611">
                                            <p:txEl>
                                              <p:pRg st="4" end="4"/>
                                            </p:txEl>
                                          </p:spTgt>
                                        </p:tgtEl>
                                        <p:attrNameLst>
                                          <p:attrName>style.visibility</p:attrName>
                                        </p:attrNameLst>
                                      </p:cBhvr>
                                      <p:to>
                                        <p:strVal val="visible"/>
                                      </p:to>
                                    </p:set>
                                    <p:anim calcmode="lin" valueType="num">
                                      <p:cBhvr additive="base">
                                        <p:cTn id="36"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86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nodeType="clickEffect">
                                  <p:stCondLst>
                                    <p:cond delay="0"/>
                                  </p:stCondLst>
                                  <p:childTnLst>
                                    <p:set>
                                      <p:cBhvr>
                                        <p:cTn id="41" dur="1" fill="hold">
                                          <p:stCondLst>
                                            <p:cond delay="0"/>
                                          </p:stCondLst>
                                        </p:cTn>
                                        <p:tgtEl>
                                          <p:spTgt spid="68611">
                                            <p:txEl>
                                              <p:pRg st="5" end="5"/>
                                            </p:txEl>
                                          </p:spTgt>
                                        </p:tgtEl>
                                        <p:attrNameLst>
                                          <p:attrName>style.visibility</p:attrName>
                                        </p:attrNameLst>
                                      </p:cBhvr>
                                      <p:to>
                                        <p:strVal val="visible"/>
                                      </p:to>
                                    </p:set>
                                    <p:anim calcmode="lin" valueType="num">
                                      <p:cBhvr additive="base">
                                        <p:cTn id="42" dur="500" fill="hold"/>
                                        <p:tgtEl>
                                          <p:spTgt spid="68611">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86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nodeType="clickEffect">
                                  <p:stCondLst>
                                    <p:cond delay="0"/>
                                  </p:stCondLst>
                                  <p:childTnLst>
                                    <p:set>
                                      <p:cBhvr>
                                        <p:cTn id="47" dur="1" fill="hold">
                                          <p:stCondLst>
                                            <p:cond delay="0"/>
                                          </p:stCondLst>
                                        </p:cTn>
                                        <p:tgtEl>
                                          <p:spTgt spid="68611">
                                            <p:txEl>
                                              <p:pRg st="6" end="6"/>
                                            </p:txEl>
                                          </p:spTgt>
                                        </p:tgtEl>
                                        <p:attrNameLst>
                                          <p:attrName>style.visibility</p:attrName>
                                        </p:attrNameLst>
                                      </p:cBhvr>
                                      <p:to>
                                        <p:strVal val="visible"/>
                                      </p:to>
                                    </p:set>
                                    <p:anim calcmode="lin" valueType="num">
                                      <p:cBhvr additive="base">
                                        <p:cTn id="48"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86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7" name="Rectangle 7"/>
          <p:cNvSpPr>
            <a:spLocks noGrp="1" noChangeArrowheads="1"/>
          </p:cNvSpPr>
          <p:nvPr>
            <p:ph type="title"/>
          </p:nvPr>
        </p:nvSpPr>
        <p:spPr/>
        <p:txBody>
          <a:bodyPr/>
          <a:lstStyle/>
          <a:p>
            <a:r>
              <a:rPr lang="bg-BG" sz="4000"/>
              <a:t>ВЕЛИКАТА КИТАЙСКА СТЕНА</a:t>
            </a:r>
          </a:p>
        </p:txBody>
      </p:sp>
      <p:sp>
        <p:nvSpPr>
          <p:cNvPr id="71688" name="Rectangle 8"/>
          <p:cNvSpPr>
            <a:spLocks noGrp="1" noChangeArrowheads="1"/>
          </p:cNvSpPr>
          <p:nvPr>
            <p:ph type="body" sz="half" idx="4294967295"/>
          </p:nvPr>
        </p:nvSpPr>
        <p:spPr>
          <a:xfrm>
            <a:off x="0" y="1628775"/>
            <a:ext cx="4211638" cy="4464050"/>
          </a:xfrm>
        </p:spPr>
        <p:txBody>
          <a:bodyPr/>
          <a:lstStyle/>
          <a:p>
            <a:pPr>
              <a:buClr>
                <a:schemeClr val="tx1"/>
              </a:buClr>
            </a:pPr>
            <a:endParaRPr lang="bg-BG" sz="2400" b="1"/>
          </a:p>
          <a:p>
            <a:endParaRPr lang="bg-BG" sz="2400" b="1"/>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7"/>
                                        </p:tgtEl>
                                        <p:attrNameLst>
                                          <p:attrName>style.visibility</p:attrName>
                                        </p:attrNameLst>
                                      </p:cBhvr>
                                      <p:to>
                                        <p:strVal val="visible"/>
                                      </p:to>
                                    </p:set>
                                    <p:animEffect transition="in" filter="dissolve">
                                      <p:cBhvr>
                                        <p:cTn id="7" dur="2000"/>
                                        <p:tgtEl>
                                          <p:spTgt spid="716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nodePh="1">
                                  <p:stCondLst>
                                    <p:cond delay="0"/>
                                  </p:stCondLst>
                                  <p:endCondLst>
                                    <p:cond evt="begin" delay="0">
                                      <p:tn val="10"/>
                                    </p:cond>
                                  </p:endCondLst>
                                  <p:childTnLst>
                                    <p:set>
                                      <p:cBhvr>
                                        <p:cTn id="11" dur="1" fill="hold">
                                          <p:stCondLst>
                                            <p:cond delay="0"/>
                                          </p:stCondLst>
                                        </p:cTn>
                                        <p:tgtEl>
                                          <p:spTgt spid="71688">
                                            <p:txEl>
                                              <p:pRg st="0" end="0"/>
                                            </p:txEl>
                                          </p:spTgt>
                                        </p:tgtEl>
                                        <p:attrNameLst>
                                          <p:attrName>style.visibility</p:attrName>
                                        </p:attrNameLst>
                                      </p:cBhvr>
                                      <p:to>
                                        <p:strVal val="visible"/>
                                      </p:to>
                                    </p:set>
                                    <p:animEffect transition="in" filter="checkerboard(across)">
                                      <p:cBhvr>
                                        <p:cTn id="12" dur="500"/>
                                        <p:tgtEl>
                                          <p:spTgt spid="716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7" name="Rectangle 7"/>
          <p:cNvSpPr>
            <a:spLocks noGrp="1" noChangeArrowheads="1"/>
          </p:cNvSpPr>
          <p:nvPr>
            <p:ph type="title"/>
          </p:nvPr>
        </p:nvSpPr>
        <p:spPr/>
        <p:txBody>
          <a:bodyPr/>
          <a:lstStyle/>
          <a:p>
            <a:r>
              <a:rPr lang="bg-BG" sz="4000"/>
              <a:t>ВЕЛИКАТА КИТАЙСКА СТЕНА</a:t>
            </a:r>
          </a:p>
        </p:txBody>
      </p:sp>
      <p:sp>
        <p:nvSpPr>
          <p:cNvPr id="71688" name="Rectangle 8"/>
          <p:cNvSpPr>
            <a:spLocks noGrp="1" noChangeArrowheads="1"/>
          </p:cNvSpPr>
          <p:nvPr>
            <p:ph type="body" sz="half" idx="4294967295"/>
          </p:nvPr>
        </p:nvSpPr>
        <p:spPr>
          <a:xfrm>
            <a:off x="0" y="1628775"/>
            <a:ext cx="4211638" cy="4464050"/>
          </a:xfrm>
        </p:spPr>
        <p:txBody>
          <a:bodyPr/>
          <a:lstStyle/>
          <a:p>
            <a:pPr>
              <a:buClr>
                <a:schemeClr val="tx1"/>
              </a:buClr>
            </a:pPr>
            <a:endParaRPr lang="bg-BG" sz="2400" b="1"/>
          </a:p>
          <a:p>
            <a:endParaRPr lang="bg-BG" sz="2400" b="1"/>
          </a:p>
        </p:txBody>
      </p:sp>
    </p:spTree>
    <p:extLst>
      <p:ext uri="{BB962C8B-B14F-4D97-AF65-F5344CB8AC3E}">
        <p14:creationId xmlns:p14="http://schemas.microsoft.com/office/powerpoint/2010/main" xmlns="" val="338566954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7"/>
                                        </p:tgtEl>
                                        <p:attrNameLst>
                                          <p:attrName>style.visibility</p:attrName>
                                        </p:attrNameLst>
                                      </p:cBhvr>
                                      <p:to>
                                        <p:strVal val="visible"/>
                                      </p:to>
                                    </p:set>
                                    <p:animEffect transition="in" filter="dissolve">
                                      <p:cBhvr>
                                        <p:cTn id="7" dur="2000"/>
                                        <p:tgtEl>
                                          <p:spTgt spid="716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nodePh="1">
                                  <p:stCondLst>
                                    <p:cond delay="0"/>
                                  </p:stCondLst>
                                  <p:endCondLst>
                                    <p:cond evt="begin" delay="0">
                                      <p:tn val="10"/>
                                    </p:cond>
                                  </p:endCondLst>
                                  <p:childTnLst>
                                    <p:set>
                                      <p:cBhvr>
                                        <p:cTn id="11" dur="1" fill="hold">
                                          <p:stCondLst>
                                            <p:cond delay="0"/>
                                          </p:stCondLst>
                                        </p:cTn>
                                        <p:tgtEl>
                                          <p:spTgt spid="71688">
                                            <p:txEl>
                                              <p:pRg st="0" end="0"/>
                                            </p:txEl>
                                          </p:spTgt>
                                        </p:tgtEl>
                                        <p:attrNameLst>
                                          <p:attrName>style.visibility</p:attrName>
                                        </p:attrNameLst>
                                      </p:cBhvr>
                                      <p:to>
                                        <p:strVal val="visible"/>
                                      </p:to>
                                    </p:set>
                                    <p:animEffect transition="in" filter="checkerboard(across)">
                                      <p:cBhvr>
                                        <p:cTn id="12" dur="500"/>
                                        <p:tgtEl>
                                          <p:spTgt spid="716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p:txBody>
          <a:bodyPr/>
          <a:lstStyle/>
          <a:p>
            <a:r>
              <a:rPr lang="bg-BG"/>
              <a:t>ГРАД ПЕТРА</a:t>
            </a: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p:txBody>
          <a:bodyPr/>
          <a:lstStyle/>
          <a:p>
            <a:r>
              <a:rPr lang="bg-BG"/>
              <a:t>ГРАД ПЕТРА</a:t>
            </a:r>
          </a:p>
        </p:txBody>
      </p:sp>
    </p:spTree>
    <p:extLst>
      <p:ext uri="{BB962C8B-B14F-4D97-AF65-F5344CB8AC3E}">
        <p14:creationId xmlns:p14="http://schemas.microsoft.com/office/powerpoint/2010/main" xmlns="" val="562363537"/>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bg-BG" sz="4000"/>
              <a:t>СТАТУЯТА НА ХРИСТОС СПАСИТЕЛ</a:t>
            </a: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bg-BG" sz="4000"/>
              <a:t>СТАТУЯТА НА ХРИСТОС СПАСИТЕЛ</a:t>
            </a:r>
          </a:p>
        </p:txBody>
      </p:sp>
    </p:spTree>
    <p:extLst>
      <p:ext uri="{BB962C8B-B14F-4D97-AF65-F5344CB8AC3E}">
        <p14:creationId xmlns:p14="http://schemas.microsoft.com/office/powerpoint/2010/main" xmlns="" val="2667915513"/>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bg-BG"/>
              <a:t>МАЧУ ПИКЧУ</a:t>
            </a:r>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924</TotalTime>
  <Words>3993</Words>
  <Application>Microsoft Office PowerPoint</Application>
  <PresentationFormat>On-screen Show (4:3)</PresentationFormat>
  <Paragraphs>120</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Новите седем чудеса на света</vt:lpstr>
      <vt:lpstr>ВЕЛИКАТА КИТАЙСКА СТЕНА</vt:lpstr>
      <vt:lpstr>ВЕЛИКАТА КИТАЙСКА СТЕНА</vt:lpstr>
      <vt:lpstr>ГРАД ПЕТРА</vt:lpstr>
      <vt:lpstr>ГРАД ПЕТРА</vt:lpstr>
      <vt:lpstr>СТАТУЯТА НА ХРИСТОС СПАСИТЕЛ</vt:lpstr>
      <vt:lpstr>СТАТУЯТА НА ХРИСТОС СПАСИТЕЛ</vt:lpstr>
      <vt:lpstr>МАЧУ ПИКЧУ</vt:lpstr>
      <vt:lpstr>МАЧУ ПИКЧУ</vt:lpstr>
      <vt:lpstr>ПИРАМИДАТА В ЧИЧЕН ИЦА</vt:lpstr>
      <vt:lpstr>ПИРАМИДАТА В ЧИЧЕН ИЦА</vt:lpstr>
      <vt:lpstr>КОЛИЗЕУМЪТ В РИМ</vt:lpstr>
      <vt:lpstr>КОЛИЗЕУМЪТ В РИМ</vt:lpstr>
      <vt:lpstr>ТАДЖ МАХАЛ</vt:lpstr>
      <vt:lpstr>ТАДЖ МАХАЛ</vt:lpstr>
      <vt:lpstr>Континентът с най-много чудеса</vt:lpstr>
      <vt:lpstr>Възникване на чудесата</vt:lpstr>
    </vt:vector>
  </TitlesOfParts>
  <Company>matrix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neo</dc:creator>
  <cp:lastModifiedBy>Даниел</cp:lastModifiedBy>
  <cp:revision>32</cp:revision>
  <dcterms:created xsi:type="dcterms:W3CDTF">2007-12-21T22:17:56Z</dcterms:created>
  <dcterms:modified xsi:type="dcterms:W3CDTF">2021-04-18T06:20:23Z</dcterms:modified>
</cp:coreProperties>
</file>