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©Templateswise.com - Mathematics P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12"/>
          <p:cNvSpPr>
            <a:spLocks/>
          </p:cNvSpPr>
          <p:nvPr userDrawn="1"/>
        </p:nvSpPr>
        <p:spPr bwMode="auto">
          <a:xfrm rot="5400000">
            <a:off x="-2190468" y="2190470"/>
            <a:ext cx="6858000" cy="2477061"/>
          </a:xfrm>
          <a:custGeom>
            <a:avLst/>
            <a:gdLst>
              <a:gd name="T0" fmla="*/ 11520 w 11520"/>
              <a:gd name="T1" fmla="*/ 0 h 933"/>
              <a:gd name="T2" fmla="*/ 0 w 11520"/>
              <a:gd name="T3" fmla="*/ 507 h 933"/>
              <a:gd name="T4" fmla="*/ 0 w 11520"/>
              <a:gd name="T5" fmla="*/ 933 h 933"/>
              <a:gd name="T6" fmla="*/ 11520 w 11520"/>
              <a:gd name="T7" fmla="*/ 933 h 933"/>
              <a:gd name="T8" fmla="*/ 11520 w 11520"/>
              <a:gd name="T9" fmla="*/ 0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0" h="933">
                <a:moveTo>
                  <a:pt x="11520" y="0"/>
                </a:moveTo>
                <a:lnTo>
                  <a:pt x="0" y="507"/>
                </a:lnTo>
                <a:lnTo>
                  <a:pt x="0" y="933"/>
                </a:lnTo>
                <a:lnTo>
                  <a:pt x="11520" y="933"/>
                </a:lnTo>
                <a:lnTo>
                  <a:pt x="115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94C4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7064" y="1220755"/>
            <a:ext cx="9105336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dirty="0"/>
              <a:t>Insert your title here</a:t>
            </a:r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1219170"/>
            <a:fld id="{FFF30096-E2FA-4C53-8FFA-C198FACBBC31}" type="datetimeFigureOut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1219170"/>
              <a:t>11/7/2019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1219170"/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1219170"/>
            <a:fld id="{BE6EB2CE-F8EE-47A0-A8D1-750600A29654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1219170"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3" name="Rectangle 11"/>
          <p:cNvSpPr>
            <a:spLocks noChangeArrowheads="1"/>
          </p:cNvSpPr>
          <p:nvPr userDrawn="1"/>
        </p:nvSpPr>
        <p:spPr bwMode="auto">
          <a:xfrm>
            <a:off x="4234" y="6407151"/>
            <a:ext cx="6351" cy="450851"/>
          </a:xfrm>
          <a:prstGeom prst="rect">
            <a:avLst/>
          </a:prstGeom>
          <a:solidFill>
            <a:srgbClr val="E7E9E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2477064" y="2742936"/>
            <a:ext cx="9091544" cy="3264363"/>
          </a:xfrm>
        </p:spPr>
        <p:txBody>
          <a:bodyPr anchor="t"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9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Ut enim ad minim veniam, quis nostrud exercitation ullamco laboris nisi ut aliquip ex ea commodo consequat.</a:t>
            </a:r>
          </a:p>
          <a:p>
            <a:endParaRPr lang="en-US" dirty="0"/>
          </a:p>
          <a:p>
            <a:r>
              <a:rPr lang="en-US" dirty="0"/>
              <a:t>Lorem ipsum dolor sit amet, consectetur adipisicing elit, sed do eiusmod tempor incididunt ut labore et dolore magna aliqua.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531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©Templateswise.com - Mathematics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F0CCBA1-D67F-4FF3-9C41-A277F22D03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xmlns="" id="{43959469-FF03-4825-9F3C-6BB93A8CB09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89568" y="2556933"/>
            <a:ext cx="11000317" cy="4301067"/>
            <a:chOff x="562" y="1208"/>
            <a:chExt cx="5197" cy="2032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B1E65A4E-8C9A-4FB6-BE39-496FA08B8A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30" y="2242"/>
              <a:ext cx="35" cy="35"/>
            </a:xfrm>
            <a:custGeom>
              <a:avLst/>
              <a:gdLst>
                <a:gd name="T0" fmla="*/ 0 w 70"/>
                <a:gd name="T1" fmla="*/ 0 h 71"/>
                <a:gd name="T2" fmla="*/ 70 w 70"/>
                <a:gd name="T3" fmla="*/ 71 h 71"/>
                <a:gd name="T4" fmla="*/ 70 w 70"/>
                <a:gd name="T5" fmla="*/ 71 h 71"/>
                <a:gd name="T6" fmla="*/ 35 w 70"/>
                <a:gd name="T7" fmla="*/ 35 h 71"/>
                <a:gd name="T8" fmla="*/ 0 w 70"/>
                <a:gd name="T9" fmla="*/ 0 h 71"/>
                <a:gd name="T10" fmla="*/ 0 w 70"/>
                <a:gd name="T1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71">
                  <a:moveTo>
                    <a:pt x="0" y="0"/>
                  </a:moveTo>
                  <a:lnTo>
                    <a:pt x="70" y="71"/>
                  </a:lnTo>
                  <a:lnTo>
                    <a:pt x="70" y="71"/>
                  </a:lnTo>
                  <a:lnTo>
                    <a:pt x="35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AF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94C4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xmlns="" id="{6C522F41-9290-45DD-940D-42D9AAC4E9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" y="2802"/>
              <a:ext cx="1" cy="1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1 w 1"/>
                <a:gd name="T5" fmla="*/ 3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0" y="0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AF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94C4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xmlns="" id="{7E2072D8-1ED5-41C9-BD46-3F9521F0E4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37" y="1501"/>
              <a:ext cx="2722" cy="1739"/>
            </a:xfrm>
            <a:custGeom>
              <a:avLst/>
              <a:gdLst>
                <a:gd name="T0" fmla="*/ 5445 w 5445"/>
                <a:gd name="T1" fmla="*/ 3477 h 3477"/>
                <a:gd name="T2" fmla="*/ 186 w 5445"/>
                <a:gd name="T3" fmla="*/ 972 h 3477"/>
                <a:gd name="T4" fmla="*/ 165 w 5445"/>
                <a:gd name="T5" fmla="*/ 954 h 3477"/>
                <a:gd name="T6" fmla="*/ 127 w 5445"/>
                <a:gd name="T7" fmla="*/ 913 h 3477"/>
                <a:gd name="T8" fmla="*/ 92 w 5445"/>
                <a:gd name="T9" fmla="*/ 870 h 3477"/>
                <a:gd name="T10" fmla="*/ 64 w 5445"/>
                <a:gd name="T11" fmla="*/ 822 h 3477"/>
                <a:gd name="T12" fmla="*/ 39 w 5445"/>
                <a:gd name="T13" fmla="*/ 772 h 3477"/>
                <a:gd name="T14" fmla="*/ 21 w 5445"/>
                <a:gd name="T15" fmla="*/ 719 h 3477"/>
                <a:gd name="T16" fmla="*/ 7 w 5445"/>
                <a:gd name="T17" fmla="*/ 662 h 3477"/>
                <a:gd name="T18" fmla="*/ 1 w 5445"/>
                <a:gd name="T19" fmla="*/ 605 h 3477"/>
                <a:gd name="T20" fmla="*/ 0 w 5445"/>
                <a:gd name="T21" fmla="*/ 575 h 3477"/>
                <a:gd name="T22" fmla="*/ 3 w 5445"/>
                <a:gd name="T23" fmla="*/ 522 h 3477"/>
                <a:gd name="T24" fmla="*/ 11 w 5445"/>
                <a:gd name="T25" fmla="*/ 470 h 3477"/>
                <a:gd name="T26" fmla="*/ 23 w 5445"/>
                <a:gd name="T27" fmla="*/ 420 h 3477"/>
                <a:gd name="T28" fmla="*/ 41 w 5445"/>
                <a:gd name="T29" fmla="*/ 373 h 3477"/>
                <a:gd name="T30" fmla="*/ 62 w 5445"/>
                <a:gd name="T31" fmla="*/ 328 h 3477"/>
                <a:gd name="T32" fmla="*/ 89 w 5445"/>
                <a:gd name="T33" fmla="*/ 285 h 3477"/>
                <a:gd name="T34" fmla="*/ 119 w 5445"/>
                <a:gd name="T35" fmla="*/ 245 h 3477"/>
                <a:gd name="T36" fmla="*/ 152 w 5445"/>
                <a:gd name="T37" fmla="*/ 209 h 3477"/>
                <a:gd name="T38" fmla="*/ 188 w 5445"/>
                <a:gd name="T39" fmla="*/ 176 h 3477"/>
                <a:gd name="T40" fmla="*/ 228 w 5445"/>
                <a:gd name="T41" fmla="*/ 146 h 3477"/>
                <a:gd name="T42" fmla="*/ 271 w 5445"/>
                <a:gd name="T43" fmla="*/ 119 h 3477"/>
                <a:gd name="T44" fmla="*/ 316 w 5445"/>
                <a:gd name="T45" fmla="*/ 98 h 3477"/>
                <a:gd name="T46" fmla="*/ 364 w 5445"/>
                <a:gd name="T47" fmla="*/ 80 h 3477"/>
                <a:gd name="T48" fmla="*/ 414 w 5445"/>
                <a:gd name="T49" fmla="*/ 68 h 3477"/>
                <a:gd name="T50" fmla="*/ 464 w 5445"/>
                <a:gd name="T51" fmla="*/ 60 h 3477"/>
                <a:gd name="T52" fmla="*/ 517 w 5445"/>
                <a:gd name="T53" fmla="*/ 57 h 3477"/>
                <a:gd name="T54" fmla="*/ 575 w 5445"/>
                <a:gd name="T55" fmla="*/ 0 h 3477"/>
                <a:gd name="T56" fmla="*/ 601 w 5445"/>
                <a:gd name="T57" fmla="*/ 1 h 3477"/>
                <a:gd name="T58" fmla="*/ 653 w 5445"/>
                <a:gd name="T59" fmla="*/ 7 h 3477"/>
                <a:gd name="T60" fmla="*/ 704 w 5445"/>
                <a:gd name="T61" fmla="*/ 17 h 3477"/>
                <a:gd name="T62" fmla="*/ 752 w 5445"/>
                <a:gd name="T63" fmla="*/ 32 h 3477"/>
                <a:gd name="T64" fmla="*/ 798 w 5445"/>
                <a:gd name="T65" fmla="*/ 51 h 3477"/>
                <a:gd name="T66" fmla="*/ 842 w 5445"/>
                <a:gd name="T67" fmla="*/ 75 h 3477"/>
                <a:gd name="T68" fmla="*/ 884 w 5445"/>
                <a:gd name="T69" fmla="*/ 103 h 3477"/>
                <a:gd name="T70" fmla="*/ 922 w 5445"/>
                <a:gd name="T71" fmla="*/ 134 h 3477"/>
                <a:gd name="T72" fmla="*/ 940 w 5445"/>
                <a:gd name="T73" fmla="*/ 152 h 3477"/>
                <a:gd name="T74" fmla="*/ 3146 w 5445"/>
                <a:gd name="T75" fmla="*/ 282 h 3477"/>
                <a:gd name="T76" fmla="*/ 3151 w 5445"/>
                <a:gd name="T77" fmla="*/ 273 h 3477"/>
                <a:gd name="T78" fmla="*/ 3160 w 5445"/>
                <a:gd name="T79" fmla="*/ 258 h 3477"/>
                <a:gd name="T80" fmla="*/ 3173 w 5445"/>
                <a:gd name="T81" fmla="*/ 244 h 3477"/>
                <a:gd name="T82" fmla="*/ 3187 w 5445"/>
                <a:gd name="T83" fmla="*/ 234 h 3477"/>
                <a:gd name="T84" fmla="*/ 3203 w 5445"/>
                <a:gd name="T85" fmla="*/ 225 h 3477"/>
                <a:gd name="T86" fmla="*/ 3220 w 5445"/>
                <a:gd name="T87" fmla="*/ 222 h 3477"/>
                <a:gd name="T88" fmla="*/ 3239 w 5445"/>
                <a:gd name="T89" fmla="*/ 221 h 3477"/>
                <a:gd name="T90" fmla="*/ 3257 w 5445"/>
                <a:gd name="T91" fmla="*/ 223 h 3477"/>
                <a:gd name="T92" fmla="*/ 3805 w 5445"/>
                <a:gd name="T93" fmla="*/ 424 h 3477"/>
                <a:gd name="T94" fmla="*/ 4343 w 5445"/>
                <a:gd name="T95" fmla="*/ 621 h 3477"/>
                <a:gd name="T96" fmla="*/ 4360 w 5445"/>
                <a:gd name="T97" fmla="*/ 629 h 3477"/>
                <a:gd name="T98" fmla="*/ 4374 w 5445"/>
                <a:gd name="T99" fmla="*/ 640 h 3477"/>
                <a:gd name="T100" fmla="*/ 4381 w 5445"/>
                <a:gd name="T101" fmla="*/ 646 h 3477"/>
                <a:gd name="T102" fmla="*/ 4391 w 5445"/>
                <a:gd name="T103" fmla="*/ 662 h 3477"/>
                <a:gd name="T104" fmla="*/ 5445 w 5445"/>
                <a:gd name="T105" fmla="*/ 1720 h 3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445" h="3477">
                  <a:moveTo>
                    <a:pt x="5445" y="1720"/>
                  </a:moveTo>
                  <a:lnTo>
                    <a:pt x="5445" y="3477"/>
                  </a:lnTo>
                  <a:lnTo>
                    <a:pt x="2690" y="3477"/>
                  </a:lnTo>
                  <a:lnTo>
                    <a:pt x="186" y="972"/>
                  </a:lnTo>
                  <a:lnTo>
                    <a:pt x="186" y="972"/>
                  </a:lnTo>
                  <a:lnTo>
                    <a:pt x="165" y="954"/>
                  </a:lnTo>
                  <a:lnTo>
                    <a:pt x="145" y="934"/>
                  </a:lnTo>
                  <a:lnTo>
                    <a:pt x="127" y="913"/>
                  </a:lnTo>
                  <a:lnTo>
                    <a:pt x="110" y="893"/>
                  </a:lnTo>
                  <a:lnTo>
                    <a:pt x="92" y="870"/>
                  </a:lnTo>
                  <a:lnTo>
                    <a:pt x="77" y="847"/>
                  </a:lnTo>
                  <a:lnTo>
                    <a:pt x="64" y="822"/>
                  </a:lnTo>
                  <a:lnTo>
                    <a:pt x="51" y="798"/>
                  </a:lnTo>
                  <a:lnTo>
                    <a:pt x="39" y="772"/>
                  </a:lnTo>
                  <a:lnTo>
                    <a:pt x="29" y="745"/>
                  </a:lnTo>
                  <a:lnTo>
                    <a:pt x="21" y="719"/>
                  </a:lnTo>
                  <a:lnTo>
                    <a:pt x="13" y="691"/>
                  </a:lnTo>
                  <a:lnTo>
                    <a:pt x="7" y="662"/>
                  </a:lnTo>
                  <a:lnTo>
                    <a:pt x="4" y="633"/>
                  </a:lnTo>
                  <a:lnTo>
                    <a:pt x="1" y="605"/>
                  </a:lnTo>
                  <a:lnTo>
                    <a:pt x="0" y="575"/>
                  </a:lnTo>
                  <a:lnTo>
                    <a:pt x="0" y="575"/>
                  </a:lnTo>
                  <a:lnTo>
                    <a:pt x="1" y="548"/>
                  </a:lnTo>
                  <a:lnTo>
                    <a:pt x="3" y="522"/>
                  </a:lnTo>
                  <a:lnTo>
                    <a:pt x="6" y="496"/>
                  </a:lnTo>
                  <a:lnTo>
                    <a:pt x="11" y="470"/>
                  </a:lnTo>
                  <a:lnTo>
                    <a:pt x="16" y="446"/>
                  </a:lnTo>
                  <a:lnTo>
                    <a:pt x="23" y="420"/>
                  </a:lnTo>
                  <a:lnTo>
                    <a:pt x="31" y="397"/>
                  </a:lnTo>
                  <a:lnTo>
                    <a:pt x="41" y="373"/>
                  </a:lnTo>
                  <a:lnTo>
                    <a:pt x="51" y="350"/>
                  </a:lnTo>
                  <a:lnTo>
                    <a:pt x="62" y="328"/>
                  </a:lnTo>
                  <a:lnTo>
                    <a:pt x="75" y="306"/>
                  </a:lnTo>
                  <a:lnTo>
                    <a:pt x="89" y="285"/>
                  </a:lnTo>
                  <a:lnTo>
                    <a:pt x="103" y="265"/>
                  </a:lnTo>
                  <a:lnTo>
                    <a:pt x="119" y="245"/>
                  </a:lnTo>
                  <a:lnTo>
                    <a:pt x="135" y="227"/>
                  </a:lnTo>
                  <a:lnTo>
                    <a:pt x="152" y="209"/>
                  </a:lnTo>
                  <a:lnTo>
                    <a:pt x="170" y="192"/>
                  </a:lnTo>
                  <a:lnTo>
                    <a:pt x="188" y="176"/>
                  </a:lnTo>
                  <a:lnTo>
                    <a:pt x="208" y="160"/>
                  </a:lnTo>
                  <a:lnTo>
                    <a:pt x="228" y="146"/>
                  </a:lnTo>
                  <a:lnTo>
                    <a:pt x="249" y="132"/>
                  </a:lnTo>
                  <a:lnTo>
                    <a:pt x="271" y="119"/>
                  </a:lnTo>
                  <a:lnTo>
                    <a:pt x="293" y="108"/>
                  </a:lnTo>
                  <a:lnTo>
                    <a:pt x="316" y="98"/>
                  </a:lnTo>
                  <a:lnTo>
                    <a:pt x="340" y="88"/>
                  </a:lnTo>
                  <a:lnTo>
                    <a:pt x="364" y="80"/>
                  </a:lnTo>
                  <a:lnTo>
                    <a:pt x="388" y="73"/>
                  </a:lnTo>
                  <a:lnTo>
                    <a:pt x="414" y="68"/>
                  </a:lnTo>
                  <a:lnTo>
                    <a:pt x="439" y="63"/>
                  </a:lnTo>
                  <a:lnTo>
                    <a:pt x="464" y="60"/>
                  </a:lnTo>
                  <a:lnTo>
                    <a:pt x="491" y="58"/>
                  </a:lnTo>
                  <a:lnTo>
                    <a:pt x="517" y="57"/>
                  </a:lnTo>
                  <a:lnTo>
                    <a:pt x="575" y="115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601" y="1"/>
                  </a:lnTo>
                  <a:lnTo>
                    <a:pt x="628" y="3"/>
                  </a:lnTo>
                  <a:lnTo>
                    <a:pt x="653" y="7"/>
                  </a:lnTo>
                  <a:lnTo>
                    <a:pt x="679" y="11"/>
                  </a:lnTo>
                  <a:lnTo>
                    <a:pt x="704" y="17"/>
                  </a:lnTo>
                  <a:lnTo>
                    <a:pt x="728" y="24"/>
                  </a:lnTo>
                  <a:lnTo>
                    <a:pt x="752" y="32"/>
                  </a:lnTo>
                  <a:lnTo>
                    <a:pt x="775" y="41"/>
                  </a:lnTo>
                  <a:lnTo>
                    <a:pt x="798" y="51"/>
                  </a:lnTo>
                  <a:lnTo>
                    <a:pt x="821" y="63"/>
                  </a:lnTo>
                  <a:lnTo>
                    <a:pt x="842" y="75"/>
                  </a:lnTo>
                  <a:lnTo>
                    <a:pt x="864" y="88"/>
                  </a:lnTo>
                  <a:lnTo>
                    <a:pt x="884" y="103"/>
                  </a:lnTo>
                  <a:lnTo>
                    <a:pt x="903" y="118"/>
                  </a:lnTo>
                  <a:lnTo>
                    <a:pt x="922" y="134"/>
                  </a:lnTo>
                  <a:lnTo>
                    <a:pt x="940" y="152"/>
                  </a:lnTo>
                  <a:lnTo>
                    <a:pt x="940" y="152"/>
                  </a:lnTo>
                  <a:lnTo>
                    <a:pt x="2590" y="1803"/>
                  </a:lnTo>
                  <a:lnTo>
                    <a:pt x="3146" y="282"/>
                  </a:lnTo>
                  <a:lnTo>
                    <a:pt x="3146" y="282"/>
                  </a:lnTo>
                  <a:lnTo>
                    <a:pt x="3151" y="273"/>
                  </a:lnTo>
                  <a:lnTo>
                    <a:pt x="3154" y="265"/>
                  </a:lnTo>
                  <a:lnTo>
                    <a:pt x="3160" y="258"/>
                  </a:lnTo>
                  <a:lnTo>
                    <a:pt x="3166" y="251"/>
                  </a:lnTo>
                  <a:lnTo>
                    <a:pt x="3173" y="244"/>
                  </a:lnTo>
                  <a:lnTo>
                    <a:pt x="3180" y="238"/>
                  </a:lnTo>
                  <a:lnTo>
                    <a:pt x="3187" y="234"/>
                  </a:lnTo>
                  <a:lnTo>
                    <a:pt x="3195" y="229"/>
                  </a:lnTo>
                  <a:lnTo>
                    <a:pt x="3203" y="225"/>
                  </a:lnTo>
                  <a:lnTo>
                    <a:pt x="3212" y="223"/>
                  </a:lnTo>
                  <a:lnTo>
                    <a:pt x="3220" y="222"/>
                  </a:lnTo>
                  <a:lnTo>
                    <a:pt x="3229" y="221"/>
                  </a:lnTo>
                  <a:lnTo>
                    <a:pt x="3239" y="221"/>
                  </a:lnTo>
                  <a:lnTo>
                    <a:pt x="3248" y="222"/>
                  </a:lnTo>
                  <a:lnTo>
                    <a:pt x="3257" y="223"/>
                  </a:lnTo>
                  <a:lnTo>
                    <a:pt x="3266" y="227"/>
                  </a:lnTo>
                  <a:lnTo>
                    <a:pt x="3805" y="424"/>
                  </a:lnTo>
                  <a:lnTo>
                    <a:pt x="4343" y="621"/>
                  </a:lnTo>
                  <a:lnTo>
                    <a:pt x="4343" y="621"/>
                  </a:lnTo>
                  <a:lnTo>
                    <a:pt x="4351" y="624"/>
                  </a:lnTo>
                  <a:lnTo>
                    <a:pt x="4360" y="629"/>
                  </a:lnTo>
                  <a:lnTo>
                    <a:pt x="4367" y="633"/>
                  </a:lnTo>
                  <a:lnTo>
                    <a:pt x="4374" y="640"/>
                  </a:lnTo>
                  <a:lnTo>
                    <a:pt x="4374" y="640"/>
                  </a:lnTo>
                  <a:lnTo>
                    <a:pt x="4381" y="646"/>
                  </a:lnTo>
                  <a:lnTo>
                    <a:pt x="4387" y="654"/>
                  </a:lnTo>
                  <a:lnTo>
                    <a:pt x="4391" y="662"/>
                  </a:lnTo>
                  <a:lnTo>
                    <a:pt x="4396" y="670"/>
                  </a:lnTo>
                  <a:lnTo>
                    <a:pt x="5445" y="1720"/>
                  </a:lnTo>
                  <a:close/>
                </a:path>
              </a:pathLst>
            </a:custGeom>
            <a:solidFill>
              <a:srgbClr val="00B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94C4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xmlns="" id="{4E237DAE-58EC-4A29-8114-D9FA09CB0F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2" y="1208"/>
              <a:ext cx="3566" cy="2032"/>
            </a:xfrm>
            <a:custGeom>
              <a:avLst/>
              <a:gdLst>
                <a:gd name="T0" fmla="*/ 48 w 7132"/>
                <a:gd name="T1" fmla="*/ 3191 h 4064"/>
                <a:gd name="T2" fmla="*/ 46 w 7132"/>
                <a:gd name="T3" fmla="*/ 3184 h 4064"/>
                <a:gd name="T4" fmla="*/ 43 w 7132"/>
                <a:gd name="T5" fmla="*/ 3154 h 4064"/>
                <a:gd name="T6" fmla="*/ 10 w 7132"/>
                <a:gd name="T7" fmla="*/ 3026 h 4064"/>
                <a:gd name="T8" fmla="*/ 1 w 7132"/>
                <a:gd name="T9" fmla="*/ 2927 h 4064"/>
                <a:gd name="T10" fmla="*/ 7 w 7132"/>
                <a:gd name="T11" fmla="*/ 2808 h 4064"/>
                <a:gd name="T12" fmla="*/ 43 w 7132"/>
                <a:gd name="T13" fmla="*/ 2542 h 4064"/>
                <a:gd name="T14" fmla="*/ 136 w 7132"/>
                <a:gd name="T15" fmla="*/ 2019 h 4064"/>
                <a:gd name="T16" fmla="*/ 159 w 7132"/>
                <a:gd name="T17" fmla="*/ 1892 h 4064"/>
                <a:gd name="T18" fmla="*/ 9 w 7132"/>
                <a:gd name="T19" fmla="*/ 1490 h 4064"/>
                <a:gd name="T20" fmla="*/ 1 w 7132"/>
                <a:gd name="T21" fmla="*/ 1474 h 4064"/>
                <a:gd name="T22" fmla="*/ 3 w 7132"/>
                <a:gd name="T23" fmla="*/ 1454 h 4064"/>
                <a:gd name="T24" fmla="*/ 20 w 7132"/>
                <a:gd name="T25" fmla="*/ 1437 h 4064"/>
                <a:gd name="T26" fmla="*/ 39 w 7132"/>
                <a:gd name="T27" fmla="*/ 1435 h 4064"/>
                <a:gd name="T28" fmla="*/ 57 w 7132"/>
                <a:gd name="T29" fmla="*/ 1445 h 4064"/>
                <a:gd name="T30" fmla="*/ 253 w 7132"/>
                <a:gd name="T31" fmla="*/ 1460 h 4064"/>
                <a:gd name="T32" fmla="*/ 321 w 7132"/>
                <a:gd name="T33" fmla="*/ 1218 h 4064"/>
                <a:gd name="T34" fmla="*/ 385 w 7132"/>
                <a:gd name="T35" fmla="*/ 1044 h 4064"/>
                <a:gd name="T36" fmla="*/ 441 w 7132"/>
                <a:gd name="T37" fmla="*/ 939 h 4064"/>
                <a:gd name="T38" fmla="*/ 418 w 7132"/>
                <a:gd name="T39" fmla="*/ 886 h 4064"/>
                <a:gd name="T40" fmla="*/ 367 w 7132"/>
                <a:gd name="T41" fmla="*/ 802 h 4064"/>
                <a:gd name="T42" fmla="*/ 354 w 7132"/>
                <a:gd name="T43" fmla="*/ 741 h 4064"/>
                <a:gd name="T44" fmla="*/ 356 w 7132"/>
                <a:gd name="T45" fmla="*/ 700 h 4064"/>
                <a:gd name="T46" fmla="*/ 380 w 7132"/>
                <a:gd name="T47" fmla="*/ 613 h 4064"/>
                <a:gd name="T48" fmla="*/ 432 w 7132"/>
                <a:gd name="T49" fmla="*/ 544 h 4064"/>
                <a:gd name="T50" fmla="*/ 504 w 7132"/>
                <a:gd name="T51" fmla="*/ 498 h 4064"/>
                <a:gd name="T52" fmla="*/ 569 w 7132"/>
                <a:gd name="T53" fmla="*/ 393 h 4064"/>
                <a:gd name="T54" fmla="*/ 551 w 7132"/>
                <a:gd name="T55" fmla="*/ 392 h 4064"/>
                <a:gd name="T56" fmla="*/ 541 w 7132"/>
                <a:gd name="T57" fmla="*/ 382 h 4064"/>
                <a:gd name="T58" fmla="*/ 540 w 7132"/>
                <a:gd name="T59" fmla="*/ 19 h 4064"/>
                <a:gd name="T60" fmla="*/ 548 w 7132"/>
                <a:gd name="T61" fmla="*/ 4 h 4064"/>
                <a:gd name="T62" fmla="*/ 633 w 7132"/>
                <a:gd name="T63" fmla="*/ 0 h 4064"/>
                <a:gd name="T64" fmla="*/ 643 w 7132"/>
                <a:gd name="T65" fmla="*/ 4 h 4064"/>
                <a:gd name="T66" fmla="*/ 2825 w 7132"/>
                <a:gd name="T67" fmla="*/ 2136 h 4064"/>
                <a:gd name="T68" fmla="*/ 3073 w 7132"/>
                <a:gd name="T69" fmla="*/ 1920 h 4064"/>
                <a:gd name="T70" fmla="*/ 3229 w 7132"/>
                <a:gd name="T71" fmla="*/ 1823 h 4064"/>
                <a:gd name="T72" fmla="*/ 3453 w 7132"/>
                <a:gd name="T73" fmla="*/ 1720 h 4064"/>
                <a:gd name="T74" fmla="*/ 3694 w 7132"/>
                <a:gd name="T75" fmla="*/ 1654 h 4064"/>
                <a:gd name="T76" fmla="*/ 3948 w 7132"/>
                <a:gd name="T77" fmla="*/ 1624 h 4064"/>
                <a:gd name="T78" fmla="*/ 4095 w 7132"/>
                <a:gd name="T79" fmla="*/ 1625 h 4064"/>
                <a:gd name="T80" fmla="*/ 4254 w 7132"/>
                <a:gd name="T81" fmla="*/ 1640 h 4064"/>
                <a:gd name="T82" fmla="*/ 4408 w 7132"/>
                <a:gd name="T83" fmla="*/ 1670 h 4064"/>
                <a:gd name="T84" fmla="*/ 4555 w 7132"/>
                <a:gd name="T85" fmla="*/ 1714 h 4064"/>
                <a:gd name="T86" fmla="*/ 4698 w 7132"/>
                <a:gd name="T87" fmla="*/ 1771 h 4064"/>
                <a:gd name="T88" fmla="*/ 4833 w 7132"/>
                <a:gd name="T89" fmla="*/ 1841 h 4064"/>
                <a:gd name="T90" fmla="*/ 4960 w 7132"/>
                <a:gd name="T91" fmla="*/ 1923 h 4064"/>
                <a:gd name="T92" fmla="*/ 5079 w 7132"/>
                <a:gd name="T93" fmla="*/ 2017 h 4064"/>
                <a:gd name="T94" fmla="*/ 7132 w 7132"/>
                <a:gd name="T95" fmla="*/ 4064 h 4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132" h="4064">
                  <a:moveTo>
                    <a:pt x="7132" y="4064"/>
                  </a:moveTo>
                  <a:lnTo>
                    <a:pt x="921" y="4064"/>
                  </a:lnTo>
                  <a:lnTo>
                    <a:pt x="48" y="3191"/>
                  </a:lnTo>
                  <a:lnTo>
                    <a:pt x="48" y="3191"/>
                  </a:lnTo>
                  <a:lnTo>
                    <a:pt x="47" y="3188"/>
                  </a:lnTo>
                  <a:lnTo>
                    <a:pt x="47" y="3188"/>
                  </a:lnTo>
                  <a:lnTo>
                    <a:pt x="47" y="3188"/>
                  </a:lnTo>
                  <a:lnTo>
                    <a:pt x="46" y="3184"/>
                  </a:lnTo>
                  <a:lnTo>
                    <a:pt x="45" y="3174"/>
                  </a:lnTo>
                  <a:lnTo>
                    <a:pt x="45" y="3174"/>
                  </a:lnTo>
                  <a:lnTo>
                    <a:pt x="45" y="3164"/>
                  </a:lnTo>
                  <a:lnTo>
                    <a:pt x="43" y="3154"/>
                  </a:lnTo>
                  <a:lnTo>
                    <a:pt x="38" y="3132"/>
                  </a:lnTo>
                  <a:lnTo>
                    <a:pt x="23" y="3080"/>
                  </a:lnTo>
                  <a:lnTo>
                    <a:pt x="15" y="3045"/>
                  </a:lnTo>
                  <a:lnTo>
                    <a:pt x="10" y="3026"/>
                  </a:lnTo>
                  <a:lnTo>
                    <a:pt x="8" y="3005"/>
                  </a:lnTo>
                  <a:lnTo>
                    <a:pt x="4" y="2981"/>
                  </a:lnTo>
                  <a:lnTo>
                    <a:pt x="2" y="2956"/>
                  </a:lnTo>
                  <a:lnTo>
                    <a:pt x="1" y="2927"/>
                  </a:lnTo>
                  <a:lnTo>
                    <a:pt x="0" y="2896"/>
                  </a:lnTo>
                  <a:lnTo>
                    <a:pt x="0" y="2896"/>
                  </a:lnTo>
                  <a:lnTo>
                    <a:pt x="2" y="2858"/>
                  </a:lnTo>
                  <a:lnTo>
                    <a:pt x="7" y="2808"/>
                  </a:lnTo>
                  <a:lnTo>
                    <a:pt x="12" y="2750"/>
                  </a:lnTo>
                  <a:lnTo>
                    <a:pt x="22" y="2685"/>
                  </a:lnTo>
                  <a:lnTo>
                    <a:pt x="32" y="2615"/>
                  </a:lnTo>
                  <a:lnTo>
                    <a:pt x="43" y="2542"/>
                  </a:lnTo>
                  <a:lnTo>
                    <a:pt x="68" y="2392"/>
                  </a:lnTo>
                  <a:lnTo>
                    <a:pt x="93" y="2250"/>
                  </a:lnTo>
                  <a:lnTo>
                    <a:pt x="115" y="2131"/>
                  </a:lnTo>
                  <a:lnTo>
                    <a:pt x="136" y="2019"/>
                  </a:lnTo>
                  <a:lnTo>
                    <a:pt x="136" y="2019"/>
                  </a:lnTo>
                  <a:lnTo>
                    <a:pt x="142" y="1984"/>
                  </a:lnTo>
                  <a:lnTo>
                    <a:pt x="159" y="1892"/>
                  </a:lnTo>
                  <a:lnTo>
                    <a:pt x="159" y="1892"/>
                  </a:lnTo>
                  <a:lnTo>
                    <a:pt x="178" y="1796"/>
                  </a:lnTo>
                  <a:lnTo>
                    <a:pt x="201" y="1682"/>
                  </a:lnTo>
                  <a:lnTo>
                    <a:pt x="10" y="1491"/>
                  </a:lnTo>
                  <a:lnTo>
                    <a:pt x="9" y="1490"/>
                  </a:lnTo>
                  <a:lnTo>
                    <a:pt x="9" y="1490"/>
                  </a:lnTo>
                  <a:lnTo>
                    <a:pt x="5" y="1485"/>
                  </a:lnTo>
                  <a:lnTo>
                    <a:pt x="2" y="1480"/>
                  </a:lnTo>
                  <a:lnTo>
                    <a:pt x="1" y="1474"/>
                  </a:lnTo>
                  <a:lnTo>
                    <a:pt x="0" y="1467"/>
                  </a:lnTo>
                  <a:lnTo>
                    <a:pt x="0" y="1467"/>
                  </a:lnTo>
                  <a:lnTo>
                    <a:pt x="1" y="1460"/>
                  </a:lnTo>
                  <a:lnTo>
                    <a:pt x="3" y="1454"/>
                  </a:lnTo>
                  <a:lnTo>
                    <a:pt x="5" y="1448"/>
                  </a:lnTo>
                  <a:lnTo>
                    <a:pt x="10" y="1444"/>
                  </a:lnTo>
                  <a:lnTo>
                    <a:pt x="15" y="1439"/>
                  </a:lnTo>
                  <a:lnTo>
                    <a:pt x="20" y="1437"/>
                  </a:lnTo>
                  <a:lnTo>
                    <a:pt x="26" y="1435"/>
                  </a:lnTo>
                  <a:lnTo>
                    <a:pt x="33" y="1435"/>
                  </a:lnTo>
                  <a:lnTo>
                    <a:pt x="33" y="1435"/>
                  </a:lnTo>
                  <a:lnTo>
                    <a:pt x="39" y="1435"/>
                  </a:lnTo>
                  <a:lnTo>
                    <a:pt x="45" y="1436"/>
                  </a:lnTo>
                  <a:lnTo>
                    <a:pt x="49" y="1438"/>
                  </a:lnTo>
                  <a:lnTo>
                    <a:pt x="54" y="1442"/>
                  </a:lnTo>
                  <a:lnTo>
                    <a:pt x="57" y="1445"/>
                  </a:lnTo>
                  <a:lnTo>
                    <a:pt x="61" y="1450"/>
                  </a:lnTo>
                  <a:lnTo>
                    <a:pt x="63" y="1454"/>
                  </a:lnTo>
                  <a:lnTo>
                    <a:pt x="65" y="1460"/>
                  </a:lnTo>
                  <a:lnTo>
                    <a:pt x="253" y="1460"/>
                  </a:lnTo>
                  <a:lnTo>
                    <a:pt x="253" y="1460"/>
                  </a:lnTo>
                  <a:lnTo>
                    <a:pt x="275" y="1377"/>
                  </a:lnTo>
                  <a:lnTo>
                    <a:pt x="298" y="1296"/>
                  </a:lnTo>
                  <a:lnTo>
                    <a:pt x="321" y="1218"/>
                  </a:lnTo>
                  <a:lnTo>
                    <a:pt x="346" y="1144"/>
                  </a:lnTo>
                  <a:lnTo>
                    <a:pt x="359" y="1109"/>
                  </a:lnTo>
                  <a:lnTo>
                    <a:pt x="373" y="1075"/>
                  </a:lnTo>
                  <a:lnTo>
                    <a:pt x="385" y="1044"/>
                  </a:lnTo>
                  <a:lnTo>
                    <a:pt x="399" y="1014"/>
                  </a:lnTo>
                  <a:lnTo>
                    <a:pt x="413" y="986"/>
                  </a:lnTo>
                  <a:lnTo>
                    <a:pt x="427" y="962"/>
                  </a:lnTo>
                  <a:lnTo>
                    <a:pt x="441" y="939"/>
                  </a:lnTo>
                  <a:lnTo>
                    <a:pt x="455" y="920"/>
                  </a:lnTo>
                  <a:lnTo>
                    <a:pt x="455" y="920"/>
                  </a:lnTo>
                  <a:lnTo>
                    <a:pt x="436" y="904"/>
                  </a:lnTo>
                  <a:lnTo>
                    <a:pt x="418" y="886"/>
                  </a:lnTo>
                  <a:lnTo>
                    <a:pt x="403" y="868"/>
                  </a:lnTo>
                  <a:lnTo>
                    <a:pt x="389" y="847"/>
                  </a:lnTo>
                  <a:lnTo>
                    <a:pt x="376" y="825"/>
                  </a:lnTo>
                  <a:lnTo>
                    <a:pt x="367" y="802"/>
                  </a:lnTo>
                  <a:lnTo>
                    <a:pt x="360" y="778"/>
                  </a:lnTo>
                  <a:lnTo>
                    <a:pt x="356" y="753"/>
                  </a:lnTo>
                  <a:lnTo>
                    <a:pt x="356" y="753"/>
                  </a:lnTo>
                  <a:lnTo>
                    <a:pt x="354" y="741"/>
                  </a:lnTo>
                  <a:lnTo>
                    <a:pt x="354" y="741"/>
                  </a:lnTo>
                  <a:lnTo>
                    <a:pt x="354" y="723"/>
                  </a:lnTo>
                  <a:lnTo>
                    <a:pt x="354" y="723"/>
                  </a:lnTo>
                  <a:lnTo>
                    <a:pt x="356" y="700"/>
                  </a:lnTo>
                  <a:lnTo>
                    <a:pt x="358" y="677"/>
                  </a:lnTo>
                  <a:lnTo>
                    <a:pt x="364" y="655"/>
                  </a:lnTo>
                  <a:lnTo>
                    <a:pt x="370" y="634"/>
                  </a:lnTo>
                  <a:lnTo>
                    <a:pt x="380" y="613"/>
                  </a:lnTo>
                  <a:lnTo>
                    <a:pt x="390" y="595"/>
                  </a:lnTo>
                  <a:lnTo>
                    <a:pt x="403" y="576"/>
                  </a:lnTo>
                  <a:lnTo>
                    <a:pt x="415" y="560"/>
                  </a:lnTo>
                  <a:lnTo>
                    <a:pt x="432" y="544"/>
                  </a:lnTo>
                  <a:lnTo>
                    <a:pt x="448" y="530"/>
                  </a:lnTo>
                  <a:lnTo>
                    <a:pt x="465" y="518"/>
                  </a:lnTo>
                  <a:lnTo>
                    <a:pt x="484" y="507"/>
                  </a:lnTo>
                  <a:lnTo>
                    <a:pt x="504" y="498"/>
                  </a:lnTo>
                  <a:lnTo>
                    <a:pt x="525" y="490"/>
                  </a:lnTo>
                  <a:lnTo>
                    <a:pt x="547" y="484"/>
                  </a:lnTo>
                  <a:lnTo>
                    <a:pt x="569" y="481"/>
                  </a:lnTo>
                  <a:lnTo>
                    <a:pt x="569" y="393"/>
                  </a:lnTo>
                  <a:lnTo>
                    <a:pt x="558" y="393"/>
                  </a:lnTo>
                  <a:lnTo>
                    <a:pt x="558" y="393"/>
                  </a:lnTo>
                  <a:lnTo>
                    <a:pt x="555" y="393"/>
                  </a:lnTo>
                  <a:lnTo>
                    <a:pt x="551" y="392"/>
                  </a:lnTo>
                  <a:lnTo>
                    <a:pt x="548" y="391"/>
                  </a:lnTo>
                  <a:lnTo>
                    <a:pt x="546" y="388"/>
                  </a:lnTo>
                  <a:lnTo>
                    <a:pt x="543" y="385"/>
                  </a:lnTo>
                  <a:lnTo>
                    <a:pt x="541" y="382"/>
                  </a:lnTo>
                  <a:lnTo>
                    <a:pt x="540" y="378"/>
                  </a:lnTo>
                  <a:lnTo>
                    <a:pt x="540" y="375"/>
                  </a:lnTo>
                  <a:lnTo>
                    <a:pt x="540" y="19"/>
                  </a:lnTo>
                  <a:lnTo>
                    <a:pt x="540" y="19"/>
                  </a:lnTo>
                  <a:lnTo>
                    <a:pt x="540" y="15"/>
                  </a:lnTo>
                  <a:lnTo>
                    <a:pt x="541" y="12"/>
                  </a:lnTo>
                  <a:lnTo>
                    <a:pt x="546" y="6"/>
                  </a:lnTo>
                  <a:lnTo>
                    <a:pt x="548" y="4"/>
                  </a:lnTo>
                  <a:lnTo>
                    <a:pt x="551" y="2"/>
                  </a:lnTo>
                  <a:lnTo>
                    <a:pt x="555" y="1"/>
                  </a:lnTo>
                  <a:lnTo>
                    <a:pt x="558" y="0"/>
                  </a:lnTo>
                  <a:lnTo>
                    <a:pt x="633" y="0"/>
                  </a:lnTo>
                  <a:lnTo>
                    <a:pt x="633" y="0"/>
                  </a:lnTo>
                  <a:lnTo>
                    <a:pt x="636" y="1"/>
                  </a:lnTo>
                  <a:lnTo>
                    <a:pt x="640" y="2"/>
                  </a:lnTo>
                  <a:lnTo>
                    <a:pt x="643" y="4"/>
                  </a:lnTo>
                  <a:lnTo>
                    <a:pt x="646" y="6"/>
                  </a:lnTo>
                  <a:lnTo>
                    <a:pt x="2800" y="2162"/>
                  </a:lnTo>
                  <a:lnTo>
                    <a:pt x="2800" y="2162"/>
                  </a:lnTo>
                  <a:lnTo>
                    <a:pt x="2825" y="2136"/>
                  </a:lnTo>
                  <a:lnTo>
                    <a:pt x="2849" y="2111"/>
                  </a:lnTo>
                  <a:lnTo>
                    <a:pt x="2873" y="2086"/>
                  </a:lnTo>
                  <a:lnTo>
                    <a:pt x="2898" y="2063"/>
                  </a:lnTo>
                  <a:lnTo>
                    <a:pt x="3073" y="1920"/>
                  </a:lnTo>
                  <a:lnTo>
                    <a:pt x="3073" y="1920"/>
                  </a:lnTo>
                  <a:lnTo>
                    <a:pt x="3124" y="1885"/>
                  </a:lnTo>
                  <a:lnTo>
                    <a:pt x="3176" y="1853"/>
                  </a:lnTo>
                  <a:lnTo>
                    <a:pt x="3229" y="1823"/>
                  </a:lnTo>
                  <a:lnTo>
                    <a:pt x="3283" y="1794"/>
                  </a:lnTo>
                  <a:lnTo>
                    <a:pt x="3338" y="1768"/>
                  </a:lnTo>
                  <a:lnTo>
                    <a:pt x="3396" y="1743"/>
                  </a:lnTo>
                  <a:lnTo>
                    <a:pt x="3453" y="1720"/>
                  </a:lnTo>
                  <a:lnTo>
                    <a:pt x="3512" y="1701"/>
                  </a:lnTo>
                  <a:lnTo>
                    <a:pt x="3572" y="1682"/>
                  </a:lnTo>
                  <a:lnTo>
                    <a:pt x="3632" y="1667"/>
                  </a:lnTo>
                  <a:lnTo>
                    <a:pt x="3694" y="1654"/>
                  </a:lnTo>
                  <a:lnTo>
                    <a:pt x="3756" y="1642"/>
                  </a:lnTo>
                  <a:lnTo>
                    <a:pt x="3820" y="1634"/>
                  </a:lnTo>
                  <a:lnTo>
                    <a:pt x="3884" y="1627"/>
                  </a:lnTo>
                  <a:lnTo>
                    <a:pt x="3948" y="1624"/>
                  </a:lnTo>
                  <a:lnTo>
                    <a:pt x="4014" y="1622"/>
                  </a:lnTo>
                  <a:lnTo>
                    <a:pt x="4014" y="1622"/>
                  </a:lnTo>
                  <a:lnTo>
                    <a:pt x="4054" y="1622"/>
                  </a:lnTo>
                  <a:lnTo>
                    <a:pt x="4095" y="1625"/>
                  </a:lnTo>
                  <a:lnTo>
                    <a:pt x="4135" y="1627"/>
                  </a:lnTo>
                  <a:lnTo>
                    <a:pt x="4175" y="1631"/>
                  </a:lnTo>
                  <a:lnTo>
                    <a:pt x="4215" y="1634"/>
                  </a:lnTo>
                  <a:lnTo>
                    <a:pt x="4254" y="1640"/>
                  </a:lnTo>
                  <a:lnTo>
                    <a:pt x="4293" y="1646"/>
                  </a:lnTo>
                  <a:lnTo>
                    <a:pt x="4331" y="1652"/>
                  </a:lnTo>
                  <a:lnTo>
                    <a:pt x="4370" y="1661"/>
                  </a:lnTo>
                  <a:lnTo>
                    <a:pt x="4408" y="1670"/>
                  </a:lnTo>
                  <a:lnTo>
                    <a:pt x="4445" y="1680"/>
                  </a:lnTo>
                  <a:lnTo>
                    <a:pt x="4483" y="1690"/>
                  </a:lnTo>
                  <a:lnTo>
                    <a:pt x="4520" y="1702"/>
                  </a:lnTo>
                  <a:lnTo>
                    <a:pt x="4555" y="1714"/>
                  </a:lnTo>
                  <a:lnTo>
                    <a:pt x="4592" y="1727"/>
                  </a:lnTo>
                  <a:lnTo>
                    <a:pt x="4628" y="1741"/>
                  </a:lnTo>
                  <a:lnTo>
                    <a:pt x="4662" y="1756"/>
                  </a:lnTo>
                  <a:lnTo>
                    <a:pt x="4698" y="1771"/>
                  </a:lnTo>
                  <a:lnTo>
                    <a:pt x="4733" y="1788"/>
                  </a:lnTo>
                  <a:lnTo>
                    <a:pt x="4766" y="1805"/>
                  </a:lnTo>
                  <a:lnTo>
                    <a:pt x="4800" y="1823"/>
                  </a:lnTo>
                  <a:lnTo>
                    <a:pt x="4833" y="1841"/>
                  </a:lnTo>
                  <a:lnTo>
                    <a:pt x="4865" y="1861"/>
                  </a:lnTo>
                  <a:lnTo>
                    <a:pt x="4897" y="1881"/>
                  </a:lnTo>
                  <a:lnTo>
                    <a:pt x="4929" y="1901"/>
                  </a:lnTo>
                  <a:lnTo>
                    <a:pt x="4960" y="1923"/>
                  </a:lnTo>
                  <a:lnTo>
                    <a:pt x="4991" y="1945"/>
                  </a:lnTo>
                  <a:lnTo>
                    <a:pt x="5021" y="1968"/>
                  </a:lnTo>
                  <a:lnTo>
                    <a:pt x="5051" y="1992"/>
                  </a:lnTo>
                  <a:lnTo>
                    <a:pt x="5079" y="2017"/>
                  </a:lnTo>
                  <a:lnTo>
                    <a:pt x="5107" y="2041"/>
                  </a:lnTo>
                  <a:lnTo>
                    <a:pt x="5135" y="2067"/>
                  </a:lnTo>
                  <a:lnTo>
                    <a:pt x="5206" y="2138"/>
                  </a:lnTo>
                  <a:lnTo>
                    <a:pt x="7132" y="4064"/>
                  </a:lnTo>
                  <a:close/>
                </a:path>
              </a:pathLst>
            </a:custGeom>
            <a:solidFill>
              <a:srgbClr val="00B7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94C4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fld id="{FFF30096-E2FA-4C53-8FFA-C198FACBBC31}" type="datetimeFigureOut">
              <a:rPr lang="en-US" smtClean="0">
                <a:solidFill>
                  <a:srgbClr val="FFFFFF"/>
                </a:solidFill>
              </a:rPr>
              <a:pPr defTabSz="1219170"/>
              <a:t>11/7/2019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fld id="{BE6EB2CE-F8EE-47A0-A8D1-750600A29654}" type="slidenum">
              <a:rPr lang="en-US" smtClean="0">
                <a:solidFill>
                  <a:srgbClr val="FFFFFF"/>
                </a:solidFill>
              </a:rPr>
              <a:pPr defTabSz="1219170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5AEE21A8-F229-4F4F-AC59-1138E5CD6D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15" y="610"/>
            <a:ext cx="12192000" cy="6856781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xmlns="" id="{F363609C-D3C4-4C2C-9BCC-346154FE49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44691"/>
            <a:ext cx="109728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Mathematics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xmlns="" id="{90C0523A-E3E6-449E-8856-00904D0D826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3392" y="1494798"/>
            <a:ext cx="10945216" cy="603249"/>
          </a:xfrm>
        </p:spPr>
        <p:txBody>
          <a:bodyPr anchor="ctr">
            <a:noAutofit/>
          </a:bodyPr>
          <a:lstStyle>
            <a:lvl1pPr marL="0" indent="0" algn="ctr">
              <a:buNone/>
              <a:defRPr sz="266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PowerPoint template</a:t>
            </a:r>
          </a:p>
        </p:txBody>
      </p:sp>
    </p:spTree>
    <p:extLst>
      <p:ext uri="{BB962C8B-B14F-4D97-AF65-F5344CB8AC3E}">
        <p14:creationId xmlns:p14="http://schemas.microsoft.com/office/powerpoint/2010/main" xmlns="" val="19442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©Templateswise.com - Mathematics PP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Freeform 12"/>
          <p:cNvSpPr>
            <a:spLocks/>
          </p:cNvSpPr>
          <p:nvPr userDrawn="1"/>
        </p:nvSpPr>
        <p:spPr bwMode="auto">
          <a:xfrm>
            <a:off x="0" y="5869518"/>
            <a:ext cx="12192000" cy="988484"/>
          </a:xfrm>
          <a:custGeom>
            <a:avLst/>
            <a:gdLst>
              <a:gd name="T0" fmla="*/ 11520 w 11520"/>
              <a:gd name="T1" fmla="*/ 0 h 933"/>
              <a:gd name="T2" fmla="*/ 0 w 11520"/>
              <a:gd name="T3" fmla="*/ 507 h 933"/>
              <a:gd name="T4" fmla="*/ 0 w 11520"/>
              <a:gd name="T5" fmla="*/ 933 h 933"/>
              <a:gd name="T6" fmla="*/ 11520 w 11520"/>
              <a:gd name="T7" fmla="*/ 933 h 933"/>
              <a:gd name="T8" fmla="*/ 11520 w 11520"/>
              <a:gd name="T9" fmla="*/ 0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20" h="933">
                <a:moveTo>
                  <a:pt x="11520" y="0"/>
                </a:moveTo>
                <a:lnTo>
                  <a:pt x="0" y="507"/>
                </a:lnTo>
                <a:lnTo>
                  <a:pt x="0" y="933"/>
                </a:lnTo>
                <a:lnTo>
                  <a:pt x="11520" y="933"/>
                </a:lnTo>
                <a:lnTo>
                  <a:pt x="115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94C4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fld id="{FFF30096-E2FA-4C53-8FFA-C198FACBBC31}" type="datetimeFigureOut">
              <a:rPr lang="en-US" smtClean="0">
                <a:solidFill>
                  <a:srgbClr val="FFFFFF"/>
                </a:solidFill>
              </a:rPr>
              <a:pPr defTabSz="1219170"/>
              <a:t>11/7/2019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219170"/>
            <a:fld id="{BE6EB2CE-F8EE-47A0-A8D1-750600A29654}" type="slidenum">
              <a:rPr lang="en-US" smtClean="0">
                <a:solidFill>
                  <a:srgbClr val="FFFFFF"/>
                </a:solidFill>
              </a:rPr>
              <a:pPr defTabSz="1219170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3" name="Rectangle 11"/>
          <p:cNvSpPr>
            <a:spLocks noChangeArrowheads="1"/>
          </p:cNvSpPr>
          <p:nvPr userDrawn="1"/>
        </p:nvSpPr>
        <p:spPr bwMode="auto">
          <a:xfrm>
            <a:off x="4234" y="6407151"/>
            <a:ext cx="6351" cy="450851"/>
          </a:xfrm>
          <a:prstGeom prst="rect">
            <a:avLst/>
          </a:prstGeom>
          <a:solidFill>
            <a:srgbClr val="E7E9E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94C4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Insert your title here</a:t>
            </a:r>
            <a:endParaRPr lang="en-US" noProof="0" dirty="0"/>
          </a:p>
        </p:txBody>
      </p:sp>
      <p:sp>
        <p:nvSpPr>
          <p:cNvPr id="238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623392" y="1892829"/>
            <a:ext cx="10945216" cy="3976688"/>
          </a:xfrm>
        </p:spPr>
        <p:txBody>
          <a:bodyPr anchor="t">
            <a:noAutofit/>
          </a:bodyPr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933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Ut enim ad minim veniam, quis nostrud exercitation ullamco laboris nisi ut aliquip ex ea commodo consequat.</a:t>
            </a:r>
          </a:p>
          <a:p>
            <a:r>
              <a:rPr lang="en-US" dirty="0"/>
              <a:t>Ut enim ad minim veniam, quis nostrud exercitation ullamco laboris nisi ut aliquip ex ea commodo consequat.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659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FF30096-E2FA-4C53-8FFA-C198FACBBC31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E6EB2CE-F8EE-47A0-A8D1-750600A29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60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121917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31" y="548680"/>
            <a:ext cx="9889099" cy="1143000"/>
          </a:xfrm>
        </p:spPr>
        <p:txBody>
          <a:bodyPr>
            <a:normAutofit/>
          </a:bodyPr>
          <a:lstStyle/>
          <a:p>
            <a:pPr algn="ctr"/>
            <a:r>
              <a:rPr lang="bg-BG" sz="4267" dirty="0"/>
              <a:t>Кои тъждества от втора степен знаем?</a:t>
            </a:r>
            <a:endParaRPr lang="en-US" sz="4267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1775520" y="2372883"/>
            <a:ext cx="9091544" cy="326436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bg-BG" altLang="bg-BG" sz="8000" i="1" dirty="0">
                <a:solidFill>
                  <a:srgbClr val="0070C0"/>
                </a:solidFill>
              </a:rPr>
              <a:t>(a+b</a:t>
            </a:r>
            <a:r>
              <a:rPr lang="ru-RU" altLang="bg-BG" sz="8000" i="1" dirty="0">
                <a:solidFill>
                  <a:srgbClr val="0070C0"/>
                </a:solidFill>
              </a:rPr>
              <a:t>)</a:t>
            </a:r>
            <a:r>
              <a:rPr lang="ru-RU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bg-BG" altLang="bg-BG" sz="8000" i="1" dirty="0">
                <a:solidFill>
                  <a:srgbClr val="0070C0"/>
                </a:solidFill>
              </a:rPr>
              <a:t>=a</a:t>
            </a:r>
            <a:r>
              <a:rPr lang="bg-BG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bg-BG" altLang="bg-BG" sz="8000" i="1" dirty="0">
                <a:solidFill>
                  <a:srgbClr val="0070C0"/>
                </a:solidFill>
              </a:rPr>
              <a:t>+2ab+b</a:t>
            </a:r>
            <a:r>
              <a:rPr lang="bg-BG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ru-RU" altLang="bg-BG" sz="8000" i="1" dirty="0">
                <a:solidFill>
                  <a:srgbClr val="0070C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altLang="bg-BG" sz="8000" i="1" dirty="0">
                <a:solidFill>
                  <a:srgbClr val="0070C0"/>
                </a:solidFill>
              </a:rPr>
              <a:t> </a:t>
            </a:r>
            <a:r>
              <a:rPr lang="bg-BG" altLang="bg-BG" sz="8000" i="1" dirty="0">
                <a:solidFill>
                  <a:srgbClr val="0070C0"/>
                </a:solidFill>
              </a:rPr>
              <a:t>(a-b)</a:t>
            </a:r>
            <a:r>
              <a:rPr lang="bg-BG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bg-BG" altLang="bg-BG" sz="8000" i="1" dirty="0">
                <a:solidFill>
                  <a:srgbClr val="0070C0"/>
                </a:solidFill>
              </a:rPr>
              <a:t>=a</a:t>
            </a:r>
            <a:r>
              <a:rPr lang="bg-BG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bg-BG" altLang="bg-BG" sz="8000" i="1" dirty="0">
                <a:solidFill>
                  <a:srgbClr val="0070C0"/>
                </a:solidFill>
              </a:rPr>
              <a:t>-2ab+b</a:t>
            </a:r>
            <a:r>
              <a:rPr lang="bg-BG" altLang="bg-BG" sz="8000" i="1" baseline="30000" dirty="0">
                <a:solidFill>
                  <a:srgbClr val="0070C0"/>
                </a:solidFill>
              </a:rPr>
              <a:t>2</a:t>
            </a:r>
            <a:r>
              <a:rPr lang="ru-RU" altLang="bg-BG" sz="8000" i="1" baseline="30000" dirty="0">
                <a:solidFill>
                  <a:srgbClr val="0070C0"/>
                </a:solidFill>
              </a:rPr>
              <a:t>     </a:t>
            </a:r>
          </a:p>
        </p:txBody>
      </p:sp>
      <p:sp>
        <p:nvSpPr>
          <p:cNvPr id="4" name="Правоъгълник с един скосен и заоблен ъгъл 3"/>
          <p:cNvSpPr/>
          <p:nvPr/>
        </p:nvSpPr>
        <p:spPr>
          <a:xfrm>
            <a:off x="8016213" y="1796819"/>
            <a:ext cx="3744416" cy="768085"/>
          </a:xfrm>
          <a:prstGeom prst="snip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/>
            <a:r>
              <a:rPr lang="bg-BG" sz="2400" dirty="0">
                <a:solidFill>
                  <a:srgbClr val="494C4F"/>
                </a:solidFill>
                <a:latin typeface="Calibri"/>
              </a:rPr>
              <a:t>Тъждество за квадрата на сбора на два израза</a:t>
            </a:r>
          </a:p>
        </p:txBody>
      </p:sp>
      <p:sp>
        <p:nvSpPr>
          <p:cNvPr id="5" name="Правоъгълник с един скосен и заоблен ъгъл 4"/>
          <p:cNvSpPr/>
          <p:nvPr/>
        </p:nvSpPr>
        <p:spPr>
          <a:xfrm>
            <a:off x="8208235" y="5637246"/>
            <a:ext cx="3744416" cy="768085"/>
          </a:xfrm>
          <a:prstGeom prst="snip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9170"/>
            <a:r>
              <a:rPr lang="bg-BG" sz="2400" dirty="0">
                <a:solidFill>
                  <a:srgbClr val="494C4F"/>
                </a:solidFill>
                <a:latin typeface="Calibri"/>
              </a:rPr>
              <a:t>Тъждество за квадрата на разлика на два израза</a:t>
            </a:r>
          </a:p>
        </p:txBody>
      </p:sp>
    </p:spTree>
    <p:extLst>
      <p:ext uri="{BB962C8B-B14F-4D97-AF65-F5344CB8AC3E}">
        <p14:creationId xmlns:p14="http://schemas.microsoft.com/office/powerpoint/2010/main" xmlns="" val="112291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Задачата на Питагор</a:t>
            </a:r>
            <a:endParaRPr lang="en-US" dirty="0"/>
          </a:p>
        </p:txBody>
      </p:sp>
      <p:pic>
        <p:nvPicPr>
          <p:cNvPr id="4" name="Picture 7" descr="39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1" y="1742661"/>
            <a:ext cx="3274025" cy="4162955"/>
          </a:xfrm>
          <a:prstGeom prst="rect">
            <a:avLst/>
          </a:prstGeom>
          <a:noFill/>
          <a:ln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11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175788" y="1892830"/>
            <a:ext cx="5476737" cy="230293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altLang="bg-BG" sz="3733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ru-RU" altLang="bg-BG" sz="2667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Всяко нечетно число, </a:t>
            </a:r>
            <a:r>
              <a:rPr lang="ru-RU" altLang="bg-BG" sz="2667" i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освен</a:t>
            </a:r>
            <a:r>
              <a:rPr lang="ru-RU" altLang="bg-BG" sz="2667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bg-BG" sz="2667" i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единицата</a:t>
            </a:r>
            <a:r>
              <a:rPr lang="ru-RU" altLang="bg-BG" sz="2667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е разлика на  два  квадрата.»</a:t>
            </a:r>
          </a:p>
          <a:p>
            <a:pPr marL="0" indent="0" algn="ctr">
              <a:buNone/>
            </a:pPr>
            <a:endParaRPr lang="ru-RU" altLang="bg-BG" sz="2667" i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None/>
            </a:pPr>
            <a:r>
              <a:rPr lang="ru-RU" altLang="bg-BG" sz="2667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 на задачата:</a:t>
            </a:r>
          </a:p>
          <a:p>
            <a:pPr marL="0" indent="0" algn="ctr">
              <a:buNone/>
            </a:pPr>
            <a:r>
              <a:rPr lang="ru-RU" altLang="bg-BG" sz="2667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bg-BG" sz="2667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n+1)</a:t>
            </a:r>
            <a:r>
              <a:rPr lang="en-US" altLang="bg-BG" sz="2667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bg-BG" sz="2667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-n</a:t>
            </a:r>
            <a:r>
              <a:rPr lang="en-US" altLang="bg-BG" sz="2667" baseline="30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bg-BG" sz="2667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=(n+1-n)(n+1+n)=2n+1</a:t>
            </a:r>
            <a:endParaRPr lang="ru-RU" altLang="bg-BG" sz="2133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" y="137227"/>
            <a:ext cx="65" cy="33514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6928" rIns="0" bIns="-16928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2400" dirty="0">
              <a:solidFill>
                <a:srgbClr val="494C4F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3201" y="1586404"/>
            <a:ext cx="65" cy="33514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6928" rIns="0" bIns="-16928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2400" dirty="0">
              <a:solidFill>
                <a:srgbClr val="494C4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Group 5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1608913"/>
              </p:ext>
            </p:extLst>
          </p:nvPr>
        </p:nvGraphicFramePr>
        <p:xfrm>
          <a:off x="9229242" y="2905443"/>
          <a:ext cx="2400302" cy="2600960"/>
        </p:xfrm>
        <a:graphic>
          <a:graphicData uri="http://schemas.openxmlformats.org/drawingml/2006/table">
            <a:tbl>
              <a:tblPr/>
              <a:tblGrid>
                <a:gridCol w="300567">
                  <a:extLst>
                    <a:ext uri="{9D8B030D-6E8A-4147-A177-3AD203B41FA5}">
                      <a16:colId xmlns:a16="http://schemas.microsoft.com/office/drawing/2014/main" xmlns="" val="1432106567"/>
                    </a:ext>
                  </a:extLst>
                </a:gridCol>
                <a:gridCol w="300567">
                  <a:extLst>
                    <a:ext uri="{9D8B030D-6E8A-4147-A177-3AD203B41FA5}">
                      <a16:colId xmlns:a16="http://schemas.microsoft.com/office/drawing/2014/main" xmlns="" val="164073199"/>
                    </a:ext>
                  </a:extLst>
                </a:gridCol>
                <a:gridCol w="298451">
                  <a:extLst>
                    <a:ext uri="{9D8B030D-6E8A-4147-A177-3AD203B41FA5}">
                      <a16:colId xmlns:a16="http://schemas.microsoft.com/office/drawing/2014/main" xmlns="" val="3300448353"/>
                    </a:ext>
                  </a:extLst>
                </a:gridCol>
                <a:gridCol w="300567">
                  <a:extLst>
                    <a:ext uri="{9D8B030D-6E8A-4147-A177-3AD203B41FA5}">
                      <a16:colId xmlns:a16="http://schemas.microsoft.com/office/drawing/2014/main" xmlns="" val="997979454"/>
                    </a:ext>
                  </a:extLst>
                </a:gridCol>
                <a:gridCol w="300567">
                  <a:extLst>
                    <a:ext uri="{9D8B030D-6E8A-4147-A177-3AD203B41FA5}">
                      <a16:colId xmlns:a16="http://schemas.microsoft.com/office/drawing/2014/main" xmlns="" val="812384797"/>
                    </a:ext>
                  </a:extLst>
                </a:gridCol>
                <a:gridCol w="300567">
                  <a:extLst>
                    <a:ext uri="{9D8B030D-6E8A-4147-A177-3AD203B41FA5}">
                      <a16:colId xmlns:a16="http://schemas.microsoft.com/office/drawing/2014/main" xmlns="" val="2840667128"/>
                    </a:ext>
                  </a:extLst>
                </a:gridCol>
                <a:gridCol w="298449">
                  <a:extLst>
                    <a:ext uri="{9D8B030D-6E8A-4147-A177-3AD203B41FA5}">
                      <a16:colId xmlns:a16="http://schemas.microsoft.com/office/drawing/2014/main" xmlns="" val="3189228878"/>
                    </a:ext>
                  </a:extLst>
                </a:gridCol>
                <a:gridCol w="300567">
                  <a:extLst>
                    <a:ext uri="{9D8B030D-6E8A-4147-A177-3AD203B41FA5}">
                      <a16:colId xmlns:a16="http://schemas.microsoft.com/office/drawing/2014/main" xmlns="" val="3926425911"/>
                    </a:ext>
                  </a:extLst>
                </a:gridCol>
              </a:tblGrid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8152548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2777699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4931164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869413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4484204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153224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279121"/>
                  </a:ext>
                </a:extLst>
              </a:tr>
              <a:tr h="325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bg-BG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altLang="bg-BG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1920" marR="121920" marT="60960" marB="6096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6752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73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499" y="354348"/>
            <a:ext cx="10369152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5067" dirty="0" err="1"/>
              <a:t>Съединете</a:t>
            </a:r>
            <a:r>
              <a:rPr lang="ru-RU" sz="5067" dirty="0"/>
              <a:t> с линия тъждествата</a:t>
            </a:r>
          </a:p>
        </p:txBody>
      </p:sp>
      <p:sp>
        <p:nvSpPr>
          <p:cNvPr id="5" name="Прямоугольник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23592" y="1772816"/>
            <a:ext cx="4896544" cy="936104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00256" y="1772816"/>
            <a:ext cx="2088232" cy="936104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7" name="Прямоугольник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23592" y="2861320"/>
            <a:ext cx="4896544" cy="936104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8" name="Прямоугольник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23592" y="4077072"/>
            <a:ext cx="4896544" cy="936104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9" name="Прямоугольник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12311" y="5229200"/>
            <a:ext cx="4896544" cy="936104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0" name="Прямоугольник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28249" y="5207975"/>
            <a:ext cx="2212417" cy="936104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1" name="Прямоугольник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00256" y="4084691"/>
            <a:ext cx="2088232" cy="936104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2" name="Прямоугольник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54107" y="2861320"/>
            <a:ext cx="2088232" cy="936104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cxnSp>
        <p:nvCxnSpPr>
          <p:cNvPr id="14" name="Прямая со стрелкой 13"/>
          <p:cNvCxnSpPr>
            <a:stCxn id="5" idx="3"/>
          </p:cNvCxnSpPr>
          <p:nvPr/>
        </p:nvCxnSpPr>
        <p:spPr>
          <a:xfrm>
            <a:off x="7319963" y="2241551"/>
            <a:ext cx="1008063" cy="230346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3"/>
            <a:endCxn id="6" idx="1"/>
          </p:cNvCxnSpPr>
          <p:nvPr/>
        </p:nvCxnSpPr>
        <p:spPr>
          <a:xfrm flipV="1">
            <a:off x="7319963" y="2241550"/>
            <a:ext cx="1079500" cy="108743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  <a:endCxn id="10" idx="1"/>
          </p:cNvCxnSpPr>
          <p:nvPr/>
        </p:nvCxnSpPr>
        <p:spPr>
          <a:xfrm>
            <a:off x="7319963" y="4545014"/>
            <a:ext cx="1008063" cy="11303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2" idx="1"/>
          </p:cNvCxnSpPr>
          <p:nvPr/>
        </p:nvCxnSpPr>
        <p:spPr>
          <a:xfrm flipV="1">
            <a:off x="7319964" y="3328988"/>
            <a:ext cx="1133475" cy="234632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501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1" y="35665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Приложение на тъждеството за рационално смятане</a:t>
            </a:r>
            <a:endParaRPr lang="bg-BG" dirty="0"/>
          </a:p>
        </p:txBody>
      </p:sp>
      <p:sp>
        <p:nvSpPr>
          <p:cNvPr id="5" name="Скругленный прямоугольник 3"/>
          <p:cNvSpPr/>
          <p:nvPr/>
        </p:nvSpPr>
        <p:spPr>
          <a:xfrm>
            <a:off x="2217893" y="3449625"/>
            <a:ext cx="7910945" cy="863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33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∙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27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30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+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)(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30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) =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900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–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9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891</a:t>
            </a:r>
            <a:endParaRPr lang="ru-RU" sz="32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Скругленный прямоугольник 3"/>
          <p:cNvSpPr/>
          <p:nvPr/>
        </p:nvSpPr>
        <p:spPr>
          <a:xfrm>
            <a:off x="1421256" y="4686495"/>
            <a:ext cx="9504217" cy="863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19,8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∙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20,2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= 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(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20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–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0,2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)(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20 + 0,2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)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= </a:t>
            </a:r>
            <a:r>
              <a:rPr lang="en-US" sz="3200" b="1" dirty="0">
                <a:solidFill>
                  <a:srgbClr val="002060"/>
                </a:solidFill>
                <a:latin typeface="Calibri"/>
              </a:rPr>
              <a:t>4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00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–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0,04</a:t>
            </a:r>
            <a:r>
              <a:rPr lang="ru-RU" sz="3200" b="1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Calibri"/>
              </a:rPr>
              <a:t>= </a:t>
            </a: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399,96</a:t>
            </a:r>
            <a:endParaRPr lang="ru-RU" sz="320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Скругленный прямоугольник 3"/>
          <p:cNvSpPr/>
          <p:nvPr/>
        </p:nvSpPr>
        <p:spPr>
          <a:xfrm>
            <a:off x="2217894" y="2257260"/>
            <a:ext cx="7910945" cy="91106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r>
              <a:rPr lang="ru-RU" sz="3200" b="1" dirty="0">
                <a:solidFill>
                  <a:srgbClr val="002060"/>
                </a:solidFill>
                <a:latin typeface="Calibri"/>
              </a:rPr>
              <a:t>39 ∙ 41 = (40 - 1)( 40 + 1 ) = 1600 – 1 = 1599</a:t>
            </a:r>
          </a:p>
        </p:txBody>
      </p:sp>
    </p:spTree>
    <p:extLst>
      <p:ext uri="{BB962C8B-B14F-4D97-AF65-F5344CB8AC3E}">
        <p14:creationId xmlns:p14="http://schemas.microsoft.com/office/powerpoint/2010/main" xmlns="" val="40821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89ECC-5D3B-4792-841A-F7CA20B3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3" y="1508787"/>
            <a:ext cx="10972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5867" dirty="0"/>
              <a:t>Тъждеството</a:t>
            </a:r>
            <a:br>
              <a:rPr lang="bg-BG" sz="5867" dirty="0"/>
            </a:br>
            <a:r>
              <a:rPr lang="bg-BG" sz="5867" b="1" dirty="0"/>
              <a:t> (</a:t>
            </a:r>
            <a:r>
              <a:rPr lang="bg-BG" sz="5867" b="1" i="1" dirty="0"/>
              <a:t>a </a:t>
            </a:r>
            <a:r>
              <a:rPr lang="bg-BG" sz="5867" b="1" dirty="0"/>
              <a:t>+ </a:t>
            </a:r>
            <a:r>
              <a:rPr lang="bg-BG" sz="5867" b="1" i="1" dirty="0"/>
              <a:t>b</a:t>
            </a:r>
            <a:r>
              <a:rPr lang="bg-BG" sz="5867" b="1" dirty="0"/>
              <a:t>)(</a:t>
            </a:r>
            <a:r>
              <a:rPr lang="bg-BG" sz="5867" b="1" i="1" dirty="0"/>
              <a:t>a </a:t>
            </a:r>
            <a:r>
              <a:rPr lang="bg-BG" sz="5867" b="1" dirty="0"/>
              <a:t>–</a:t>
            </a:r>
            <a:r>
              <a:rPr lang="bg-BG" sz="5867" b="1" i="1" dirty="0"/>
              <a:t> b</a:t>
            </a:r>
            <a:r>
              <a:rPr lang="bg-BG" sz="5867" b="1" dirty="0"/>
              <a:t>) = </a:t>
            </a:r>
            <a:r>
              <a:rPr lang="bg-BG" sz="5867" b="1" i="1" dirty="0"/>
              <a:t>a</a:t>
            </a:r>
            <a:r>
              <a:rPr lang="bg-BG" sz="5867" b="1" dirty="0"/>
              <a:t>² – </a:t>
            </a:r>
            <a:r>
              <a:rPr lang="bg-BG" sz="5867" b="1" i="1" dirty="0"/>
              <a:t>b</a:t>
            </a:r>
            <a:r>
              <a:rPr lang="bg-BG" sz="5867" b="1" dirty="0"/>
              <a:t>²</a:t>
            </a:r>
            <a:r>
              <a:rPr lang="bg-BG" sz="9600" b="1" i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9600" i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9600" i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Picture 12" descr="J0223770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308" y="548681"/>
            <a:ext cx="1568451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05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932723"/>
            <a:ext cx="9681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4133" i="1" dirty="0"/>
              <a:t>Тъждество за сбор и разлика на два израза </a:t>
            </a:r>
            <a:r>
              <a:rPr lang="bg-BG" altLang="bg-BG" sz="5867" i="1" dirty="0"/>
              <a:t/>
            </a:r>
            <a:br>
              <a:rPr lang="bg-BG" altLang="bg-BG" sz="5867" i="1" dirty="0"/>
            </a:br>
            <a:r>
              <a:rPr lang="en-US" altLang="bg-BG" sz="5867" i="1" dirty="0"/>
              <a:t> (</a:t>
            </a:r>
            <a:r>
              <a:rPr lang="en-US" altLang="bg-BG" sz="5867" i="1" dirty="0" err="1"/>
              <a:t>a+b</a:t>
            </a:r>
            <a:r>
              <a:rPr lang="en-US" altLang="bg-BG" sz="5867" i="1" dirty="0"/>
              <a:t>)(a-b) = a</a:t>
            </a:r>
            <a:r>
              <a:rPr lang="en-US" altLang="bg-BG" sz="5867" i="1" baseline="30000" dirty="0"/>
              <a:t>2</a:t>
            </a:r>
            <a:r>
              <a:rPr lang="en-US" altLang="bg-BG" sz="5867" i="1" dirty="0"/>
              <a:t>-b</a:t>
            </a:r>
            <a:r>
              <a:rPr lang="en-US" altLang="bg-BG" sz="5867" i="1" baseline="30000" dirty="0"/>
              <a:t>2 </a:t>
            </a:r>
            <a:r>
              <a:rPr lang="ru-RU" altLang="bg-BG" sz="5867" i="1" dirty="0"/>
              <a:t/>
            </a:r>
            <a:br>
              <a:rPr lang="ru-RU" altLang="bg-BG" sz="5867" i="1" dirty="0"/>
            </a:b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503713" y="2948947"/>
            <a:ext cx="6192839" cy="325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  <a:defRPr/>
            </a:pPr>
            <a:r>
              <a:rPr lang="ru-RU" altLang="bg-BG" sz="2400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Доказателство:</a:t>
            </a:r>
          </a:p>
          <a:p>
            <a:pPr algn="ctr" defTabSz="1219170">
              <a:spcBef>
                <a:spcPct val="50000"/>
              </a:spcBef>
              <a:defRPr/>
            </a:pPr>
            <a:r>
              <a:rPr lang="en-US" altLang="bg-BG" sz="3200" i="1" dirty="0">
                <a:solidFill>
                  <a:srgbClr val="000000"/>
                </a:solidFill>
                <a:latin typeface="Calibri"/>
              </a:rPr>
              <a:t>(</a:t>
            </a:r>
            <a:r>
              <a:rPr lang="en-US" altLang="bg-BG" sz="5333" i="1" dirty="0" err="1">
                <a:solidFill>
                  <a:srgbClr val="000000"/>
                </a:solidFill>
                <a:latin typeface="Calibri"/>
              </a:rPr>
              <a:t>a+b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)(a-b)= a</a:t>
            </a:r>
            <a:r>
              <a:rPr lang="en-US" altLang="bg-BG" sz="5333" i="1" baseline="30000" dirty="0">
                <a:solidFill>
                  <a:srgbClr val="000000"/>
                </a:solidFill>
                <a:latin typeface="Calibri"/>
              </a:rPr>
              <a:t>2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-</a:t>
            </a:r>
            <a:r>
              <a:rPr lang="en-US" altLang="bg-BG" sz="5333" i="1" u="sng" dirty="0">
                <a:solidFill>
                  <a:srgbClr val="000000"/>
                </a:solidFill>
                <a:latin typeface="Calibri"/>
              </a:rPr>
              <a:t>ab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+</a:t>
            </a:r>
            <a:r>
              <a:rPr lang="en-US" altLang="bg-BG" sz="5333" i="1" u="sng" dirty="0">
                <a:solidFill>
                  <a:srgbClr val="000000"/>
                </a:solidFill>
                <a:latin typeface="Calibri"/>
              </a:rPr>
              <a:t>ab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-b</a:t>
            </a:r>
            <a:r>
              <a:rPr lang="en-US" altLang="bg-BG" sz="5333" i="1" baseline="30000" dirty="0">
                <a:solidFill>
                  <a:srgbClr val="000000"/>
                </a:solidFill>
                <a:latin typeface="Calibri"/>
              </a:rPr>
              <a:t>2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= a</a:t>
            </a:r>
            <a:r>
              <a:rPr lang="en-US" altLang="bg-BG" sz="5333" i="1" baseline="30000" dirty="0">
                <a:solidFill>
                  <a:srgbClr val="000000"/>
                </a:solidFill>
                <a:latin typeface="Calibri"/>
              </a:rPr>
              <a:t>2</a:t>
            </a:r>
            <a:r>
              <a:rPr lang="en-US" altLang="bg-BG" sz="5333" i="1" dirty="0">
                <a:solidFill>
                  <a:srgbClr val="000000"/>
                </a:solidFill>
                <a:latin typeface="Calibri"/>
              </a:rPr>
              <a:t>-b</a:t>
            </a:r>
            <a:r>
              <a:rPr lang="en-US" altLang="bg-BG" sz="5333" i="1" baseline="30000" dirty="0">
                <a:solidFill>
                  <a:srgbClr val="000000"/>
                </a:solidFill>
                <a:latin typeface="Calibri"/>
              </a:rPr>
              <a:t>2</a:t>
            </a:r>
            <a:endParaRPr lang="ru-RU" altLang="bg-BG" sz="5333" i="1" dirty="0">
              <a:solidFill>
                <a:srgbClr val="000000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  <a:defRPr/>
            </a:pPr>
            <a:endParaRPr lang="ru-RU" altLang="bg-BG" sz="3200" i="1" u="sng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11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70" name="Rectangle 6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020454" y="2137020"/>
            <a:ext cx="5005916" cy="452543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FontTx/>
              <a:buNone/>
            </a:pPr>
            <a:r>
              <a:rPr lang="en-US" altLang="bg-BG" sz="2800" b="1" dirty="0">
                <a:latin typeface="Times New Roman" panose="02020603050405020304" pitchFamily="18" charset="0"/>
              </a:rPr>
              <a:t>S-</a:t>
            </a:r>
            <a:r>
              <a:rPr lang="ru-RU" altLang="bg-BG" sz="1600" dirty="0">
                <a:latin typeface="Times New Roman" panose="02020603050405020304" pitchFamily="18" charset="0"/>
              </a:rPr>
              <a:t>лицето на квадрат със страна 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a.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bg-BG" altLang="bg-BG" sz="1600" dirty="0">
                <a:latin typeface="Times New Roman" panose="02020603050405020304" pitchFamily="18" charset="0"/>
              </a:rPr>
              <a:t>Използвайки чертежа получаваме равенството</a:t>
            </a:r>
            <a:endParaRPr lang="en-US" altLang="bg-BG" sz="1600" dirty="0">
              <a:latin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altLang="bg-BG" sz="1600" dirty="0">
                <a:latin typeface="Times New Roman" panose="02020603050405020304" pitchFamily="18" charset="0"/>
              </a:rPr>
              <a:t>                  </a:t>
            </a:r>
            <a:r>
              <a:rPr lang="ru-RU" altLang="bg-BG" sz="1600" dirty="0">
                <a:latin typeface="Times New Roman" panose="02020603050405020304" pitchFamily="18" charset="0"/>
              </a:rPr>
              <a:t> </a:t>
            </a:r>
            <a:r>
              <a:rPr lang="en-US" altLang="bg-BG" sz="2800" b="1" dirty="0">
                <a:latin typeface="Times New Roman" panose="02020603050405020304" pitchFamily="18" charset="0"/>
              </a:rPr>
              <a:t>S=S</a:t>
            </a:r>
            <a:r>
              <a:rPr lang="en-US" altLang="bg-BG" sz="28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bg-BG" sz="2800" b="1" dirty="0">
                <a:latin typeface="Times New Roman" panose="02020603050405020304" pitchFamily="18" charset="0"/>
              </a:rPr>
              <a:t>+S</a:t>
            </a:r>
            <a:r>
              <a:rPr lang="en-US" altLang="bg-BG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dirty="0">
                <a:latin typeface="Times New Roman" panose="02020603050405020304" pitchFamily="18" charset="0"/>
              </a:rPr>
              <a:t>+2S</a:t>
            </a:r>
            <a:r>
              <a:rPr lang="en-US" altLang="bg-BG" sz="2800" b="1" baseline="-25000" dirty="0">
                <a:latin typeface="Times New Roman" panose="02020603050405020304" pitchFamily="18" charset="0"/>
              </a:rPr>
              <a:t>3</a:t>
            </a:r>
            <a:endParaRPr lang="ru-RU" altLang="bg-BG" sz="1600" baseline="-25000" dirty="0">
              <a:latin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endParaRPr lang="ru-RU" altLang="bg-BG" sz="1600" dirty="0">
              <a:latin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altLang="bg-BG" sz="2800" b="1" i="1" dirty="0">
                <a:latin typeface="Times New Roman" panose="02020603050405020304" pitchFamily="18" charset="0"/>
              </a:rPr>
              <a:t>a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=b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+(a-b)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+2(a-b)b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altLang="bg-BG" sz="2800" b="1" i="1" dirty="0">
                <a:latin typeface="Times New Roman" panose="02020603050405020304" pitchFamily="18" charset="0"/>
              </a:rPr>
              <a:t>a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-b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=(a-b)(a-b+2b)</a:t>
            </a:r>
          </a:p>
          <a:p>
            <a:pPr algn="ctr">
              <a:buClr>
                <a:schemeClr val="tx1"/>
              </a:buClr>
              <a:buFontTx/>
              <a:buNone/>
            </a:pPr>
            <a:r>
              <a:rPr lang="en-US" altLang="bg-BG" sz="2800" b="1" i="1" dirty="0">
                <a:latin typeface="Times New Roman" panose="02020603050405020304" pitchFamily="18" charset="0"/>
              </a:rPr>
              <a:t>a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-b</a:t>
            </a:r>
            <a:r>
              <a:rPr lang="en-US" altLang="bg-BG" sz="2800" b="1" i="1" baseline="30000" dirty="0">
                <a:latin typeface="Times New Roman" panose="02020603050405020304" pitchFamily="18" charset="0"/>
              </a:rPr>
              <a:t>2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=(a-b)(</a:t>
            </a:r>
            <a:r>
              <a:rPr lang="en-US" altLang="bg-BG" sz="2800" b="1" i="1" dirty="0" err="1">
                <a:latin typeface="Times New Roman" panose="02020603050405020304" pitchFamily="18" charset="0"/>
              </a:rPr>
              <a:t>a+b</a:t>
            </a:r>
            <a:r>
              <a:rPr lang="en-US" altLang="bg-BG" sz="2800" b="1" i="1" dirty="0">
                <a:latin typeface="Times New Roman" panose="02020603050405020304" pitchFamily="18" charset="0"/>
              </a:rPr>
              <a:t>)</a:t>
            </a:r>
            <a:endParaRPr lang="ru-RU" altLang="bg-BG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216277" y="2349500"/>
            <a:ext cx="1008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ru-RU" altLang="bg-BG" b="0">
                <a:solidFill>
                  <a:srgbClr val="494C4F"/>
                </a:solidFill>
              </a:rPr>
              <a:t>   </a:t>
            </a:r>
          </a:p>
        </p:txBody>
      </p:sp>
      <p:grpSp>
        <p:nvGrpSpPr>
          <p:cNvPr id="216109" name="Group 45"/>
          <p:cNvGrpSpPr>
            <a:grpSpLocks/>
          </p:cNvGrpSpPr>
          <p:nvPr/>
        </p:nvGrpSpPr>
        <p:grpSpPr bwMode="auto">
          <a:xfrm>
            <a:off x="1847851" y="2337052"/>
            <a:ext cx="647700" cy="3120774"/>
            <a:chOff x="204" y="1343"/>
            <a:chExt cx="408" cy="2094"/>
          </a:xfrm>
        </p:grpSpPr>
        <p:sp>
          <p:nvSpPr>
            <p:cNvPr id="14363" name="Freeform 25"/>
            <p:cNvSpPr>
              <a:spLocks/>
            </p:cNvSpPr>
            <p:nvPr/>
          </p:nvSpPr>
          <p:spPr bwMode="auto">
            <a:xfrm>
              <a:off x="506" y="1343"/>
              <a:ext cx="106" cy="2094"/>
            </a:xfrm>
            <a:custGeom>
              <a:avLst/>
              <a:gdLst>
                <a:gd name="T0" fmla="*/ 106 w 106"/>
                <a:gd name="T1" fmla="*/ 46 h 2094"/>
                <a:gd name="T2" fmla="*/ 15 w 106"/>
                <a:gd name="T3" fmla="*/ 91 h 2094"/>
                <a:gd name="T4" fmla="*/ 15 w 106"/>
                <a:gd name="T5" fmla="*/ 590 h 2094"/>
                <a:gd name="T6" fmla="*/ 15 w 106"/>
                <a:gd name="T7" fmla="*/ 1860 h 2094"/>
                <a:gd name="T8" fmla="*/ 106 w 106"/>
                <a:gd name="T9" fmla="*/ 1996 h 20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" h="2094">
                  <a:moveTo>
                    <a:pt x="106" y="46"/>
                  </a:moveTo>
                  <a:cubicBezTo>
                    <a:pt x="68" y="23"/>
                    <a:pt x="30" y="0"/>
                    <a:pt x="15" y="91"/>
                  </a:cubicBezTo>
                  <a:cubicBezTo>
                    <a:pt x="0" y="182"/>
                    <a:pt x="15" y="295"/>
                    <a:pt x="15" y="590"/>
                  </a:cubicBezTo>
                  <a:cubicBezTo>
                    <a:pt x="15" y="885"/>
                    <a:pt x="0" y="1626"/>
                    <a:pt x="15" y="1860"/>
                  </a:cubicBezTo>
                  <a:cubicBezTo>
                    <a:pt x="30" y="2094"/>
                    <a:pt x="91" y="1973"/>
                    <a:pt x="106" y="199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bg-BG">
                <a:solidFill>
                  <a:srgbClr val="494C4F"/>
                </a:solidFill>
                <a:latin typeface="Calibri"/>
              </a:endParaRPr>
            </a:p>
          </p:txBody>
        </p:sp>
        <p:sp>
          <p:nvSpPr>
            <p:cNvPr id="14364" name="Text Box 26"/>
            <p:cNvSpPr txBox="1">
              <a:spLocks noChangeArrowheads="1"/>
            </p:cNvSpPr>
            <p:nvPr/>
          </p:nvSpPr>
          <p:spPr bwMode="auto">
            <a:xfrm>
              <a:off x="204" y="1888"/>
              <a:ext cx="2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sz="2400" i="1">
                  <a:solidFill>
                    <a:srgbClr val="494C4F"/>
                  </a:solidFill>
                </a:rPr>
                <a:t>a</a:t>
              </a:r>
              <a:endParaRPr lang="ru-RU" altLang="bg-BG" sz="2400" i="1">
                <a:solidFill>
                  <a:srgbClr val="494C4F"/>
                </a:solidFill>
              </a:endParaRPr>
            </a:p>
          </p:txBody>
        </p:sp>
      </p:grpSp>
      <p:sp>
        <p:nvSpPr>
          <p:cNvPr id="14342" name="Text Box 32"/>
          <p:cNvSpPr txBox="1">
            <a:spLocks noChangeArrowheads="1"/>
          </p:cNvSpPr>
          <p:nvPr/>
        </p:nvSpPr>
        <p:spPr bwMode="auto">
          <a:xfrm>
            <a:off x="3216276" y="5373688"/>
            <a:ext cx="7921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endParaRPr lang="bg-BG" altLang="bg-BG" b="0">
              <a:solidFill>
                <a:srgbClr val="494C4F"/>
              </a:solidFill>
            </a:endParaRPr>
          </a:p>
        </p:txBody>
      </p:sp>
      <p:grpSp>
        <p:nvGrpSpPr>
          <p:cNvPr id="216107" name="Group 43"/>
          <p:cNvGrpSpPr>
            <a:grpSpLocks/>
          </p:cNvGrpSpPr>
          <p:nvPr/>
        </p:nvGrpSpPr>
        <p:grpSpPr bwMode="auto">
          <a:xfrm>
            <a:off x="2495549" y="4089398"/>
            <a:ext cx="1684339" cy="1581150"/>
            <a:chOff x="612" y="2576"/>
            <a:chExt cx="1061" cy="996"/>
          </a:xfrm>
        </p:grpSpPr>
        <p:sp>
          <p:nvSpPr>
            <p:cNvPr id="14361" name="Rectangle 11"/>
            <p:cNvSpPr>
              <a:spLocks noChangeArrowheads="1"/>
            </p:cNvSpPr>
            <p:nvPr/>
          </p:nvSpPr>
          <p:spPr bwMode="auto">
            <a:xfrm rot="-5400000">
              <a:off x="761" y="2427"/>
              <a:ext cx="763" cy="106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170"/>
              <a:endParaRPr lang="ru-RU" altLang="bg-BG" b="0" dirty="0">
                <a:solidFill>
                  <a:srgbClr val="494C4F"/>
                </a:solidFill>
              </a:endParaRPr>
            </a:p>
            <a:p>
              <a:pPr algn="ctr" defTabSz="1219170"/>
              <a:endParaRPr lang="ru-RU" altLang="bg-BG" b="0" dirty="0">
                <a:solidFill>
                  <a:srgbClr val="494C4F"/>
                </a:solidFill>
              </a:endParaRPr>
            </a:p>
          </p:txBody>
        </p:sp>
        <p:sp>
          <p:nvSpPr>
            <p:cNvPr id="14362" name="Text Box 33"/>
            <p:cNvSpPr txBox="1">
              <a:spLocks noChangeArrowheads="1"/>
            </p:cNvSpPr>
            <p:nvPr/>
          </p:nvSpPr>
          <p:spPr bwMode="auto">
            <a:xfrm>
              <a:off x="1156" y="3339"/>
              <a:ext cx="36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i="1">
                  <a:solidFill>
                    <a:srgbClr val="494C4F"/>
                  </a:solidFill>
                </a:rPr>
                <a:t>b</a:t>
              </a:r>
              <a:endParaRPr lang="ru-RU" altLang="bg-BG" i="1">
                <a:solidFill>
                  <a:srgbClr val="494C4F"/>
                </a:solidFill>
              </a:endParaRPr>
            </a:p>
          </p:txBody>
        </p:sp>
      </p:grpSp>
      <p:grpSp>
        <p:nvGrpSpPr>
          <p:cNvPr id="216105" name="Group 41"/>
          <p:cNvGrpSpPr>
            <a:grpSpLocks/>
          </p:cNvGrpSpPr>
          <p:nvPr/>
        </p:nvGrpSpPr>
        <p:grpSpPr bwMode="auto">
          <a:xfrm>
            <a:off x="2495549" y="1844676"/>
            <a:ext cx="1684339" cy="2244725"/>
            <a:chOff x="612" y="1162"/>
            <a:chExt cx="1061" cy="1414"/>
          </a:xfrm>
        </p:grpSpPr>
        <p:sp>
          <p:nvSpPr>
            <p:cNvPr id="14358" name="Rectangle 8"/>
            <p:cNvSpPr>
              <a:spLocks noChangeArrowheads="1"/>
            </p:cNvSpPr>
            <p:nvPr/>
          </p:nvSpPr>
          <p:spPr bwMode="auto">
            <a:xfrm>
              <a:off x="612" y="1480"/>
              <a:ext cx="1061" cy="10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endParaRPr lang="bg-BG" altLang="bg-BG">
                <a:solidFill>
                  <a:srgbClr val="494C4F"/>
                </a:solidFill>
              </a:endParaRPr>
            </a:p>
          </p:txBody>
        </p:sp>
        <p:sp>
          <p:nvSpPr>
            <p:cNvPr id="14359" name="Text Box 22"/>
            <p:cNvSpPr txBox="1">
              <a:spLocks noChangeArrowheads="1"/>
            </p:cNvSpPr>
            <p:nvPr/>
          </p:nvSpPr>
          <p:spPr bwMode="auto">
            <a:xfrm>
              <a:off x="839" y="1162"/>
              <a:ext cx="544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sz="1600" i="1">
                  <a:solidFill>
                    <a:srgbClr val="494C4F"/>
                  </a:solidFill>
                </a:rPr>
                <a:t>b</a:t>
              </a:r>
              <a:endParaRPr lang="ru-RU" altLang="bg-BG" sz="1600" i="1">
                <a:solidFill>
                  <a:srgbClr val="494C4F"/>
                </a:solidFill>
              </a:endParaRPr>
            </a:p>
          </p:txBody>
        </p:sp>
        <p:sp>
          <p:nvSpPr>
            <p:cNvPr id="14360" name="Text Box 34"/>
            <p:cNvSpPr txBox="1">
              <a:spLocks noChangeArrowheads="1"/>
            </p:cNvSpPr>
            <p:nvPr/>
          </p:nvSpPr>
          <p:spPr bwMode="auto">
            <a:xfrm>
              <a:off x="839" y="1752"/>
              <a:ext cx="499" cy="31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sz="2667" b="0" dirty="0">
                  <a:solidFill>
                    <a:srgbClr val="494C4F"/>
                  </a:solidFill>
                </a:rPr>
                <a:t>S</a:t>
              </a:r>
              <a:r>
                <a:rPr lang="en-US" altLang="bg-BG" sz="2667" b="0" baseline="-25000" dirty="0">
                  <a:solidFill>
                    <a:srgbClr val="494C4F"/>
                  </a:solidFill>
                </a:rPr>
                <a:t>1</a:t>
              </a:r>
              <a:endParaRPr lang="ru-RU" altLang="bg-BG" sz="2667" b="0" dirty="0">
                <a:solidFill>
                  <a:srgbClr val="494C4F"/>
                </a:solidFill>
              </a:endParaRPr>
            </a:p>
          </p:txBody>
        </p:sp>
      </p:grpSp>
      <p:grpSp>
        <p:nvGrpSpPr>
          <p:cNvPr id="216108" name="Group 44"/>
          <p:cNvGrpSpPr>
            <a:grpSpLocks/>
          </p:cNvGrpSpPr>
          <p:nvPr/>
        </p:nvGrpSpPr>
        <p:grpSpPr bwMode="auto">
          <a:xfrm>
            <a:off x="4179889" y="4089398"/>
            <a:ext cx="1987551" cy="1581150"/>
            <a:chOff x="1673" y="2576"/>
            <a:chExt cx="1252" cy="996"/>
          </a:xfrm>
        </p:grpSpPr>
        <p:sp>
          <p:nvSpPr>
            <p:cNvPr id="14354" name="Rectangle 9"/>
            <p:cNvSpPr>
              <a:spLocks noChangeArrowheads="1"/>
            </p:cNvSpPr>
            <p:nvPr/>
          </p:nvSpPr>
          <p:spPr bwMode="auto">
            <a:xfrm>
              <a:off x="1673" y="2576"/>
              <a:ext cx="708" cy="763"/>
            </a:xfrm>
            <a:prstGeom prst="rect">
              <a:avLst/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endParaRPr lang="bg-BG" altLang="bg-BG">
                <a:solidFill>
                  <a:srgbClr val="494C4F"/>
                </a:solidFill>
              </a:endParaRPr>
            </a:p>
          </p:txBody>
        </p:sp>
        <p:sp>
          <p:nvSpPr>
            <p:cNvPr id="14355" name="Text Box 28"/>
            <p:cNvSpPr txBox="1">
              <a:spLocks noChangeArrowheads="1"/>
            </p:cNvSpPr>
            <p:nvPr/>
          </p:nvSpPr>
          <p:spPr bwMode="auto">
            <a:xfrm>
              <a:off x="2472" y="2704"/>
              <a:ext cx="45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i="1">
                  <a:solidFill>
                    <a:srgbClr val="494C4F"/>
                  </a:solidFill>
                </a:rPr>
                <a:t>a-b</a:t>
              </a:r>
              <a:endParaRPr lang="ru-RU" altLang="bg-BG" i="1">
                <a:solidFill>
                  <a:srgbClr val="494C4F"/>
                </a:solidFill>
              </a:endParaRPr>
            </a:p>
          </p:txBody>
        </p:sp>
        <p:sp>
          <p:nvSpPr>
            <p:cNvPr id="14356" name="Text Box 31"/>
            <p:cNvSpPr txBox="1">
              <a:spLocks noChangeArrowheads="1"/>
            </p:cNvSpPr>
            <p:nvPr/>
          </p:nvSpPr>
          <p:spPr bwMode="auto">
            <a:xfrm>
              <a:off x="1837" y="3339"/>
              <a:ext cx="6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i="1">
                  <a:solidFill>
                    <a:srgbClr val="494C4F"/>
                  </a:solidFill>
                </a:rPr>
                <a:t>a-b</a:t>
              </a:r>
              <a:endParaRPr lang="ru-RU" altLang="bg-BG" i="1">
                <a:solidFill>
                  <a:srgbClr val="494C4F"/>
                </a:solidFill>
              </a:endParaRPr>
            </a:p>
          </p:txBody>
        </p:sp>
        <p:sp>
          <p:nvSpPr>
            <p:cNvPr id="14357" name="Text Box 35"/>
            <p:cNvSpPr txBox="1">
              <a:spLocks noChangeArrowheads="1"/>
            </p:cNvSpPr>
            <p:nvPr/>
          </p:nvSpPr>
          <p:spPr bwMode="auto">
            <a:xfrm>
              <a:off x="1882" y="2840"/>
              <a:ext cx="472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sz="2667" b="0" dirty="0">
                  <a:solidFill>
                    <a:srgbClr val="494C4F"/>
                  </a:solidFill>
                </a:rPr>
                <a:t>S</a:t>
              </a:r>
              <a:r>
                <a:rPr lang="en-US" altLang="bg-BG" sz="2667" b="0" baseline="-25000" dirty="0">
                  <a:solidFill>
                    <a:srgbClr val="494C4F"/>
                  </a:solidFill>
                </a:rPr>
                <a:t>2</a:t>
              </a:r>
              <a:endParaRPr lang="ru-RU" altLang="bg-BG" sz="2667" b="0" dirty="0">
                <a:solidFill>
                  <a:srgbClr val="494C4F"/>
                </a:solidFill>
              </a:endParaRPr>
            </a:p>
          </p:txBody>
        </p:sp>
      </p:grpSp>
      <p:grpSp>
        <p:nvGrpSpPr>
          <p:cNvPr id="216106" name="Group 42"/>
          <p:cNvGrpSpPr>
            <a:grpSpLocks/>
          </p:cNvGrpSpPr>
          <p:nvPr/>
        </p:nvGrpSpPr>
        <p:grpSpPr bwMode="auto">
          <a:xfrm>
            <a:off x="4179889" y="2078182"/>
            <a:ext cx="1681873" cy="2011219"/>
            <a:chOff x="1673" y="1162"/>
            <a:chExt cx="1071" cy="1414"/>
          </a:xfrm>
        </p:grpSpPr>
        <p:sp>
          <p:nvSpPr>
            <p:cNvPr id="14350" name="Rectangle 10"/>
            <p:cNvSpPr>
              <a:spLocks noChangeArrowheads="1"/>
            </p:cNvSpPr>
            <p:nvPr/>
          </p:nvSpPr>
          <p:spPr bwMode="auto">
            <a:xfrm>
              <a:off x="1673" y="1344"/>
              <a:ext cx="708" cy="12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endParaRPr lang="bg-BG" altLang="bg-BG">
                <a:solidFill>
                  <a:srgbClr val="494C4F"/>
                </a:solidFill>
              </a:endParaRPr>
            </a:p>
          </p:txBody>
        </p:sp>
        <p:sp>
          <p:nvSpPr>
            <p:cNvPr id="14351" name="Text Box 23"/>
            <p:cNvSpPr txBox="1">
              <a:spLocks noChangeArrowheads="1"/>
            </p:cNvSpPr>
            <p:nvPr/>
          </p:nvSpPr>
          <p:spPr bwMode="auto">
            <a:xfrm>
              <a:off x="1791" y="1162"/>
              <a:ext cx="68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i="1">
                  <a:solidFill>
                    <a:srgbClr val="494C4F"/>
                  </a:solidFill>
                </a:rPr>
                <a:t>a-b</a:t>
              </a:r>
              <a:endParaRPr lang="ru-RU" altLang="bg-BG" i="1">
                <a:solidFill>
                  <a:srgbClr val="494C4F"/>
                </a:solidFill>
              </a:endParaRPr>
            </a:p>
          </p:txBody>
        </p:sp>
        <p:sp>
          <p:nvSpPr>
            <p:cNvPr id="14352" name="Text Box 27"/>
            <p:cNvSpPr txBox="1">
              <a:spLocks noChangeArrowheads="1"/>
            </p:cNvSpPr>
            <p:nvPr/>
          </p:nvSpPr>
          <p:spPr bwMode="auto">
            <a:xfrm>
              <a:off x="2517" y="1797"/>
              <a:ext cx="2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>
                <a:spcBef>
                  <a:spcPct val="50000"/>
                </a:spcBef>
              </a:pPr>
              <a:r>
                <a:rPr lang="en-US" altLang="bg-BG" i="1">
                  <a:solidFill>
                    <a:srgbClr val="494C4F"/>
                  </a:solidFill>
                </a:rPr>
                <a:t>b</a:t>
              </a:r>
              <a:endParaRPr lang="ru-RU" altLang="bg-BG" i="1">
                <a:solidFill>
                  <a:srgbClr val="494C4F"/>
                </a:solidFill>
              </a:endParaRPr>
            </a:p>
          </p:txBody>
        </p:sp>
        <p:sp>
          <p:nvSpPr>
            <p:cNvPr id="14353" name="Text Box 37"/>
            <p:cNvSpPr txBox="1">
              <a:spLocks noChangeArrowheads="1"/>
            </p:cNvSpPr>
            <p:nvPr/>
          </p:nvSpPr>
          <p:spPr bwMode="auto">
            <a:xfrm>
              <a:off x="1824" y="1752"/>
              <a:ext cx="406" cy="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1219170"/>
              <a:r>
                <a:rPr lang="en-US" altLang="bg-BG" sz="2667" b="0" dirty="0">
                  <a:solidFill>
                    <a:srgbClr val="494C4F"/>
                  </a:solidFill>
                </a:rPr>
                <a:t>S</a:t>
              </a:r>
              <a:r>
                <a:rPr lang="en-US" altLang="bg-BG" sz="2667" b="0" baseline="-25000" dirty="0">
                  <a:solidFill>
                    <a:srgbClr val="494C4F"/>
                  </a:solidFill>
                </a:rPr>
                <a:t>3</a:t>
              </a:r>
              <a:endParaRPr lang="ru-RU" altLang="bg-BG" sz="2667" b="0" dirty="0">
                <a:solidFill>
                  <a:srgbClr val="494C4F"/>
                </a:solidFill>
              </a:endParaRPr>
            </a:p>
          </p:txBody>
        </p:sp>
      </p:grpSp>
      <p:sp>
        <p:nvSpPr>
          <p:cNvPr id="216104" name="Text Box 40"/>
          <p:cNvSpPr txBox="1">
            <a:spLocks noChangeArrowheads="1"/>
          </p:cNvSpPr>
          <p:nvPr/>
        </p:nvSpPr>
        <p:spPr bwMode="auto">
          <a:xfrm>
            <a:off x="540344" y="99792"/>
            <a:ext cx="11651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219170">
              <a:spcBef>
                <a:spcPct val="50000"/>
              </a:spcBef>
            </a:pPr>
            <a:r>
              <a:rPr lang="ru-RU" altLang="bg-BG" sz="4000" b="0" dirty="0">
                <a:solidFill>
                  <a:srgbClr val="494C4F"/>
                </a:solidFill>
                <a:latin typeface="Calibri"/>
              </a:rPr>
              <a:t>Геометрично</a:t>
            </a:r>
            <a:r>
              <a:rPr lang="ru-RU" altLang="bg-BG" sz="4000" b="0" i="1" dirty="0">
                <a:solidFill>
                  <a:srgbClr val="494C4F"/>
                </a:solidFill>
                <a:latin typeface="Times New Roman" panose="02020603050405020304" pitchFamily="18" charset="0"/>
              </a:rPr>
              <a:t> </a:t>
            </a:r>
            <a:r>
              <a:rPr lang="ru-RU" altLang="bg-BG" sz="4000" b="0" dirty="0">
                <a:solidFill>
                  <a:srgbClr val="494C4F"/>
                </a:solidFill>
                <a:latin typeface="Calibri"/>
              </a:rPr>
              <a:t>доказателство</a:t>
            </a:r>
            <a:r>
              <a:rPr lang="ru-RU" altLang="bg-BG" sz="4000" b="0" i="1" dirty="0">
                <a:solidFill>
                  <a:srgbClr val="494C4F"/>
                </a:solidFill>
                <a:latin typeface="Times New Roman" panose="02020603050405020304" pitchFamily="18" charset="0"/>
              </a:rPr>
              <a:t> </a:t>
            </a:r>
            <a:r>
              <a:rPr lang="ru-RU" altLang="bg-BG" sz="4000" b="0" dirty="0">
                <a:solidFill>
                  <a:srgbClr val="494C4F"/>
                </a:solidFill>
                <a:latin typeface="Calibri"/>
              </a:rPr>
              <a:t>на</a:t>
            </a:r>
            <a:r>
              <a:rPr lang="ru-RU" altLang="bg-BG" sz="4000" b="0" i="1" dirty="0">
                <a:solidFill>
                  <a:srgbClr val="494C4F"/>
                </a:solidFill>
                <a:latin typeface="Times New Roman" panose="02020603050405020304" pitchFamily="18" charset="0"/>
              </a:rPr>
              <a:t> </a:t>
            </a:r>
            <a:r>
              <a:rPr lang="ru-RU" altLang="bg-BG" sz="4000" b="0" dirty="0">
                <a:solidFill>
                  <a:srgbClr val="494C4F"/>
                </a:solidFill>
                <a:latin typeface="Calibri"/>
              </a:rPr>
              <a:t>тъждеството</a:t>
            </a:r>
          </a:p>
        </p:txBody>
      </p:sp>
      <p:sp>
        <p:nvSpPr>
          <p:cNvPr id="14348" name="Text Box 46"/>
          <p:cNvSpPr txBox="1">
            <a:spLocks noChangeArrowheads="1"/>
          </p:cNvSpPr>
          <p:nvPr/>
        </p:nvSpPr>
        <p:spPr bwMode="auto">
          <a:xfrm>
            <a:off x="2424113" y="5734049"/>
            <a:ext cx="6767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endParaRPr lang="bg-BG" altLang="bg-BG">
              <a:solidFill>
                <a:srgbClr val="494C4F"/>
              </a:solidFill>
            </a:endParaRPr>
          </a:p>
        </p:txBody>
      </p:sp>
      <p:sp>
        <p:nvSpPr>
          <p:cNvPr id="216111" name="Text Box 47"/>
          <p:cNvSpPr txBox="1">
            <a:spLocks noChangeArrowheads="1"/>
          </p:cNvSpPr>
          <p:nvPr/>
        </p:nvSpPr>
        <p:spPr bwMode="auto">
          <a:xfrm>
            <a:off x="4553484" y="5674643"/>
            <a:ext cx="6985000" cy="74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ru-RU" altLang="bg-BG" dirty="0">
                <a:solidFill>
                  <a:srgbClr val="494C4F"/>
                </a:solidFill>
              </a:rPr>
              <a:t>Доказахме, </a:t>
            </a:r>
            <a:r>
              <a:rPr lang="ru-RU" altLang="bg-BG" dirty="0" err="1">
                <a:solidFill>
                  <a:srgbClr val="494C4F"/>
                </a:solidFill>
              </a:rPr>
              <a:t>че</a:t>
            </a:r>
            <a:r>
              <a:rPr lang="ru-RU" altLang="bg-BG">
                <a:solidFill>
                  <a:srgbClr val="494C4F"/>
                </a:solidFill>
              </a:rPr>
              <a:t>     </a:t>
            </a:r>
            <a:r>
              <a:rPr lang="en-US" altLang="bg-BG" sz="4267" i="1">
                <a:solidFill>
                  <a:srgbClr val="494C4F"/>
                </a:solidFill>
              </a:rPr>
              <a:t>(</a:t>
            </a:r>
            <a:r>
              <a:rPr lang="en-US" altLang="bg-BG" sz="4267" i="1" dirty="0">
                <a:solidFill>
                  <a:srgbClr val="494C4F"/>
                </a:solidFill>
              </a:rPr>
              <a:t>a-b)(</a:t>
            </a:r>
            <a:r>
              <a:rPr lang="en-US" altLang="bg-BG" sz="4267" i="1" dirty="0" err="1">
                <a:solidFill>
                  <a:srgbClr val="494C4F"/>
                </a:solidFill>
              </a:rPr>
              <a:t>a+b</a:t>
            </a:r>
            <a:r>
              <a:rPr lang="en-US" altLang="bg-BG" sz="4267" i="1" dirty="0">
                <a:solidFill>
                  <a:srgbClr val="494C4F"/>
                </a:solidFill>
              </a:rPr>
              <a:t>)</a:t>
            </a:r>
            <a:r>
              <a:rPr lang="ru-RU" altLang="bg-BG" sz="2000" dirty="0">
                <a:solidFill>
                  <a:srgbClr val="494C4F"/>
                </a:solidFill>
              </a:rPr>
              <a:t>=</a:t>
            </a:r>
            <a:r>
              <a:rPr lang="en-US" altLang="bg-BG" sz="4267" i="1" dirty="0">
                <a:solidFill>
                  <a:srgbClr val="494C4F"/>
                </a:solidFill>
              </a:rPr>
              <a:t>a</a:t>
            </a:r>
            <a:r>
              <a:rPr lang="en-US" altLang="bg-BG" sz="4267" i="1" baseline="30000" dirty="0">
                <a:solidFill>
                  <a:srgbClr val="494C4F"/>
                </a:solidFill>
              </a:rPr>
              <a:t>2</a:t>
            </a:r>
            <a:r>
              <a:rPr lang="en-US" altLang="bg-BG" sz="4267" i="1" dirty="0">
                <a:solidFill>
                  <a:srgbClr val="494C4F"/>
                </a:solidFill>
              </a:rPr>
              <a:t>-b</a:t>
            </a:r>
            <a:r>
              <a:rPr lang="en-US" altLang="bg-BG" sz="4267" i="1" baseline="30000" dirty="0">
                <a:solidFill>
                  <a:srgbClr val="494C4F"/>
                </a:solidFill>
              </a:rPr>
              <a:t>2</a:t>
            </a:r>
            <a:endParaRPr lang="ru-RU" altLang="bg-BG" sz="4267" i="1" dirty="0">
              <a:solidFill>
                <a:srgbClr val="494C4F"/>
              </a:solidFill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111899" y="4452938"/>
            <a:ext cx="637573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/>
            <a:r>
              <a:rPr lang="en-US" altLang="bg-BG" sz="2667" b="0" dirty="0">
                <a:solidFill>
                  <a:srgbClr val="494C4F"/>
                </a:solidFill>
              </a:rPr>
              <a:t>S</a:t>
            </a:r>
            <a:r>
              <a:rPr lang="en-US" altLang="bg-BG" sz="2667" b="0" baseline="-25000" dirty="0">
                <a:solidFill>
                  <a:srgbClr val="494C4F"/>
                </a:solidFill>
              </a:rPr>
              <a:t>3</a:t>
            </a:r>
            <a:endParaRPr lang="ru-RU" altLang="bg-BG" sz="2667" b="0" dirty="0">
              <a:solidFill>
                <a:srgbClr val="494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34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6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6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6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6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16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16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160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60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74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160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8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16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16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160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16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16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160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1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0" grpId="0" build="p"/>
      <p:bldP spid="216104" grpId="0"/>
      <p:bldP spid="216111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023659" y="1810464"/>
            <a:ext cx="345638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(3x+4)(3x-4)=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(2-5n)(5n+2)=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</a:t>
            </a:r>
            <a:r>
              <a:rPr lang="ru-RU" altLang="bg-BG" sz="3200" dirty="0">
                <a:solidFill>
                  <a:srgbClr val="494C4F"/>
                </a:solidFill>
                <a:latin typeface="Calibri"/>
              </a:rPr>
              <a:t>7с</a:t>
            </a:r>
            <a:r>
              <a:rPr lang="ru-RU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ru-RU" altLang="bg-BG" sz="3200" dirty="0">
                <a:solidFill>
                  <a:srgbClr val="494C4F"/>
                </a:solidFill>
                <a:latin typeface="Calibri"/>
              </a:rPr>
              <a:t>+4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x)(4x-7c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)=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(9p+4a)(9p-4a)</a:t>
            </a:r>
            <a:r>
              <a:rPr lang="bg-BG" altLang="bg-BG" sz="3200" dirty="0">
                <a:solidFill>
                  <a:srgbClr val="494C4F"/>
                </a:solidFill>
                <a:latin typeface="Calibri"/>
              </a:rPr>
              <a:t>=</a:t>
            </a: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(5-6b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d)(5+6b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d)</a:t>
            </a:r>
            <a:r>
              <a:rPr lang="bg-BG" altLang="bg-BG" sz="3200" dirty="0">
                <a:solidFill>
                  <a:srgbClr val="494C4F"/>
                </a:solidFill>
                <a:latin typeface="Calibri"/>
              </a:rPr>
              <a:t>=</a:t>
            </a: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(0,7a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3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-1)(0,7a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3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+1)</a:t>
            </a:r>
            <a:r>
              <a:rPr lang="bg-BG" altLang="bg-BG" sz="3200" dirty="0">
                <a:solidFill>
                  <a:srgbClr val="494C4F"/>
                </a:solidFill>
                <a:latin typeface="Calibri"/>
              </a:rPr>
              <a:t>=</a:t>
            </a: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endParaRPr lang="ru-RU" altLang="bg-BG" sz="3200" dirty="0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7440150" y="1796819"/>
            <a:ext cx="32639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9x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-16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4-25n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16x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-49c</a:t>
            </a:r>
            <a:r>
              <a:rPr lang="ru-RU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81p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-16a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25-36b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4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d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2</a:t>
            </a: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0,49a</a:t>
            </a:r>
            <a:r>
              <a:rPr lang="en-US" altLang="bg-BG" sz="3200" baseline="30000" dirty="0">
                <a:solidFill>
                  <a:srgbClr val="494C4F"/>
                </a:solidFill>
                <a:latin typeface="Calibri"/>
              </a:rPr>
              <a:t>6</a:t>
            </a:r>
            <a:r>
              <a:rPr lang="en-US" altLang="bg-BG" sz="3200" dirty="0">
                <a:solidFill>
                  <a:srgbClr val="494C4F"/>
                </a:solidFill>
                <a:latin typeface="Calibri"/>
              </a:rPr>
              <a:t>-1</a:t>
            </a:r>
          </a:p>
          <a:p>
            <a:pPr defTabSz="1219170">
              <a:spcBef>
                <a:spcPct val="50000"/>
              </a:spcBef>
            </a:pPr>
            <a:endParaRPr lang="en-US" altLang="bg-BG" sz="3200" dirty="0">
              <a:solidFill>
                <a:srgbClr val="494C4F"/>
              </a:solidFill>
              <a:latin typeface="Calibri"/>
            </a:endParaRPr>
          </a:p>
          <a:p>
            <a:pPr defTabSz="1219170">
              <a:spcBef>
                <a:spcPct val="50000"/>
              </a:spcBef>
            </a:pPr>
            <a:endParaRPr lang="ru-RU" altLang="bg-BG" sz="3200" dirty="0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>
          <a:xfrm>
            <a:off x="1583499" y="260648"/>
            <a:ext cx="9105336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Запишете израза с многочлен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4798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ru-RU" sz="4267" dirty="0"/>
              <a:t>Прочетете тези изрази, които  могат да се представят като разлика на  квадрати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414" y="2418561"/>
            <a:ext cx="4864295" cy="11064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4032" y="2408076"/>
            <a:ext cx="4320024" cy="11169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1620" y="4389107"/>
            <a:ext cx="4868088" cy="10873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84033" y="4363426"/>
            <a:ext cx="4320024" cy="111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0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ru-RU" sz="5067" dirty="0"/>
              <a:t>Прочетете тези изрази, които  се явяват разлика на  квадрати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3553" y="1988840"/>
            <a:ext cx="7009241" cy="372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8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814964"/>
            <a:ext cx="109728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5067" dirty="0"/>
              <a:t>Определете изразите, които обръщат  равенството в тъждество</a:t>
            </a:r>
          </a:p>
        </p:txBody>
      </p:sp>
      <p:sp>
        <p:nvSpPr>
          <p:cNvPr id="15" name="Скругленный прямоугольник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41999" y="2924944"/>
            <a:ext cx="7629341" cy="936104"/>
          </a:xfrm>
          <a:prstGeom prst="round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6" name="Скругленный прямоугольник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95601" y="4124367"/>
            <a:ext cx="7875739" cy="936104"/>
          </a:xfrm>
          <a:prstGeom prst="round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7" name="Скругленный прямоугольник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95602" y="5229200"/>
            <a:ext cx="7875737" cy="936104"/>
          </a:xfrm>
          <a:prstGeom prst="round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 defTabSz="1219170">
              <a:defRPr/>
            </a:pPr>
            <a:r>
              <a:rPr lang="ru-RU">
                <a:noFill/>
                <a:latin typeface="Calibri"/>
              </a:rPr>
              <a:t>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46514" y="3159126"/>
            <a:ext cx="922337" cy="468313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03838" y="3159126"/>
            <a:ext cx="920751" cy="468313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16226" y="4357688"/>
            <a:ext cx="687388" cy="46831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4590" y="4370388"/>
            <a:ext cx="688975" cy="46831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19401" y="5462588"/>
            <a:ext cx="687388" cy="46831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68851" y="5462588"/>
            <a:ext cx="687388" cy="468312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1219170">
              <a:defRPr/>
            </a:pPr>
            <a:endParaRPr lang="ru-RU">
              <a:solidFill>
                <a:srgbClr val="494C4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583499" y="281927"/>
            <a:ext cx="10369152" cy="6405331"/>
          </a:xfrm>
          <a:noFill/>
          <a:ln>
            <a:noFill/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defTabSz="446077">
              <a:buClr>
                <a:schemeClr val="tx1"/>
              </a:buClr>
              <a:buNone/>
            </a:pPr>
            <a:r>
              <a:rPr lang="en-US" altLang="bg-BG" sz="5867" b="1" i="1" dirty="0"/>
              <a:t>a</a:t>
            </a:r>
            <a:r>
              <a:rPr lang="en-US" altLang="bg-BG" sz="5867" b="1" i="1" baseline="30000" dirty="0"/>
              <a:t>2</a:t>
            </a:r>
            <a:r>
              <a:rPr lang="en-US" altLang="bg-BG" sz="5867" b="1" i="1" dirty="0"/>
              <a:t>-b</a:t>
            </a:r>
            <a:r>
              <a:rPr lang="en-US" altLang="bg-BG" sz="5867" b="1" i="1" baseline="30000" dirty="0"/>
              <a:t>2</a:t>
            </a:r>
            <a:r>
              <a:rPr lang="en-US" altLang="bg-BG" sz="5867" b="1" i="1" dirty="0"/>
              <a:t>=(</a:t>
            </a:r>
            <a:r>
              <a:rPr lang="en-US" altLang="bg-BG" sz="5867" b="1" i="1" dirty="0" err="1"/>
              <a:t>a+b</a:t>
            </a:r>
            <a:r>
              <a:rPr lang="en-US" altLang="bg-BG" sz="5867" b="1" i="1" dirty="0"/>
              <a:t>)(a-b)</a:t>
            </a:r>
            <a:endParaRPr lang="ru-RU" altLang="bg-BG" sz="5867" b="1" i="1" dirty="0"/>
          </a:p>
          <a:p>
            <a:pPr marL="0" indent="0" algn="ctr" defTabSz="446077">
              <a:lnSpc>
                <a:spcPct val="200000"/>
              </a:lnSpc>
              <a:buClr>
                <a:srgbClr val="000000"/>
              </a:buClr>
              <a:buNone/>
            </a:pPr>
            <a:r>
              <a:rPr lang="bg-BG" altLang="bg-BG" sz="3733" dirty="0">
                <a:solidFill>
                  <a:srgbClr val="000000"/>
                </a:solidFill>
              </a:rPr>
              <a:t>Тъждества ли са равенствата?</a:t>
            </a:r>
            <a:endParaRPr lang="ru-RU" altLang="bg-BG" sz="3733" dirty="0">
              <a:solidFill>
                <a:srgbClr val="000000"/>
              </a:solidFill>
            </a:endParaRPr>
          </a:p>
          <a:p>
            <a:pPr marL="0" indent="0" algn="ctr" defTabSz="446077">
              <a:lnSpc>
                <a:spcPct val="200000"/>
              </a:lnSpc>
              <a:buClr>
                <a:srgbClr val="000000"/>
              </a:buClr>
              <a:buNone/>
            </a:pPr>
            <a:r>
              <a:rPr lang="ru-RU" altLang="bg-BG" sz="3733" i="1" dirty="0">
                <a:solidFill>
                  <a:srgbClr val="000000"/>
                </a:solidFill>
              </a:rPr>
              <a:t>с</a:t>
            </a:r>
            <a:r>
              <a:rPr lang="ru-RU" altLang="bg-BG" sz="3733" i="1" baseline="30000" dirty="0">
                <a:solidFill>
                  <a:srgbClr val="000000"/>
                </a:solidFill>
              </a:rPr>
              <a:t>2</a:t>
            </a:r>
            <a:r>
              <a:rPr lang="ru-RU" altLang="bg-BG" sz="3733" i="1" dirty="0">
                <a:solidFill>
                  <a:srgbClr val="000000"/>
                </a:solidFill>
              </a:rPr>
              <a:t>-25=(с-5)(с+5)</a:t>
            </a:r>
          </a:p>
          <a:p>
            <a:pPr marL="0" indent="0" algn="ctr" defTabSz="446077">
              <a:lnSpc>
                <a:spcPct val="200000"/>
              </a:lnSpc>
              <a:buClr>
                <a:srgbClr val="000000"/>
              </a:buClr>
              <a:buNone/>
            </a:pPr>
            <a:r>
              <a:rPr lang="ru-RU" altLang="bg-BG" sz="3733" i="1" dirty="0">
                <a:solidFill>
                  <a:srgbClr val="000000"/>
                </a:solidFill>
              </a:rPr>
              <a:t>81-</a:t>
            </a:r>
            <a:r>
              <a:rPr lang="en-US" altLang="bg-BG" sz="3733" i="1" dirty="0">
                <a:solidFill>
                  <a:srgbClr val="000000"/>
                </a:solidFill>
              </a:rPr>
              <a:t>p</a:t>
            </a:r>
            <a:r>
              <a:rPr lang="en-US" altLang="bg-BG" sz="3733" i="1" baseline="30000" dirty="0">
                <a:solidFill>
                  <a:srgbClr val="000000"/>
                </a:solidFill>
              </a:rPr>
              <a:t>2</a:t>
            </a:r>
            <a:r>
              <a:rPr lang="en-US" altLang="bg-BG" sz="3733" i="1" dirty="0">
                <a:solidFill>
                  <a:srgbClr val="000000"/>
                </a:solidFill>
              </a:rPr>
              <a:t>=(9+p)(9-p)</a:t>
            </a:r>
          </a:p>
          <a:p>
            <a:pPr marL="0" indent="0" algn="ctr" defTabSz="446077">
              <a:lnSpc>
                <a:spcPct val="200000"/>
              </a:lnSpc>
              <a:buClr>
                <a:srgbClr val="000000"/>
              </a:buClr>
              <a:buNone/>
            </a:pPr>
            <a:r>
              <a:rPr lang="en-US" altLang="bg-BG" sz="3733" i="1" dirty="0">
                <a:solidFill>
                  <a:srgbClr val="000000"/>
                </a:solidFill>
              </a:rPr>
              <a:t>0,36-y</a:t>
            </a:r>
            <a:r>
              <a:rPr lang="en-US" altLang="bg-BG" sz="3733" i="1" baseline="30000" dirty="0">
                <a:solidFill>
                  <a:srgbClr val="000000"/>
                </a:solidFill>
              </a:rPr>
              <a:t>2</a:t>
            </a:r>
            <a:r>
              <a:rPr lang="en-US" altLang="bg-BG" sz="3733" i="1" dirty="0">
                <a:solidFill>
                  <a:srgbClr val="000000"/>
                </a:solidFill>
              </a:rPr>
              <a:t>=(0,6-y)(0,6+y)</a:t>
            </a:r>
          </a:p>
          <a:p>
            <a:pPr marL="808018" lvl="1" indent="638159" defTabSz="446077">
              <a:buClr>
                <a:schemeClr val="tx1"/>
              </a:buClr>
              <a:buFontTx/>
              <a:buAutoNum type="alphaLcParenR"/>
            </a:pPr>
            <a:endParaRPr lang="en-US" altLang="bg-BG" sz="2000" i="1" baseline="30000" dirty="0">
              <a:solidFill>
                <a:srgbClr val="000000"/>
              </a:solidFill>
            </a:endParaRPr>
          </a:p>
          <a:p>
            <a:pPr marL="808018" lvl="1" indent="638159" defTabSz="446077">
              <a:buClr>
                <a:schemeClr val="tx1"/>
              </a:buClr>
              <a:buFontTx/>
              <a:buAutoNum type="alphaLcParenR"/>
            </a:pPr>
            <a:endParaRPr lang="ru-RU" altLang="bg-BG" i="1" dirty="0" smtClean="0">
              <a:solidFill>
                <a:srgbClr val="000000"/>
              </a:solidFill>
            </a:endParaRPr>
          </a:p>
          <a:p>
            <a:pPr marL="352417" indent="-352417" defTabSz="446077">
              <a:buClr>
                <a:schemeClr val="tx1"/>
              </a:buClr>
              <a:buNone/>
            </a:pPr>
            <a:endParaRPr lang="ru-RU" altLang="bg-BG" sz="2800" i="1" dirty="0">
              <a:solidFill>
                <a:srgbClr val="0000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464426" y="3284537"/>
            <a:ext cx="2592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170">
              <a:spcBef>
                <a:spcPct val="50000"/>
              </a:spcBef>
            </a:pPr>
            <a:endParaRPr lang="bg-BG" altLang="bg-BG" b="0">
              <a:solidFill>
                <a:srgbClr val="494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2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uiExpand="1" build="p"/>
      <p:bldP spid="218115" grpId="1" uiExpand="1" build="p"/>
    </p:bldLst>
  </p:timing>
</p:sld>
</file>

<file path=ppt/theme/theme1.xml><?xml version="1.0" encoding="utf-8"?>
<a:theme xmlns:a="http://schemas.openxmlformats.org/drawingml/2006/main" name="1741">
  <a:themeElements>
    <a:clrScheme name="Custom 11">
      <a:dk1>
        <a:srgbClr val="494C4F"/>
      </a:dk1>
      <a:lt1>
        <a:srgbClr val="FFFFFF"/>
      </a:lt1>
      <a:dk2>
        <a:srgbClr val="494C4F"/>
      </a:dk2>
      <a:lt2>
        <a:srgbClr val="F2F3F8"/>
      </a:lt2>
      <a:accent1>
        <a:srgbClr val="FA7541"/>
      </a:accent1>
      <a:accent2>
        <a:srgbClr val="FED65C"/>
      </a:accent2>
      <a:accent3>
        <a:srgbClr val="4FC1E9"/>
      </a:accent3>
      <a:accent4>
        <a:srgbClr val="A1D469"/>
      </a:accent4>
      <a:accent5>
        <a:srgbClr val="ED5463"/>
      </a:accent5>
      <a:accent6>
        <a:srgbClr val="49CFAE"/>
      </a:accent6>
      <a:hlink>
        <a:srgbClr val="4FC1E9"/>
      </a:hlink>
      <a:folHlink>
        <a:srgbClr val="49CF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984.potx" id="{EC640142-0B56-4BCD-BF44-3E913B1153CA}" vid="{09F0B827-5AC6-455C-82DF-B55A8A898F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306</Words>
  <Application>Microsoft Office PowerPoint</Application>
  <PresentationFormat>Custom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1741</vt:lpstr>
      <vt:lpstr>Кои тъждества от втора степен знаем?</vt:lpstr>
      <vt:lpstr>Тъждеството  (a + b)(a – b) = a² – b²  </vt:lpstr>
      <vt:lpstr>Тъждество за сбор и разлика на два израза   (a+b)(a-b) = a2-b2  </vt:lpstr>
      <vt:lpstr>Slide 4</vt:lpstr>
      <vt:lpstr>Запишете израза с многочлен</vt:lpstr>
      <vt:lpstr>Прочетете тези изрази, които  могат да се представят като разлика на  квадрати</vt:lpstr>
      <vt:lpstr>Прочетете тези изрази, които  се явяват разлика на  квадрати</vt:lpstr>
      <vt:lpstr>Определете изразите, които обръщат  равенството в тъждество</vt:lpstr>
      <vt:lpstr>Slide 9</vt:lpstr>
      <vt:lpstr>Задачата на Питагор</vt:lpstr>
      <vt:lpstr>Съединете с линия тъждествата</vt:lpstr>
      <vt:lpstr>Приложение на тъждеството за рационално смятане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PC-1</dc:creator>
  <cp:lastModifiedBy>user</cp:lastModifiedBy>
  <cp:revision>5</cp:revision>
  <dcterms:created xsi:type="dcterms:W3CDTF">2019-11-06T12:04:28Z</dcterms:created>
  <dcterms:modified xsi:type="dcterms:W3CDTF">2019-11-07T08:29:01Z</dcterms:modified>
</cp:coreProperties>
</file>