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63" r:id="rId3"/>
    <p:sldId id="266" r:id="rId4"/>
    <p:sldId id="265" r:id="rId5"/>
    <p:sldId id="258" r:id="rId6"/>
    <p:sldId id="259" r:id="rId7"/>
    <p:sldId id="260" r:id="rId8"/>
    <p:sldId id="261" r:id="rId9"/>
    <p:sldId id="262"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23367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24136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518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588487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01619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81430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589357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96688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858122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630313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6414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516758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407942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97390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50801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531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60691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AAD347D-5ACD-4C99-B74B-A9C85AD731AF}" type="datetimeFigureOut">
              <a:rPr lang="en-US" smtClean="0"/>
              <a:t>4/19/2017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219693130"/>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bg/url?sa=t&amp;rct=j&amp;q=&amp;esrc=s&amp;source=web&amp;cd=3&amp;cad=rja&amp;uact=8&amp;ved=0ahUKEwiW5MKuoO7QAhVMcRQKHRUsCUQQFggeMAI&amp;url=http://www.imdb.com/title/tt2980516/&amp;usg=AFQjCNGlmxPEQkNyHIrn7PH85wiys0GWMw&amp;bvm=bv.141320020,d.d24"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174530"/>
            <a:ext cx="8001000" cy="2971801"/>
          </a:xfrm>
        </p:spPr>
        <p:txBody>
          <a:bodyPr/>
          <a:lstStyle/>
          <a:p>
            <a:r>
              <a:rPr lang="en-US" dirty="0" smtClean="0"/>
              <a:t>Stephen </a:t>
            </a:r>
            <a:r>
              <a:rPr lang="en-US" dirty="0"/>
              <a:t>Hawking</a:t>
            </a:r>
            <a:br>
              <a:rPr lang="en-US" dirty="0"/>
            </a:br>
            <a:endParaRPr lang="bg-BG" dirty="0"/>
          </a:p>
        </p:txBody>
      </p:sp>
      <p:sp>
        <p:nvSpPr>
          <p:cNvPr id="3" name="Subtitle 2"/>
          <p:cNvSpPr>
            <a:spLocks noGrp="1"/>
          </p:cNvSpPr>
          <p:nvPr>
            <p:ph type="subTitle" idx="1"/>
          </p:nvPr>
        </p:nvSpPr>
        <p:spPr>
          <a:xfrm>
            <a:off x="684212" y="3452649"/>
            <a:ext cx="6400800" cy="2338552"/>
          </a:xfrm>
        </p:spPr>
        <p:txBody>
          <a:bodyPr>
            <a:normAutofit/>
          </a:bodyPr>
          <a:lstStyle/>
          <a:p>
            <a:r>
              <a:rPr lang="en-US" sz="3200" b="1" dirty="0"/>
              <a:t>Famous </a:t>
            </a:r>
            <a:r>
              <a:rPr lang="en-US" sz="3200" b="1" dirty="0" smtClean="0"/>
              <a:t>people</a:t>
            </a:r>
            <a:endParaRPr lang="bg-BG" sz="3200" b="1" dirty="0"/>
          </a:p>
        </p:txBody>
      </p:sp>
    </p:spTree>
    <p:extLst>
      <p:ext uri="{BB962C8B-B14F-4D97-AF65-F5344CB8AC3E}">
        <p14:creationId xmlns:p14="http://schemas.microsoft.com/office/powerpoint/2010/main" val="32937343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a:t>
            </a:r>
            <a:endParaRPr lang="bg-BG" dirty="0"/>
          </a:p>
        </p:txBody>
      </p:sp>
      <p:sp>
        <p:nvSpPr>
          <p:cNvPr id="3" name="Subtitle 2"/>
          <p:cNvSpPr>
            <a:spLocks noGrp="1"/>
          </p:cNvSpPr>
          <p:nvPr>
            <p:ph type="subTitle" idx="1"/>
          </p:nvPr>
        </p:nvSpPr>
        <p:spPr/>
        <p:txBody>
          <a:bodyPr>
            <a:normAutofit/>
          </a:bodyPr>
          <a:lstStyle/>
          <a:p>
            <a:r>
              <a:rPr lang="en-US" sz="2000" b="1" dirty="0" smtClean="0"/>
              <a:t>from: Nadya 7g class</a:t>
            </a:r>
            <a:endParaRPr lang="bg-BG" sz="2000" b="1" dirty="0"/>
          </a:p>
        </p:txBody>
      </p:sp>
    </p:spTree>
    <p:extLst>
      <p:ext uri="{BB962C8B-B14F-4D97-AF65-F5344CB8AC3E}">
        <p14:creationId xmlns:p14="http://schemas.microsoft.com/office/powerpoint/2010/main" val="42320224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474" y="277940"/>
            <a:ext cx="9043112" cy="1188254"/>
          </a:xfrm>
        </p:spPr>
        <p:txBody>
          <a:bodyPr/>
          <a:lstStyle/>
          <a:p>
            <a:r>
              <a:rPr lang="en-US" dirty="0">
                <a:latin typeface="Batang" panose="02030600000101010101" pitchFamily="18" charset="-127"/>
                <a:ea typeface="Batang" panose="02030600000101010101" pitchFamily="18" charset="-127"/>
              </a:rPr>
              <a:t>Who is Stephen Hawking?</a:t>
            </a:r>
            <a:endParaRPr lang="bg-BG" dirty="0"/>
          </a:p>
        </p:txBody>
      </p:sp>
      <p:sp>
        <p:nvSpPr>
          <p:cNvPr id="3" name="Content Placeholder 2"/>
          <p:cNvSpPr>
            <a:spLocks noGrp="1"/>
          </p:cNvSpPr>
          <p:nvPr>
            <p:ph idx="1"/>
          </p:nvPr>
        </p:nvSpPr>
        <p:spPr>
          <a:xfrm>
            <a:off x="409903" y="1292773"/>
            <a:ext cx="3941380" cy="4840014"/>
          </a:xfrm>
        </p:spPr>
        <p:txBody>
          <a:bodyPr>
            <a:normAutofit/>
          </a:bodyPr>
          <a:lstStyle/>
          <a:p>
            <a:r>
              <a:rPr lang="en-US" b="1" dirty="0" smtClean="0"/>
              <a:t>Stephen Hawking is one of the most brilliant scientists in the 20th century. He is from Oxford, England. In 1962 he  went to study in Cambridge. He was an incredible student. But one day in university, Hawking falls on the floor. He went to the doctors and there they told  him he has a </a:t>
            </a:r>
            <a:r>
              <a:rPr lang="en-US" b="1" dirty="0"/>
              <a:t>amyotrophic lateral </a:t>
            </a:r>
            <a:r>
              <a:rPr lang="en-US" b="1" dirty="0" smtClean="0"/>
              <a:t>sclerosis. </a:t>
            </a:r>
            <a:endParaRPr lang="bg-BG" b="1" dirty="0"/>
          </a:p>
        </p:txBody>
      </p:sp>
      <p:pic>
        <p:nvPicPr>
          <p:cNvPr id="2050" name="Picture 2" descr="Резултат с изображение за stephen haw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42" y="1890603"/>
            <a:ext cx="6000142" cy="337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977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476" y="341001"/>
            <a:ext cx="8718331" cy="1093661"/>
          </a:xfrm>
        </p:spPr>
        <p:txBody>
          <a:bodyPr>
            <a:normAutofit fontScale="90000"/>
          </a:bodyPr>
          <a:lstStyle/>
          <a:p>
            <a:r>
              <a:rPr lang="en-US" dirty="0" smtClean="0">
                <a:latin typeface="Batang" panose="02030600000101010101" pitchFamily="18" charset="-127"/>
                <a:ea typeface="Batang" panose="02030600000101010101" pitchFamily="18" charset="-127"/>
              </a:rPr>
              <a:t>Why Stephen Hawking is famous?</a:t>
            </a:r>
            <a:endParaRPr lang="bg-BG"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684212" y="1828801"/>
            <a:ext cx="5322450" cy="4367048"/>
          </a:xfrm>
        </p:spPr>
        <p:txBody>
          <a:bodyPr/>
          <a:lstStyle/>
          <a:p>
            <a:r>
              <a:rPr lang="en-US" b="1" dirty="0"/>
              <a:t>After being diagnosed with motor </a:t>
            </a:r>
            <a:r>
              <a:rPr lang="en-US" b="1" dirty="0" smtClean="0"/>
              <a:t>neuron </a:t>
            </a:r>
            <a:r>
              <a:rPr lang="en-US" b="1" dirty="0"/>
              <a:t>disease, Hawking fell into a </a:t>
            </a:r>
            <a:r>
              <a:rPr lang="en-US" b="1" dirty="0" smtClean="0"/>
              <a:t>depression. But one day he looked at the mirror and told himself that he must live with this ill. And he did just that. </a:t>
            </a:r>
            <a:r>
              <a:rPr lang="en-US" b="1" dirty="0"/>
              <a:t>In 1970, Hawking postulated what became known as the second law of black hole </a:t>
            </a:r>
            <a:r>
              <a:rPr lang="en-US" b="1" dirty="0" smtClean="0"/>
              <a:t>dynamics. This law explains </a:t>
            </a:r>
            <a:r>
              <a:rPr lang="en-US" b="1" dirty="0"/>
              <a:t>that the event horizon of a black hole can never get smaller.</a:t>
            </a:r>
            <a:endParaRPr lang="bg-BG" b="1" dirty="0"/>
          </a:p>
        </p:txBody>
      </p:sp>
      <p:pic>
        <p:nvPicPr>
          <p:cNvPr id="5" name="Picture 4"/>
          <p:cNvPicPr>
            <a:picLocks noChangeAspect="1"/>
          </p:cNvPicPr>
          <p:nvPr/>
        </p:nvPicPr>
        <p:blipFill>
          <a:blip r:embed="rId2"/>
          <a:stretch>
            <a:fillRect/>
          </a:stretch>
        </p:blipFill>
        <p:spPr>
          <a:xfrm>
            <a:off x="7189076" y="1587589"/>
            <a:ext cx="2774731" cy="3985522"/>
          </a:xfrm>
          <a:prstGeom prst="rect">
            <a:avLst/>
          </a:prstGeom>
        </p:spPr>
      </p:pic>
      <p:pic>
        <p:nvPicPr>
          <p:cNvPr id="6" name="Picture 5"/>
          <p:cNvPicPr>
            <a:picLocks noChangeAspect="1"/>
          </p:cNvPicPr>
          <p:nvPr/>
        </p:nvPicPr>
        <p:blipFill>
          <a:blip r:embed="rId3"/>
          <a:stretch>
            <a:fillRect/>
          </a:stretch>
        </p:blipFill>
        <p:spPr>
          <a:xfrm>
            <a:off x="9043002" y="4592036"/>
            <a:ext cx="2619375" cy="1962150"/>
          </a:xfrm>
          <a:prstGeom prst="rect">
            <a:avLst/>
          </a:prstGeom>
        </p:spPr>
      </p:pic>
    </p:spTree>
    <p:extLst>
      <p:ext uri="{BB962C8B-B14F-4D97-AF65-F5344CB8AC3E}">
        <p14:creationId xmlns:p14="http://schemas.microsoft.com/office/powerpoint/2010/main" val="22483662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131" y="246408"/>
            <a:ext cx="8162322" cy="967537"/>
          </a:xfrm>
        </p:spPr>
        <p:txBody>
          <a:bodyPr/>
          <a:lstStyle/>
          <a:p>
            <a:r>
              <a:rPr lang="en-US" dirty="0" smtClean="0">
                <a:latin typeface="Batang" panose="02030600000101010101" pitchFamily="18" charset="-127"/>
                <a:ea typeface="Batang" panose="02030600000101010101" pitchFamily="18" charset="-127"/>
              </a:rPr>
              <a:t>A Briefer history of time</a:t>
            </a:r>
            <a:endParaRPr lang="bg-BG"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1031053" y="1726324"/>
            <a:ext cx="4250396" cy="4501055"/>
          </a:xfrm>
        </p:spPr>
        <p:txBody>
          <a:bodyPr/>
          <a:lstStyle/>
          <a:p>
            <a:r>
              <a:rPr lang="en-US" sz="2400" b="1" dirty="0" smtClean="0"/>
              <a:t>Stephen Hawking has a lot of theorems about universe. He wrote a lot of books and the most popular of them is “A </a:t>
            </a:r>
            <a:r>
              <a:rPr lang="en-US" sz="2400" b="1" dirty="0"/>
              <a:t>Briefer History of </a:t>
            </a:r>
            <a:r>
              <a:rPr lang="en-US" sz="2400" b="1" dirty="0" smtClean="0"/>
              <a:t>Time”, which was sold in more than 10 millions copies.</a:t>
            </a:r>
            <a:endParaRPr lang="en-US" sz="2400" b="1" dirty="0"/>
          </a:p>
          <a:p>
            <a:endParaRPr lang="bg-BG" dirty="0"/>
          </a:p>
        </p:txBody>
      </p:sp>
      <p:pic>
        <p:nvPicPr>
          <p:cNvPr id="4" name="Picture 3"/>
          <p:cNvPicPr>
            <a:picLocks noChangeAspect="1"/>
          </p:cNvPicPr>
          <p:nvPr/>
        </p:nvPicPr>
        <p:blipFill>
          <a:blip r:embed="rId2"/>
          <a:stretch>
            <a:fillRect/>
          </a:stretch>
        </p:blipFill>
        <p:spPr>
          <a:xfrm>
            <a:off x="7394028" y="1725931"/>
            <a:ext cx="2853560" cy="4135849"/>
          </a:xfrm>
          <a:prstGeom prst="rect">
            <a:avLst/>
          </a:prstGeom>
        </p:spPr>
      </p:pic>
    </p:spTree>
    <p:extLst>
      <p:ext uri="{BB962C8B-B14F-4D97-AF65-F5344CB8AC3E}">
        <p14:creationId xmlns:p14="http://schemas.microsoft.com/office/powerpoint/2010/main" val="14321926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1" y="331077"/>
            <a:ext cx="7500171" cy="898633"/>
          </a:xfrm>
        </p:spPr>
        <p:txBody>
          <a:bodyPr/>
          <a:lstStyle/>
          <a:p>
            <a:r>
              <a:rPr lang="en-US" dirty="0" smtClean="0">
                <a:latin typeface="Batang" panose="02030600000101010101" pitchFamily="18" charset="-127"/>
                <a:ea typeface="Batang" panose="02030600000101010101" pitchFamily="18" charset="-127"/>
              </a:rPr>
              <a:t>Stephen hawking books</a:t>
            </a:r>
            <a:endParaRPr lang="bg-BG" dirty="0">
              <a:latin typeface="Batang" panose="02030600000101010101" pitchFamily="18" charset="-127"/>
              <a:ea typeface="Batang" panose="02030600000101010101" pitchFamily="18" charset="-127"/>
            </a:endParaRPr>
          </a:p>
        </p:txBody>
      </p:sp>
      <p:pic>
        <p:nvPicPr>
          <p:cNvPr id="4" name="Content Placeholder 3"/>
          <p:cNvPicPr>
            <a:picLocks noGrp="1" noChangeAspect="1"/>
          </p:cNvPicPr>
          <p:nvPr>
            <p:ph idx="1"/>
          </p:nvPr>
        </p:nvPicPr>
        <p:blipFill>
          <a:blip r:embed="rId2"/>
          <a:stretch>
            <a:fillRect/>
          </a:stretch>
        </p:blipFill>
        <p:spPr>
          <a:xfrm>
            <a:off x="1148106" y="1583273"/>
            <a:ext cx="2030768" cy="3058386"/>
          </a:xfrm>
          <a:prstGeom prst="rect">
            <a:avLst/>
          </a:prstGeom>
        </p:spPr>
      </p:pic>
      <p:pic>
        <p:nvPicPr>
          <p:cNvPr id="5" name="Picture 4"/>
          <p:cNvPicPr>
            <a:picLocks noChangeAspect="1"/>
          </p:cNvPicPr>
          <p:nvPr/>
        </p:nvPicPr>
        <p:blipFill>
          <a:blip r:embed="rId3"/>
          <a:stretch>
            <a:fillRect/>
          </a:stretch>
        </p:blipFill>
        <p:spPr>
          <a:xfrm>
            <a:off x="3648060" y="3522431"/>
            <a:ext cx="2059519" cy="3058386"/>
          </a:xfrm>
          <a:prstGeom prst="rect">
            <a:avLst/>
          </a:prstGeom>
        </p:spPr>
      </p:pic>
      <p:pic>
        <p:nvPicPr>
          <p:cNvPr id="6" name="Picture 5"/>
          <p:cNvPicPr>
            <a:picLocks noChangeAspect="1"/>
          </p:cNvPicPr>
          <p:nvPr/>
        </p:nvPicPr>
        <p:blipFill>
          <a:blip r:embed="rId4"/>
          <a:stretch>
            <a:fillRect/>
          </a:stretch>
        </p:blipFill>
        <p:spPr>
          <a:xfrm>
            <a:off x="6132397" y="1583273"/>
            <a:ext cx="1994067" cy="3058386"/>
          </a:xfrm>
          <a:prstGeom prst="rect">
            <a:avLst/>
          </a:prstGeom>
        </p:spPr>
      </p:pic>
      <p:pic>
        <p:nvPicPr>
          <p:cNvPr id="7" name="Picture 6"/>
          <p:cNvPicPr>
            <a:picLocks noChangeAspect="1"/>
          </p:cNvPicPr>
          <p:nvPr/>
        </p:nvPicPr>
        <p:blipFill>
          <a:blip r:embed="rId5"/>
          <a:stretch>
            <a:fillRect/>
          </a:stretch>
        </p:blipFill>
        <p:spPr>
          <a:xfrm>
            <a:off x="8551282" y="3522431"/>
            <a:ext cx="2031067" cy="3046601"/>
          </a:xfrm>
          <a:prstGeom prst="rect">
            <a:avLst/>
          </a:prstGeom>
        </p:spPr>
      </p:pic>
    </p:spTree>
    <p:extLst>
      <p:ext uri="{BB962C8B-B14F-4D97-AF65-F5344CB8AC3E}">
        <p14:creationId xmlns:p14="http://schemas.microsoft.com/office/powerpoint/2010/main" val="19840047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910" y="246409"/>
            <a:ext cx="7689356" cy="1109426"/>
          </a:xfrm>
        </p:spPr>
        <p:txBody>
          <a:bodyPr/>
          <a:lstStyle/>
          <a:p>
            <a:r>
              <a:rPr lang="en-US" dirty="0" smtClean="0"/>
              <a:t>Family</a:t>
            </a:r>
            <a:endParaRPr lang="bg-BG" dirty="0"/>
          </a:p>
        </p:txBody>
      </p:sp>
      <p:sp>
        <p:nvSpPr>
          <p:cNvPr id="3" name="Content Placeholder 2"/>
          <p:cNvSpPr>
            <a:spLocks noGrp="1"/>
          </p:cNvSpPr>
          <p:nvPr>
            <p:ph idx="1"/>
          </p:nvPr>
        </p:nvSpPr>
        <p:spPr>
          <a:xfrm>
            <a:off x="1371599" y="1497725"/>
            <a:ext cx="3925615" cy="4745420"/>
          </a:xfrm>
        </p:spPr>
        <p:txBody>
          <a:bodyPr>
            <a:normAutofit/>
          </a:bodyPr>
          <a:lstStyle/>
          <a:p>
            <a:r>
              <a:rPr lang="en-US" sz="2400" b="1" dirty="0"/>
              <a:t>When Hawking was </a:t>
            </a:r>
            <a:r>
              <a:rPr lang="en-US" sz="2400" b="1" dirty="0" smtClean="0"/>
              <a:t>a </a:t>
            </a:r>
            <a:r>
              <a:rPr lang="en-US" sz="2400" b="1" dirty="0"/>
              <a:t>student at Cambridge, his relationship with Jane </a:t>
            </a:r>
            <a:r>
              <a:rPr lang="en-US" sz="2400" b="1" dirty="0" smtClean="0"/>
              <a:t>Wilde continued even after the diagnosis. In 1965 they married. They have three children but in 1990 he married again for Elaine Mason.</a:t>
            </a:r>
            <a:endParaRPr lang="bg-BG" sz="2400" b="1" dirty="0"/>
          </a:p>
        </p:txBody>
      </p:sp>
      <p:pic>
        <p:nvPicPr>
          <p:cNvPr id="4" name="Picture 3"/>
          <p:cNvPicPr>
            <a:picLocks noChangeAspect="1"/>
          </p:cNvPicPr>
          <p:nvPr/>
        </p:nvPicPr>
        <p:blipFill>
          <a:blip r:embed="rId2"/>
          <a:stretch>
            <a:fillRect/>
          </a:stretch>
        </p:blipFill>
        <p:spPr>
          <a:xfrm>
            <a:off x="5878931" y="801122"/>
            <a:ext cx="4815206" cy="2856478"/>
          </a:xfrm>
          <a:prstGeom prst="rect">
            <a:avLst/>
          </a:prstGeom>
        </p:spPr>
      </p:pic>
      <p:pic>
        <p:nvPicPr>
          <p:cNvPr id="5" name="Picture 4"/>
          <p:cNvPicPr>
            <a:picLocks noChangeAspect="1"/>
          </p:cNvPicPr>
          <p:nvPr/>
        </p:nvPicPr>
        <p:blipFill>
          <a:blip r:embed="rId3"/>
          <a:stretch>
            <a:fillRect/>
          </a:stretch>
        </p:blipFill>
        <p:spPr>
          <a:xfrm>
            <a:off x="7666207" y="3314025"/>
            <a:ext cx="3934453" cy="2929120"/>
          </a:xfrm>
          <a:prstGeom prst="rect">
            <a:avLst/>
          </a:prstGeom>
        </p:spPr>
      </p:pic>
    </p:spTree>
    <p:extLst>
      <p:ext uri="{BB962C8B-B14F-4D97-AF65-F5344CB8AC3E}">
        <p14:creationId xmlns:p14="http://schemas.microsoft.com/office/powerpoint/2010/main" val="41120436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710" y="246409"/>
            <a:ext cx="8256916" cy="1298612"/>
          </a:xfrm>
        </p:spPr>
        <p:txBody>
          <a:bodyPr/>
          <a:lstStyle/>
          <a:p>
            <a:r>
              <a:rPr lang="en-US" dirty="0" smtClean="0"/>
              <a:t>The Hawking children</a:t>
            </a:r>
            <a:endParaRPr lang="bg-BG" dirty="0"/>
          </a:p>
        </p:txBody>
      </p:sp>
      <p:pic>
        <p:nvPicPr>
          <p:cNvPr id="4" name="Content Placeholder 3"/>
          <p:cNvPicPr>
            <a:picLocks noGrp="1" noChangeAspect="1"/>
          </p:cNvPicPr>
          <p:nvPr>
            <p:ph idx="1"/>
          </p:nvPr>
        </p:nvPicPr>
        <p:blipFill>
          <a:blip r:embed="rId2"/>
          <a:stretch>
            <a:fillRect/>
          </a:stretch>
        </p:blipFill>
        <p:spPr>
          <a:xfrm>
            <a:off x="1671144" y="2358399"/>
            <a:ext cx="4105905" cy="2940158"/>
          </a:xfrm>
          <a:prstGeom prst="rect">
            <a:avLst/>
          </a:prstGeom>
        </p:spPr>
      </p:pic>
      <p:pic>
        <p:nvPicPr>
          <p:cNvPr id="5" name="Picture 4"/>
          <p:cNvPicPr>
            <a:picLocks noChangeAspect="1"/>
          </p:cNvPicPr>
          <p:nvPr/>
        </p:nvPicPr>
        <p:blipFill>
          <a:blip r:embed="rId3"/>
          <a:stretch>
            <a:fillRect/>
          </a:stretch>
        </p:blipFill>
        <p:spPr>
          <a:xfrm>
            <a:off x="6873765" y="965333"/>
            <a:ext cx="3157374" cy="4333224"/>
          </a:xfrm>
          <a:prstGeom prst="rect">
            <a:avLst/>
          </a:prstGeom>
        </p:spPr>
      </p:pic>
    </p:spTree>
    <p:extLst>
      <p:ext uri="{BB962C8B-B14F-4D97-AF65-F5344CB8AC3E}">
        <p14:creationId xmlns:p14="http://schemas.microsoft.com/office/powerpoint/2010/main" val="18758509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3" y="246409"/>
            <a:ext cx="8414571" cy="1267081"/>
          </a:xfrm>
        </p:spPr>
        <p:txBody>
          <a:bodyPr/>
          <a:lstStyle/>
          <a:p>
            <a:r>
              <a:rPr lang="en-US" dirty="0" smtClean="0">
                <a:latin typeface="Batang" panose="02030600000101010101" pitchFamily="18" charset="-127"/>
                <a:ea typeface="Batang" panose="02030600000101010101" pitchFamily="18" charset="-127"/>
              </a:rPr>
              <a:t>The movie</a:t>
            </a:r>
            <a:endParaRPr lang="bg-BG"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920695" y="1513490"/>
            <a:ext cx="4423816" cy="4619296"/>
          </a:xfrm>
        </p:spPr>
        <p:txBody>
          <a:bodyPr/>
          <a:lstStyle/>
          <a:p>
            <a:r>
              <a:rPr lang="en-US" sz="2400" b="1" dirty="0" smtClean="0"/>
              <a:t>In 2014 a movie was made about Stephen Hawking called </a:t>
            </a:r>
            <a:r>
              <a:rPr lang="en-US" sz="2400" b="1" dirty="0">
                <a:hlinkClick r:id="rId2"/>
              </a:rPr>
              <a:t>The Theory of </a:t>
            </a:r>
            <a:r>
              <a:rPr lang="en-US" sz="2400" b="1" dirty="0" smtClean="0">
                <a:hlinkClick r:id="rId2"/>
              </a:rPr>
              <a:t>Everything</a:t>
            </a:r>
            <a:r>
              <a:rPr lang="en-US" sz="2400" b="1" dirty="0" smtClean="0"/>
              <a:t>.  The actor, who played Hawking was Eddie Redmayne and he won a Oskar for this movie and his role in it.</a:t>
            </a:r>
            <a:endParaRPr lang="en-US" sz="2400" b="1" dirty="0"/>
          </a:p>
          <a:p>
            <a:endParaRPr lang="en-US" dirty="0">
              <a:solidFill>
                <a:srgbClr val="222222"/>
              </a:solidFill>
              <a:latin typeface="arial" panose="020B0604020202020204" pitchFamily="34" charset="0"/>
            </a:endParaRPr>
          </a:p>
          <a:p>
            <a:endParaRPr lang="bg-BG" dirty="0"/>
          </a:p>
        </p:txBody>
      </p:sp>
      <p:pic>
        <p:nvPicPr>
          <p:cNvPr id="4" name="Picture 3"/>
          <p:cNvPicPr>
            <a:picLocks noChangeAspect="1"/>
          </p:cNvPicPr>
          <p:nvPr/>
        </p:nvPicPr>
        <p:blipFill>
          <a:blip r:embed="rId3"/>
          <a:stretch>
            <a:fillRect/>
          </a:stretch>
        </p:blipFill>
        <p:spPr>
          <a:xfrm>
            <a:off x="7705723" y="528143"/>
            <a:ext cx="3738398" cy="2803799"/>
          </a:xfrm>
          <a:prstGeom prst="rect">
            <a:avLst/>
          </a:prstGeom>
        </p:spPr>
      </p:pic>
      <p:pic>
        <p:nvPicPr>
          <p:cNvPr id="5" name="Picture 4"/>
          <p:cNvPicPr>
            <a:picLocks noChangeAspect="1"/>
          </p:cNvPicPr>
          <p:nvPr/>
        </p:nvPicPr>
        <p:blipFill>
          <a:blip r:embed="rId4"/>
          <a:stretch>
            <a:fillRect/>
          </a:stretch>
        </p:blipFill>
        <p:spPr>
          <a:xfrm>
            <a:off x="6143406" y="3823138"/>
            <a:ext cx="4190124" cy="2356945"/>
          </a:xfrm>
          <a:prstGeom prst="rect">
            <a:avLst/>
          </a:prstGeom>
        </p:spPr>
      </p:pic>
    </p:spTree>
    <p:extLst>
      <p:ext uri="{BB962C8B-B14F-4D97-AF65-F5344CB8AC3E}">
        <p14:creationId xmlns:p14="http://schemas.microsoft.com/office/powerpoint/2010/main" val="19740460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412" y="145393"/>
            <a:ext cx="8828691" cy="1210441"/>
          </a:xfrm>
        </p:spPr>
        <p:txBody>
          <a:bodyPr/>
          <a:lstStyle/>
          <a:p>
            <a:r>
              <a:rPr lang="en-US" dirty="0" smtClean="0">
                <a:latin typeface="Batang" panose="02030600000101010101" pitchFamily="18" charset="-127"/>
                <a:ea typeface="Batang" panose="02030600000101010101" pitchFamily="18" charset="-127"/>
              </a:rPr>
              <a:t>You have to watch </a:t>
            </a:r>
            <a:r>
              <a:rPr lang="en-US" dirty="0">
                <a:latin typeface="Batang" panose="02030600000101010101" pitchFamily="18" charset="-127"/>
                <a:ea typeface="Batang" panose="02030600000101010101" pitchFamily="18" charset="-127"/>
              </a:rPr>
              <a:t>t</a:t>
            </a:r>
            <a:r>
              <a:rPr lang="en-US" dirty="0" smtClean="0">
                <a:latin typeface="Batang" panose="02030600000101010101" pitchFamily="18" charset="-127"/>
                <a:ea typeface="Batang" panose="02030600000101010101" pitchFamily="18" charset="-127"/>
              </a:rPr>
              <a:t>his movie!</a:t>
            </a:r>
            <a:endParaRPr lang="bg-BG" dirty="0">
              <a:latin typeface="Batang" panose="02030600000101010101" pitchFamily="18" charset="-127"/>
              <a:ea typeface="Batang" panose="02030600000101010101" pitchFamily="18" charset="-127"/>
            </a:endParaRPr>
          </a:p>
        </p:txBody>
      </p:sp>
      <p:pic>
        <p:nvPicPr>
          <p:cNvPr id="4" name="Content Placeholder 3"/>
          <p:cNvPicPr>
            <a:picLocks noGrp="1" noChangeAspect="1"/>
          </p:cNvPicPr>
          <p:nvPr>
            <p:ph idx="1"/>
          </p:nvPr>
        </p:nvPicPr>
        <p:blipFill>
          <a:blip r:embed="rId2"/>
          <a:stretch>
            <a:fillRect/>
          </a:stretch>
        </p:blipFill>
        <p:spPr>
          <a:xfrm>
            <a:off x="1182412" y="1924445"/>
            <a:ext cx="4866591" cy="2968778"/>
          </a:xfrm>
          <a:prstGeom prst="rect">
            <a:avLst/>
          </a:prstGeom>
        </p:spPr>
      </p:pic>
      <p:pic>
        <p:nvPicPr>
          <p:cNvPr id="5" name="Picture 4"/>
          <p:cNvPicPr>
            <a:picLocks noChangeAspect="1"/>
          </p:cNvPicPr>
          <p:nvPr/>
        </p:nvPicPr>
        <p:blipFill>
          <a:blip r:embed="rId3"/>
          <a:stretch>
            <a:fillRect/>
          </a:stretch>
        </p:blipFill>
        <p:spPr>
          <a:xfrm>
            <a:off x="4467850" y="4067503"/>
            <a:ext cx="4170995" cy="2294047"/>
          </a:xfrm>
          <a:prstGeom prst="rect">
            <a:avLst/>
          </a:prstGeom>
        </p:spPr>
      </p:pic>
      <p:pic>
        <p:nvPicPr>
          <p:cNvPr id="6" name="Picture 5"/>
          <p:cNvPicPr>
            <a:picLocks noChangeAspect="1"/>
          </p:cNvPicPr>
          <p:nvPr/>
        </p:nvPicPr>
        <p:blipFill>
          <a:blip r:embed="rId4"/>
          <a:stretch>
            <a:fillRect/>
          </a:stretch>
        </p:blipFill>
        <p:spPr>
          <a:xfrm>
            <a:off x="6932113" y="1640140"/>
            <a:ext cx="4804656" cy="2711669"/>
          </a:xfrm>
          <a:prstGeom prst="rect">
            <a:avLst/>
          </a:prstGeom>
        </p:spPr>
      </p:pic>
    </p:spTree>
    <p:extLst>
      <p:ext uri="{BB962C8B-B14F-4D97-AF65-F5344CB8AC3E}">
        <p14:creationId xmlns:p14="http://schemas.microsoft.com/office/powerpoint/2010/main" val="15579152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206</TotalTime>
  <Words>246</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Batang</vt:lpstr>
      <vt:lpstr>arial</vt:lpstr>
      <vt:lpstr>Century Gothic</vt:lpstr>
      <vt:lpstr>Wingdings 3</vt:lpstr>
      <vt:lpstr>Slice</vt:lpstr>
      <vt:lpstr>Stephen Hawking </vt:lpstr>
      <vt:lpstr>Who is Stephen Hawking?</vt:lpstr>
      <vt:lpstr>Why Stephen Hawking is famous?</vt:lpstr>
      <vt:lpstr>A Briefer history of time</vt:lpstr>
      <vt:lpstr>Stephen hawking books</vt:lpstr>
      <vt:lpstr>Family</vt:lpstr>
      <vt:lpstr>The Hawking children</vt:lpstr>
      <vt:lpstr>The movie</vt:lpstr>
      <vt:lpstr>You have to watch this movie!</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Stephen Hawking</dc:title>
  <dc:creator>Ralitsa</dc:creator>
  <cp:lastModifiedBy>PC-1</cp:lastModifiedBy>
  <cp:revision>28</cp:revision>
  <dcterms:created xsi:type="dcterms:W3CDTF">2016-12-11T22:55:08Z</dcterms:created>
  <dcterms:modified xsi:type="dcterms:W3CDTF">2017-04-19T05:33:07Z</dcterms:modified>
</cp:coreProperties>
</file>