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60" r:id="rId4"/>
    <p:sldId id="261" r:id="rId5"/>
    <p:sldId id="262" r:id="rId6"/>
    <p:sldId id="257" r:id="rId7"/>
    <p:sldId id="258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bg-BG" noProof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bg-BG" noProof="0" smtClean="0"/>
              <a:t>Click to edit Master subtitle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A6298AF-0401-48E1-8F18-7C0788DA4244}" type="datetimeFigureOut">
              <a:rPr lang="bg-BG" smtClean="0"/>
              <a:t>2.3.2016 г.</a:t>
            </a:fld>
            <a:endParaRPr lang="bg-BG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5FF88B0-2976-4750-9204-9113AFF0E7EC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6298AF-0401-48E1-8F18-7C0788DA4244}" type="datetimeFigureOut">
              <a:rPr lang="bg-BG" smtClean="0"/>
              <a:t>2.3.2016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F88B0-2976-4750-9204-9113AFF0E7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350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6298AF-0401-48E1-8F18-7C0788DA4244}" type="datetimeFigureOut">
              <a:rPr lang="bg-BG" smtClean="0"/>
              <a:t>2.3.2016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F88B0-2976-4750-9204-9113AFF0E7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0430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bg-BG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bg-BG" noProof="0" smtClean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801B72-F818-4142-A7AE-64D674354AFF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8B07E-D73E-4D71-A767-4B4AC3B1A22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32393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59F03-C41F-4D08-A6FC-583AF6E2CD04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457647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60DDD-DC2A-4CA9-960B-3D6CECCEF34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34047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4D10A-20D6-4731-846B-3D5143A36920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0040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AD9CB-2B7C-4E57-B148-C3CB2E06C7A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827740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97541-E70F-4893-8B2A-08D3CC3FC23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78006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1F49A-CA70-4F2B-92AC-15379793FED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0274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6298AF-0401-48E1-8F18-7C0788DA4244}" type="datetimeFigureOut">
              <a:rPr lang="bg-BG" smtClean="0"/>
              <a:t>2.3.2016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F88B0-2976-4750-9204-9113AFF0E7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3461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D0229-FE68-48A4-865D-DA93DFCAF40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480378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A2B6D-1FF2-4AC0-9A07-EFD4BE46773E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334622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958B8-484C-4665-83B9-05744E5059F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1931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6298AF-0401-48E1-8F18-7C0788DA4244}" type="datetimeFigureOut">
              <a:rPr lang="bg-BG" smtClean="0"/>
              <a:t>2.3.2016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F88B0-2976-4750-9204-9113AFF0E7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319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6298AF-0401-48E1-8F18-7C0788DA4244}" type="datetimeFigureOut">
              <a:rPr lang="bg-BG" smtClean="0"/>
              <a:t>2.3.2016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F88B0-2976-4750-9204-9113AFF0E7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372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6298AF-0401-48E1-8F18-7C0788DA4244}" type="datetimeFigureOut">
              <a:rPr lang="bg-BG" smtClean="0"/>
              <a:t>2.3.2016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F88B0-2976-4750-9204-9113AFF0E7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603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6298AF-0401-48E1-8F18-7C0788DA4244}" type="datetimeFigureOut">
              <a:rPr lang="bg-BG" smtClean="0"/>
              <a:t>2.3.2016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F88B0-2976-4750-9204-9113AFF0E7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020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6298AF-0401-48E1-8F18-7C0788DA4244}" type="datetimeFigureOut">
              <a:rPr lang="bg-BG" smtClean="0"/>
              <a:t>2.3.2016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F88B0-2976-4750-9204-9113AFF0E7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5709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6298AF-0401-48E1-8F18-7C0788DA4244}" type="datetimeFigureOut">
              <a:rPr lang="bg-BG" smtClean="0"/>
              <a:t>2.3.2016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F88B0-2976-4750-9204-9113AFF0E7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2566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6298AF-0401-48E1-8F18-7C0788DA4244}" type="datetimeFigureOut">
              <a:rPr lang="bg-BG" smtClean="0"/>
              <a:t>2.3.2016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F88B0-2976-4750-9204-9113AFF0E7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157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A6298AF-0401-48E1-8F18-7C0788DA4244}" type="datetimeFigureOut">
              <a:rPr lang="bg-BG" smtClean="0"/>
              <a:t>2.3.2016 г.</a:t>
            </a:fld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FF88B0-2976-4750-9204-9113AFF0E7EC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bg-BG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bg-BG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12E425-1F12-4B5B-B78D-6283096D2FCE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691680" y="980728"/>
            <a:ext cx="5723468" cy="1224137"/>
          </a:xfrm>
        </p:spPr>
        <p:txBody>
          <a:bodyPr>
            <a:normAutofit/>
          </a:bodyPr>
          <a:lstStyle/>
          <a:p>
            <a:pPr algn="ctr"/>
            <a:r>
              <a:rPr lang="bg-BG" sz="5400" dirty="0" smtClean="0"/>
              <a:t>Тайланд</a:t>
            </a:r>
            <a:endParaRPr lang="bg-BG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99918"/>
            <a:ext cx="3661209" cy="405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724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Големина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03648" y="2132856"/>
            <a:ext cx="6400800" cy="3048001"/>
          </a:xfrm>
        </p:spPr>
        <p:txBody>
          <a:bodyPr/>
          <a:lstStyle/>
          <a:p>
            <a:r>
              <a:rPr lang="ru-RU" dirty="0" err="1" smtClean="0"/>
              <a:t>Площта</a:t>
            </a:r>
            <a:r>
              <a:rPr lang="ru-RU" dirty="0" smtClean="0"/>
              <a:t> на </a:t>
            </a:r>
            <a:r>
              <a:rPr lang="ru-RU" dirty="0" err="1" smtClean="0"/>
              <a:t>Тайланд</a:t>
            </a:r>
            <a:r>
              <a:rPr lang="ru-RU" dirty="0" smtClean="0"/>
              <a:t> е </a:t>
            </a:r>
            <a:r>
              <a:rPr lang="ru-RU" dirty="0"/>
              <a:t>514 000 </a:t>
            </a:r>
            <a:r>
              <a:rPr lang="ru-RU" dirty="0" smtClean="0"/>
              <a:t>km² , </a:t>
            </a:r>
            <a:r>
              <a:rPr lang="ru-RU" dirty="0" err="1" smtClean="0"/>
              <a:t>която</a:t>
            </a:r>
            <a:r>
              <a:rPr lang="ru-RU" dirty="0" smtClean="0"/>
              <a:t> </a:t>
            </a:r>
            <a:r>
              <a:rPr lang="ru-RU" dirty="0" err="1" smtClean="0"/>
              <a:t>го</a:t>
            </a:r>
            <a:r>
              <a:rPr lang="ru-RU" dirty="0" smtClean="0"/>
              <a:t> </a:t>
            </a:r>
            <a:r>
              <a:rPr lang="ru-RU" dirty="0" err="1" smtClean="0"/>
              <a:t>въздига</a:t>
            </a:r>
            <a:endParaRPr lang="ru-RU" dirty="0"/>
          </a:p>
          <a:p>
            <a:pPr indent="0">
              <a:buNone/>
            </a:pPr>
            <a:r>
              <a:rPr lang="ru-RU" dirty="0" smtClean="0"/>
              <a:t>на </a:t>
            </a:r>
            <a:r>
              <a:rPr lang="ru-RU" dirty="0"/>
              <a:t>49-то </a:t>
            </a:r>
            <a:r>
              <a:rPr lang="ru-RU" dirty="0" err="1"/>
              <a:t>място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68960"/>
            <a:ext cx="518457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33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Релеф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84" y="4039659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2" y="4037408"/>
            <a:ext cx="3960441" cy="2648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ово поле 2"/>
          <p:cNvSpPr txBox="1"/>
          <p:nvPr/>
        </p:nvSpPr>
        <p:spPr>
          <a:xfrm>
            <a:off x="5148064" y="2204864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</a:t>
            </a:r>
            <a:r>
              <a:rPr lang="ru-RU" sz="1600" dirty="0" err="1"/>
              <a:t>централната</a:t>
            </a:r>
            <a:r>
              <a:rPr lang="ru-RU" sz="1600" dirty="0"/>
              <a:t> част на </a:t>
            </a:r>
            <a:r>
              <a:rPr lang="ru-RU" sz="1600" dirty="0" err="1"/>
              <a:t>Тайланд</a:t>
            </a:r>
            <a:r>
              <a:rPr lang="ru-RU" sz="1600" dirty="0"/>
              <a:t> се </a:t>
            </a:r>
            <a:r>
              <a:rPr lang="ru-RU" sz="1600" dirty="0" err="1"/>
              <a:t>простира</a:t>
            </a:r>
            <a:r>
              <a:rPr lang="ru-RU" sz="1600" dirty="0"/>
              <a:t> </a:t>
            </a:r>
            <a:r>
              <a:rPr lang="ru-RU" sz="1600" dirty="0" err="1"/>
              <a:t>плодородната</a:t>
            </a:r>
            <a:r>
              <a:rPr lang="ru-RU" sz="1600" dirty="0"/>
              <a:t> </a:t>
            </a:r>
            <a:r>
              <a:rPr lang="ru-RU" sz="1600" dirty="0" err="1"/>
              <a:t>Менамска</a:t>
            </a:r>
            <a:r>
              <a:rPr lang="ru-RU" sz="1600" dirty="0"/>
              <a:t> равнина — </a:t>
            </a:r>
            <a:r>
              <a:rPr lang="ru-RU" sz="1600" dirty="0" err="1"/>
              <a:t>най-гъсто</a:t>
            </a:r>
            <a:r>
              <a:rPr lang="ru-RU" sz="1600" dirty="0"/>
              <a:t> </a:t>
            </a:r>
            <a:r>
              <a:rPr lang="ru-RU" sz="1600" dirty="0" err="1"/>
              <a:t>населеното</a:t>
            </a:r>
            <a:r>
              <a:rPr lang="ru-RU" sz="1600" dirty="0"/>
              <a:t> </a:t>
            </a:r>
            <a:r>
              <a:rPr lang="ru-RU" sz="1600" dirty="0" err="1"/>
              <a:t>място</a:t>
            </a:r>
            <a:r>
              <a:rPr lang="ru-RU" sz="1600" dirty="0"/>
              <a:t> в </a:t>
            </a:r>
            <a:r>
              <a:rPr lang="ru-RU" sz="1600" dirty="0" err="1"/>
              <a:t>страната</a:t>
            </a:r>
            <a:r>
              <a:rPr lang="ru-RU" sz="1600" dirty="0"/>
              <a:t>. </a:t>
            </a:r>
            <a:r>
              <a:rPr lang="ru-RU" sz="1600" dirty="0" err="1"/>
              <a:t>Равнината</a:t>
            </a:r>
            <a:r>
              <a:rPr lang="ru-RU" sz="1600" dirty="0"/>
              <a:t> е известна </a:t>
            </a:r>
            <a:r>
              <a:rPr lang="ru-RU" sz="1600" dirty="0" err="1"/>
              <a:t>като</a:t>
            </a:r>
            <a:r>
              <a:rPr lang="ru-RU" sz="1600" dirty="0"/>
              <a:t> „</a:t>
            </a:r>
            <a:r>
              <a:rPr lang="ru-RU" sz="1600" dirty="0" err="1"/>
              <a:t>Тайландското</a:t>
            </a:r>
            <a:r>
              <a:rPr lang="ru-RU" sz="1600" dirty="0"/>
              <a:t> </a:t>
            </a:r>
            <a:r>
              <a:rPr lang="ru-RU" sz="1600" dirty="0" err="1"/>
              <a:t>оризище</a:t>
            </a:r>
            <a:r>
              <a:rPr lang="ru-RU" sz="1600" dirty="0"/>
              <a:t>”.</a:t>
            </a:r>
            <a:endParaRPr lang="bg-BG" sz="1600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76" y="2060848"/>
            <a:ext cx="3583947" cy="268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82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Климат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71600" y="2060848"/>
            <a:ext cx="3960440" cy="3960439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sz="1900" dirty="0"/>
              <a:t>Климат: влажен тропически на юг - </a:t>
            </a:r>
            <a:r>
              <a:rPr lang="ru-RU" sz="1900" dirty="0" err="1"/>
              <a:t>субекваториален</a:t>
            </a:r>
            <a:r>
              <a:rPr lang="ru-RU" sz="1900" dirty="0"/>
              <a:t>. От май до </a:t>
            </a:r>
            <a:r>
              <a:rPr lang="ru-RU" sz="1900" dirty="0" err="1"/>
              <a:t>септември</a:t>
            </a:r>
            <a:r>
              <a:rPr lang="ru-RU" sz="1900" dirty="0"/>
              <a:t> </a:t>
            </a:r>
            <a:r>
              <a:rPr lang="ru-RU" sz="1900" dirty="0" err="1"/>
              <a:t>дъждовно</a:t>
            </a:r>
            <a:r>
              <a:rPr lang="ru-RU" sz="1900" dirty="0"/>
              <a:t>, </a:t>
            </a:r>
            <a:r>
              <a:rPr lang="ru-RU" sz="1900" dirty="0" err="1"/>
              <a:t>топло</a:t>
            </a:r>
            <a:r>
              <a:rPr lang="ru-RU" sz="1900" dirty="0"/>
              <a:t>, с </a:t>
            </a:r>
            <a:r>
              <a:rPr lang="ru-RU" sz="1900" dirty="0" err="1"/>
              <a:t>променлива</a:t>
            </a:r>
            <a:r>
              <a:rPr lang="ru-RU" sz="1900" dirty="0"/>
              <a:t> </a:t>
            </a:r>
            <a:r>
              <a:rPr lang="ru-RU" sz="1900" dirty="0" err="1"/>
              <a:t>облачност</a:t>
            </a:r>
            <a:r>
              <a:rPr lang="ru-RU" sz="1900" dirty="0"/>
              <a:t> сезон с </a:t>
            </a:r>
            <a:r>
              <a:rPr lang="ru-RU" sz="1900" dirty="0" err="1"/>
              <a:t>югозападен</a:t>
            </a:r>
            <a:r>
              <a:rPr lang="ru-RU" sz="1900" dirty="0"/>
              <a:t> </a:t>
            </a:r>
            <a:r>
              <a:rPr lang="ru-RU" sz="1900" dirty="0" err="1"/>
              <a:t>мусон</a:t>
            </a:r>
            <a:r>
              <a:rPr lang="ru-RU" sz="1900" dirty="0"/>
              <a:t>; от </a:t>
            </a:r>
            <a:r>
              <a:rPr lang="ru-RU" sz="1900" dirty="0" err="1"/>
              <a:t>ноември</a:t>
            </a:r>
            <a:r>
              <a:rPr lang="ru-RU" sz="1900" dirty="0"/>
              <a:t> до март - сухо, хладно </a:t>
            </a:r>
            <a:r>
              <a:rPr lang="ru-RU" sz="1900" dirty="0" err="1"/>
              <a:t>време</a:t>
            </a:r>
            <a:r>
              <a:rPr lang="ru-RU" sz="1900" dirty="0"/>
              <a:t> от </a:t>
            </a:r>
            <a:r>
              <a:rPr lang="ru-RU" sz="1900" dirty="0" err="1"/>
              <a:t>североизточния</a:t>
            </a:r>
            <a:r>
              <a:rPr lang="ru-RU" sz="1900" dirty="0"/>
              <a:t> </a:t>
            </a:r>
            <a:r>
              <a:rPr lang="ru-RU" sz="1900" dirty="0" err="1"/>
              <a:t>мусон</a:t>
            </a:r>
            <a:r>
              <a:rPr lang="ru-RU" sz="1900" dirty="0"/>
              <a:t>; на </a:t>
            </a:r>
            <a:r>
              <a:rPr lang="ru-RU" sz="1900" dirty="0" err="1"/>
              <a:t>южния</a:t>
            </a:r>
            <a:r>
              <a:rPr lang="ru-RU" sz="1900" dirty="0"/>
              <a:t> </a:t>
            </a:r>
            <a:r>
              <a:rPr lang="ru-RU" sz="1900" dirty="0" err="1"/>
              <a:t>провлак</a:t>
            </a:r>
            <a:r>
              <a:rPr lang="ru-RU" sz="1900" dirty="0"/>
              <a:t> </a:t>
            </a:r>
            <a:r>
              <a:rPr lang="ru-RU" sz="1900" dirty="0" err="1"/>
              <a:t>винаги</a:t>
            </a:r>
            <a:r>
              <a:rPr lang="ru-RU" sz="1900" dirty="0"/>
              <a:t> е </a:t>
            </a:r>
            <a:r>
              <a:rPr lang="ru-RU" sz="1900" dirty="0" err="1"/>
              <a:t>горещо</a:t>
            </a:r>
            <a:r>
              <a:rPr lang="ru-RU" sz="1900" dirty="0"/>
              <a:t> и влажно</a:t>
            </a:r>
            <a:r>
              <a:rPr lang="ru-RU" sz="1900" dirty="0" smtClean="0"/>
              <a:t>.</a:t>
            </a:r>
          </a:p>
          <a:p>
            <a:pPr indent="0">
              <a:buNone/>
            </a:pPr>
            <a:r>
              <a:rPr lang="ru-RU" sz="1900" dirty="0" err="1"/>
              <a:t>Валежи</a:t>
            </a:r>
            <a:r>
              <a:rPr lang="ru-RU" sz="1900" dirty="0"/>
              <a:t> - 1000 - 2000 мм, а в </a:t>
            </a:r>
            <a:r>
              <a:rPr lang="ru-RU" sz="1900" dirty="0" err="1"/>
              <a:t>планините</a:t>
            </a:r>
            <a:r>
              <a:rPr lang="ru-RU" sz="1900" dirty="0"/>
              <a:t> - до 5000 мм. </a:t>
            </a:r>
            <a:r>
              <a:rPr lang="ru-RU" sz="1900" dirty="0" err="1"/>
              <a:t>Най-голямото</a:t>
            </a:r>
            <a:r>
              <a:rPr lang="ru-RU" sz="1900" dirty="0"/>
              <a:t> количество </a:t>
            </a:r>
            <a:r>
              <a:rPr lang="ru-RU" sz="1900" dirty="0" err="1"/>
              <a:t>валежи</a:t>
            </a:r>
            <a:r>
              <a:rPr lang="ru-RU" sz="1900" dirty="0"/>
              <a:t> </a:t>
            </a:r>
            <a:r>
              <a:rPr lang="ru-RU" sz="1900" dirty="0" err="1"/>
              <a:t>пада</a:t>
            </a:r>
            <a:r>
              <a:rPr lang="ru-RU" sz="1900" dirty="0"/>
              <a:t> </a:t>
            </a:r>
            <a:r>
              <a:rPr lang="ru-RU" sz="1900" dirty="0" err="1"/>
              <a:t>през</a:t>
            </a:r>
            <a:r>
              <a:rPr lang="ru-RU" sz="1900" dirty="0"/>
              <a:t> </a:t>
            </a:r>
            <a:r>
              <a:rPr lang="ru-RU" sz="1900" dirty="0" err="1"/>
              <a:t>месеците</a:t>
            </a:r>
            <a:r>
              <a:rPr lang="ru-RU" sz="1900" dirty="0"/>
              <a:t> юли и август и то практически само в </a:t>
            </a:r>
            <a:r>
              <a:rPr lang="ru-RU" sz="1900" dirty="0" err="1"/>
              <a:t>северната</a:t>
            </a:r>
            <a:r>
              <a:rPr lang="ru-RU" sz="1900" dirty="0"/>
              <a:t> част на </a:t>
            </a:r>
            <a:r>
              <a:rPr lang="ru-RU" sz="1900" dirty="0" err="1"/>
              <a:t>страната</a:t>
            </a:r>
            <a:r>
              <a:rPr lang="ru-RU" sz="1900" dirty="0"/>
              <a:t>. </a:t>
            </a:r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95744"/>
            <a:ext cx="32670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5803294" cy="1143000"/>
          </a:xfrm>
        </p:spPr>
        <p:txBody>
          <a:bodyPr/>
          <a:lstStyle/>
          <a:p>
            <a:pPr algn="r"/>
            <a:r>
              <a:rPr lang="bg-BG" dirty="0" smtClean="0"/>
              <a:t>Води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ru-RU" dirty="0" err="1"/>
              <a:t>По-големи</a:t>
            </a:r>
            <a:r>
              <a:rPr lang="ru-RU" dirty="0"/>
              <a:t> реки - Менам, </a:t>
            </a:r>
            <a:r>
              <a:rPr lang="ru-RU" dirty="0" err="1"/>
              <a:t>Чао</a:t>
            </a:r>
            <a:r>
              <a:rPr lang="ru-RU" dirty="0"/>
              <a:t> Прая, Меконг (по </a:t>
            </a:r>
            <a:r>
              <a:rPr lang="ru-RU" dirty="0" err="1"/>
              <a:t>границата</a:t>
            </a:r>
            <a:r>
              <a:rPr lang="ru-RU" dirty="0"/>
              <a:t> с Лаос), Мун. 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83856"/>
            <a:ext cx="3835865" cy="2251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83858"/>
            <a:ext cx="4006815" cy="2251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15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Полезни изкопаеми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71600" y="2060848"/>
            <a:ext cx="4535638" cy="4104456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600" dirty="0" err="1"/>
              <a:t>Б</a:t>
            </a:r>
            <a:r>
              <a:rPr lang="ru-RU" sz="1600" dirty="0" err="1" smtClean="0"/>
              <a:t>роят</a:t>
            </a:r>
            <a:r>
              <a:rPr lang="ru-RU" sz="1600" dirty="0" smtClean="0"/>
              <a:t> </a:t>
            </a:r>
            <a:r>
              <a:rPr lang="ru-RU" sz="1600" dirty="0"/>
              <a:t>на </a:t>
            </a:r>
            <a:r>
              <a:rPr lang="ru-RU" sz="1600" dirty="0" err="1"/>
              <a:t>минерални</a:t>
            </a:r>
            <a:r>
              <a:rPr lang="ru-RU" sz="1600" dirty="0"/>
              <a:t> залежи  </a:t>
            </a:r>
            <a:r>
              <a:rPr lang="ru-RU" sz="1600" dirty="0" err="1" smtClean="0"/>
              <a:t>открити</a:t>
            </a:r>
            <a:r>
              <a:rPr lang="ru-RU" sz="1600" dirty="0" smtClean="0"/>
              <a:t> </a:t>
            </a:r>
            <a:r>
              <a:rPr lang="ru-RU" sz="1600" dirty="0"/>
              <a:t>в </a:t>
            </a:r>
            <a:r>
              <a:rPr lang="ru-RU" sz="1600" dirty="0" err="1" smtClean="0"/>
              <a:t>Тайланд</a:t>
            </a:r>
            <a:r>
              <a:rPr lang="ru-RU" sz="1600" dirty="0" smtClean="0"/>
              <a:t> е </a:t>
            </a:r>
            <a:r>
              <a:rPr lang="ru-RU" sz="1600" dirty="0" err="1" smtClean="0"/>
              <a:t>голям</a:t>
            </a:r>
            <a:r>
              <a:rPr lang="ru-RU" sz="1600" dirty="0" smtClean="0"/>
              <a:t>. </a:t>
            </a:r>
            <a:r>
              <a:rPr lang="ru-RU" sz="1600" dirty="0"/>
              <a:t>Сред </a:t>
            </a:r>
            <a:r>
              <a:rPr lang="ru-RU" sz="1600" dirty="0" err="1"/>
              <a:t>тях</a:t>
            </a:r>
            <a:r>
              <a:rPr lang="ru-RU" sz="1600" dirty="0"/>
              <a:t> </a:t>
            </a:r>
            <a:r>
              <a:rPr lang="ru-RU" sz="1600" dirty="0" err="1"/>
              <a:t>калай</a:t>
            </a:r>
            <a:r>
              <a:rPr lang="ru-RU" sz="1600" dirty="0"/>
              <a:t>, </a:t>
            </a:r>
            <a:r>
              <a:rPr lang="ru-RU" sz="1600" dirty="0" err="1"/>
              <a:t>волфрам</a:t>
            </a:r>
            <a:r>
              <a:rPr lang="ru-RU" sz="1600" dirty="0"/>
              <a:t>, ниобий, тантал, олово, цинк, </a:t>
            </a:r>
            <a:r>
              <a:rPr lang="ru-RU" sz="1600" dirty="0" smtClean="0"/>
              <a:t>злато и </a:t>
            </a:r>
            <a:r>
              <a:rPr lang="ru-RU" sz="1600" dirty="0" err="1" smtClean="0"/>
              <a:t>желязо</a:t>
            </a:r>
            <a:r>
              <a:rPr lang="ru-RU" sz="1600" dirty="0" smtClean="0"/>
              <a:t>  </a:t>
            </a:r>
            <a:r>
              <a:rPr lang="ru-RU" sz="1600" dirty="0" err="1" smtClean="0"/>
              <a:t>са</a:t>
            </a:r>
            <a:r>
              <a:rPr lang="ru-RU" sz="1600" dirty="0" smtClean="0"/>
              <a:t> </a:t>
            </a:r>
            <a:r>
              <a:rPr lang="ru-RU" sz="1600" dirty="0" err="1"/>
              <a:t>най-важните</a:t>
            </a:r>
            <a:r>
              <a:rPr lang="ru-RU" sz="1600" dirty="0"/>
              <a:t> </a:t>
            </a:r>
            <a:r>
              <a:rPr lang="ru-RU" sz="1600" dirty="0" err="1"/>
              <a:t>метални</a:t>
            </a:r>
            <a:r>
              <a:rPr lang="ru-RU" sz="1600" dirty="0"/>
              <a:t> </a:t>
            </a:r>
            <a:r>
              <a:rPr lang="ru-RU" sz="1600" dirty="0" err="1"/>
              <a:t>полезни</a:t>
            </a:r>
            <a:r>
              <a:rPr lang="ru-RU" sz="1600" dirty="0"/>
              <a:t> </a:t>
            </a:r>
            <a:r>
              <a:rPr lang="ru-RU" sz="1600" dirty="0" err="1"/>
              <a:t>изкопаеми</a:t>
            </a:r>
            <a:r>
              <a:rPr lang="ru-RU" sz="1600" dirty="0"/>
              <a:t>. </a:t>
            </a:r>
            <a:r>
              <a:rPr lang="ru-RU" sz="1600" dirty="0" smtClean="0"/>
              <a:t>Като  </a:t>
            </a:r>
            <a:r>
              <a:rPr lang="ru-RU" sz="1600" dirty="0" err="1"/>
              <a:t>фелдшпат</a:t>
            </a:r>
            <a:r>
              <a:rPr lang="ru-RU" sz="1600" dirty="0"/>
              <a:t>, </a:t>
            </a:r>
            <a:r>
              <a:rPr lang="ru-RU" sz="1600" dirty="0" err="1"/>
              <a:t>глинести</a:t>
            </a:r>
            <a:r>
              <a:rPr lang="ru-RU" sz="1600" dirty="0"/>
              <a:t> </a:t>
            </a:r>
            <a:r>
              <a:rPr lang="ru-RU" sz="1600" dirty="0" err="1"/>
              <a:t>минерали</a:t>
            </a:r>
            <a:r>
              <a:rPr lang="ru-RU" sz="1600" dirty="0"/>
              <a:t>, </a:t>
            </a:r>
            <a:r>
              <a:rPr lang="ru-RU" sz="1600" dirty="0" err="1"/>
              <a:t>флуорит</a:t>
            </a:r>
            <a:r>
              <a:rPr lang="ru-RU" sz="1600" dirty="0"/>
              <a:t>, </a:t>
            </a:r>
            <a:r>
              <a:rPr lang="ru-RU" sz="1600" dirty="0" smtClean="0"/>
              <a:t>барит и поташ  </a:t>
            </a:r>
            <a:r>
              <a:rPr lang="ru-RU" sz="1600" dirty="0" err="1" smtClean="0"/>
              <a:t>също</a:t>
            </a:r>
            <a:r>
              <a:rPr lang="ru-RU" sz="1600" dirty="0" smtClean="0"/>
              <a:t> </a:t>
            </a:r>
            <a:r>
              <a:rPr lang="ru-RU" sz="1600" dirty="0" err="1" smtClean="0"/>
              <a:t>са</a:t>
            </a:r>
            <a:r>
              <a:rPr lang="ru-RU" sz="1600" dirty="0" smtClean="0"/>
              <a:t> </a:t>
            </a:r>
            <a:r>
              <a:rPr lang="ru-RU" sz="1600" dirty="0" err="1" smtClean="0"/>
              <a:t>едни</a:t>
            </a:r>
            <a:r>
              <a:rPr lang="ru-RU" sz="1600" dirty="0" smtClean="0"/>
              <a:t> от </a:t>
            </a:r>
            <a:r>
              <a:rPr lang="ru-RU" sz="1600" dirty="0" err="1"/>
              <a:t>най-важните</a:t>
            </a:r>
            <a:r>
              <a:rPr lang="ru-RU" sz="1600" dirty="0"/>
              <a:t> </a:t>
            </a:r>
            <a:r>
              <a:rPr lang="ru-RU" sz="1600" dirty="0" err="1"/>
              <a:t>неметални</a:t>
            </a:r>
            <a:r>
              <a:rPr lang="ru-RU" sz="1600" dirty="0"/>
              <a:t> </a:t>
            </a:r>
            <a:r>
              <a:rPr lang="ru-RU" sz="1600" dirty="0" err="1"/>
              <a:t>полезни</a:t>
            </a:r>
            <a:r>
              <a:rPr lang="ru-RU" sz="1600" dirty="0"/>
              <a:t> </a:t>
            </a:r>
            <a:r>
              <a:rPr lang="ru-RU" sz="1600" dirty="0" err="1"/>
              <a:t>изкопаеми</a:t>
            </a:r>
            <a:r>
              <a:rPr lang="ru-RU" sz="1600" dirty="0"/>
              <a:t>. </a:t>
            </a:r>
            <a:r>
              <a:rPr lang="ru-RU" sz="1600" dirty="0" err="1" smtClean="0"/>
              <a:t>Скалооблицовъчния</a:t>
            </a:r>
            <a:r>
              <a:rPr lang="ru-RU" sz="1600" dirty="0" smtClean="0"/>
              <a:t> материал е </a:t>
            </a:r>
            <a:r>
              <a:rPr lang="ru-RU" sz="1600" dirty="0"/>
              <a:t>все </a:t>
            </a:r>
            <a:r>
              <a:rPr lang="ru-RU" sz="1600" dirty="0" err="1" smtClean="0"/>
              <a:t>по-важен</a:t>
            </a:r>
            <a:r>
              <a:rPr lang="ru-RU" sz="1600" dirty="0" smtClean="0"/>
              <a:t> </a:t>
            </a:r>
            <a:r>
              <a:rPr lang="ru-RU" sz="1600" dirty="0"/>
              <a:t>и </a:t>
            </a:r>
            <a:r>
              <a:rPr lang="ru-RU" sz="1600" dirty="0" err="1" smtClean="0"/>
              <a:t>основен</a:t>
            </a:r>
            <a:r>
              <a:rPr lang="ru-RU" sz="1600" dirty="0" smtClean="0"/>
              <a:t> материал </a:t>
            </a:r>
            <a:r>
              <a:rPr lang="ru-RU" sz="1600" dirty="0"/>
              <a:t>за </a:t>
            </a:r>
            <a:r>
              <a:rPr lang="ru-RU" sz="1600" dirty="0" err="1"/>
              <a:t>строителството</a:t>
            </a:r>
            <a:r>
              <a:rPr lang="ru-RU" sz="1600" dirty="0"/>
              <a:t> и </a:t>
            </a:r>
            <a:r>
              <a:rPr lang="ru-RU" sz="1600" dirty="0" err="1"/>
              <a:t>промишлеността</a:t>
            </a:r>
            <a:r>
              <a:rPr lang="ru-RU" sz="1600" dirty="0"/>
              <a:t>.</a:t>
            </a:r>
            <a:endParaRPr lang="bg-BG" sz="16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32856"/>
            <a:ext cx="2469509" cy="164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17" y="3781064"/>
            <a:ext cx="200025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24" y="5358116"/>
            <a:ext cx="2141984" cy="1526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08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Население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570027" y="2060848"/>
            <a:ext cx="6152728" cy="2718792"/>
          </a:xfrm>
        </p:spPr>
        <p:txBody>
          <a:bodyPr/>
          <a:lstStyle/>
          <a:p>
            <a:pPr indent="0" algn="ctr">
              <a:buNone/>
            </a:pPr>
            <a:r>
              <a:rPr lang="ru-RU" sz="1600" dirty="0"/>
              <a:t>Население - 65 000 000 жит. </a:t>
            </a:r>
            <a:r>
              <a:rPr lang="ru-RU" sz="1600" dirty="0" err="1"/>
              <a:t>Гъстота</a:t>
            </a:r>
            <a:r>
              <a:rPr lang="ru-RU" sz="1600" dirty="0"/>
              <a:t> - 126 жит. на кв. км.</a:t>
            </a:r>
          </a:p>
          <a:p>
            <a:pPr indent="0" algn="ctr">
              <a:buNone/>
            </a:pPr>
            <a:r>
              <a:rPr lang="ru-RU" sz="1600" dirty="0" err="1" smtClean="0"/>
              <a:t>Средна</a:t>
            </a:r>
            <a:r>
              <a:rPr lang="ru-RU" sz="1600" dirty="0" smtClean="0"/>
              <a:t> </a:t>
            </a:r>
            <a:r>
              <a:rPr lang="ru-RU" sz="1600" dirty="0" err="1"/>
              <a:t>продължителност</a:t>
            </a:r>
            <a:r>
              <a:rPr lang="ru-RU" sz="1600" dirty="0"/>
              <a:t> на живота - </a:t>
            </a:r>
            <a:r>
              <a:rPr lang="ru-RU" sz="1600" dirty="0" err="1"/>
              <a:t>мъже</a:t>
            </a:r>
            <a:r>
              <a:rPr lang="ru-RU" sz="1600" dirty="0"/>
              <a:t> - 68 г., жени - 75 г.</a:t>
            </a:r>
          </a:p>
          <a:p>
            <a:pPr indent="0" algn="ctr">
              <a:buNone/>
            </a:pPr>
            <a:r>
              <a:rPr lang="ru-RU" sz="1600" dirty="0" err="1"/>
              <a:t>Етнически</a:t>
            </a:r>
            <a:r>
              <a:rPr lang="ru-RU" sz="1600" dirty="0"/>
              <a:t> </a:t>
            </a:r>
            <a:r>
              <a:rPr lang="ru-RU" sz="1600" dirty="0" err="1"/>
              <a:t>състав</a:t>
            </a:r>
            <a:r>
              <a:rPr lang="ru-RU" sz="1600" dirty="0"/>
              <a:t> — </a:t>
            </a:r>
            <a:r>
              <a:rPr lang="ru-RU" sz="1600" dirty="0" err="1"/>
              <a:t>тайски</a:t>
            </a:r>
            <a:r>
              <a:rPr lang="ru-RU" sz="1600" dirty="0"/>
              <a:t> народи - 80,2%, </a:t>
            </a:r>
            <a:r>
              <a:rPr lang="ru-RU" sz="1600" dirty="0" err="1"/>
              <a:t>китайци</a:t>
            </a:r>
            <a:r>
              <a:rPr lang="ru-RU" sz="1600" dirty="0"/>
              <a:t> - 12,1%, </a:t>
            </a:r>
            <a:r>
              <a:rPr lang="ru-RU" sz="1600" dirty="0" err="1"/>
              <a:t>малайци</a:t>
            </a:r>
            <a:r>
              <a:rPr lang="ru-RU" sz="1600" dirty="0"/>
              <a:t> - 3,7%, </a:t>
            </a:r>
            <a:r>
              <a:rPr lang="ru-RU" sz="1600" dirty="0" err="1"/>
              <a:t>кхмери</a:t>
            </a:r>
            <a:r>
              <a:rPr lang="ru-RU" sz="1600" dirty="0"/>
              <a:t> - 1,3%, </a:t>
            </a:r>
            <a:r>
              <a:rPr lang="ru-RU" sz="1600" dirty="0" err="1"/>
              <a:t>планински</a:t>
            </a:r>
            <a:r>
              <a:rPr lang="ru-RU" sz="1600" dirty="0"/>
              <a:t> </a:t>
            </a:r>
            <a:r>
              <a:rPr lang="ru-RU" sz="1600" dirty="0" err="1"/>
              <a:t>кхмери</a:t>
            </a:r>
            <a:r>
              <a:rPr lang="ru-RU" sz="1600" dirty="0"/>
              <a:t> - 1,2%, </a:t>
            </a:r>
            <a:r>
              <a:rPr lang="ru-RU" sz="1600" dirty="0" err="1"/>
              <a:t>други</a:t>
            </a:r>
            <a:r>
              <a:rPr lang="ru-RU" sz="1600" dirty="0"/>
              <a:t> - 1,5%.</a:t>
            </a:r>
            <a:endParaRPr lang="bg-BG" sz="16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1485">
            <a:off x="1005208" y="3821948"/>
            <a:ext cx="1944898" cy="2769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5491">
            <a:off x="6284016" y="3863446"/>
            <a:ext cx="1836946" cy="2749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52" y="4005064"/>
            <a:ext cx="3145678" cy="1721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26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Коледа и Нова година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4119237" cy="2831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ово поле 4"/>
          <p:cNvSpPr txBox="1"/>
          <p:nvPr/>
        </p:nvSpPr>
        <p:spPr>
          <a:xfrm>
            <a:off x="1187624" y="503959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dirty="0" smtClean="0"/>
              <a:t>Дядо Коледа</a:t>
            </a:r>
            <a:endParaRPr lang="bg-BG" sz="2800" b="1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48049"/>
            <a:ext cx="2146966" cy="3253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ово поле 6"/>
          <p:cNvSpPr txBox="1"/>
          <p:nvPr/>
        </p:nvSpPr>
        <p:spPr>
          <a:xfrm>
            <a:off x="5724128" y="530120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/>
              <a:t>Нова година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13587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259632" y="1412776"/>
            <a:ext cx="6400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Религия</a:t>
            </a:r>
            <a:br>
              <a:rPr lang="bg-BG" dirty="0" smtClean="0"/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03648" y="1700808"/>
            <a:ext cx="6400800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1600" dirty="0"/>
              <a:t>В </a:t>
            </a:r>
            <a:r>
              <a:rPr lang="ru-RU" sz="1600" dirty="0" err="1"/>
              <a:t>Тайланд</a:t>
            </a:r>
            <a:r>
              <a:rPr lang="ru-RU" sz="1600" dirty="0"/>
              <a:t> </a:t>
            </a:r>
            <a:r>
              <a:rPr lang="ru-RU" sz="1600" dirty="0" err="1"/>
              <a:t>кралят</a:t>
            </a:r>
            <a:r>
              <a:rPr lang="ru-RU" sz="1600" dirty="0"/>
              <a:t> е не само </a:t>
            </a:r>
            <a:r>
              <a:rPr lang="ru-RU" sz="1600" dirty="0" err="1"/>
              <a:t>държавен</a:t>
            </a:r>
            <a:r>
              <a:rPr lang="ru-RU" sz="1600" dirty="0"/>
              <a:t> глава, но и </a:t>
            </a:r>
            <a:r>
              <a:rPr lang="ru-RU" sz="1600" dirty="0" err="1"/>
              <a:t>покровител</a:t>
            </a:r>
            <a:r>
              <a:rPr lang="ru-RU" sz="1600" dirty="0"/>
              <a:t> и защитник на </a:t>
            </a:r>
            <a:r>
              <a:rPr lang="ru-RU" sz="1600" dirty="0" err="1"/>
              <a:t>всички</a:t>
            </a:r>
            <a:r>
              <a:rPr lang="ru-RU" sz="1600" dirty="0"/>
              <a:t> религии. В </a:t>
            </a:r>
            <a:r>
              <a:rPr lang="ru-RU" sz="1600" dirty="0" err="1"/>
              <a:t>периоди</a:t>
            </a:r>
            <a:r>
              <a:rPr lang="ru-RU" sz="1600" dirty="0"/>
              <a:t> на криза, той </a:t>
            </a:r>
            <a:r>
              <a:rPr lang="ru-RU" sz="1600" dirty="0" err="1"/>
              <a:t>влиза</a:t>
            </a:r>
            <a:r>
              <a:rPr lang="ru-RU" sz="1600" dirty="0"/>
              <a:t> в </a:t>
            </a:r>
            <a:r>
              <a:rPr lang="ru-RU" sz="1600" dirty="0" err="1"/>
              <a:t>ролята</a:t>
            </a:r>
            <a:r>
              <a:rPr lang="ru-RU" sz="1600" dirty="0"/>
              <a:t> на посредник, без да </a:t>
            </a:r>
            <a:r>
              <a:rPr lang="ru-RU" sz="1600" dirty="0" err="1"/>
              <a:t>заема</a:t>
            </a:r>
            <a:r>
              <a:rPr lang="ru-RU" sz="1600" dirty="0"/>
              <a:t> </a:t>
            </a:r>
            <a:r>
              <a:rPr lang="ru-RU" sz="1600" dirty="0" err="1"/>
              <a:t>ничия</a:t>
            </a:r>
            <a:r>
              <a:rPr lang="ru-RU" sz="1600" dirty="0"/>
              <a:t> страна. </a:t>
            </a:r>
            <a:r>
              <a:rPr lang="ru-RU" sz="1600" dirty="0" err="1"/>
              <a:t>Кралят</a:t>
            </a:r>
            <a:r>
              <a:rPr lang="ru-RU" sz="1600" dirty="0"/>
              <a:t> на </a:t>
            </a:r>
            <a:r>
              <a:rPr lang="ru-RU" sz="1600" dirty="0" err="1"/>
              <a:t>Тайланд</a:t>
            </a:r>
            <a:r>
              <a:rPr lang="ru-RU" sz="1600" dirty="0"/>
              <a:t> е </a:t>
            </a:r>
            <a:r>
              <a:rPr lang="ru-RU" sz="1600" dirty="0" err="1"/>
              <a:t>водач</a:t>
            </a:r>
            <a:r>
              <a:rPr lang="ru-RU" sz="1600" dirty="0"/>
              <a:t> и национален символ, стоящ над </a:t>
            </a:r>
            <a:r>
              <a:rPr lang="ru-RU" sz="1600" dirty="0" err="1"/>
              <a:t>политиката</a:t>
            </a:r>
            <a:r>
              <a:rPr lang="ru-RU" sz="1600" dirty="0"/>
              <a:t>, и </a:t>
            </a:r>
            <a:r>
              <a:rPr lang="ru-RU" sz="1600" dirty="0" err="1"/>
              <a:t>затова</a:t>
            </a:r>
            <a:r>
              <a:rPr lang="ru-RU" sz="1600" dirty="0"/>
              <a:t> се </a:t>
            </a:r>
            <a:r>
              <a:rPr lang="ru-RU" sz="1600" dirty="0" err="1"/>
              <a:t>намесва</a:t>
            </a:r>
            <a:r>
              <a:rPr lang="ru-RU" sz="1600" dirty="0"/>
              <a:t> в </a:t>
            </a:r>
            <a:r>
              <a:rPr lang="ru-RU" sz="1600" dirty="0" err="1"/>
              <a:t>политическите</a:t>
            </a:r>
            <a:r>
              <a:rPr lang="ru-RU" sz="1600" dirty="0"/>
              <a:t> дела само </a:t>
            </a:r>
            <a:r>
              <a:rPr lang="ru-RU" sz="1600" dirty="0" err="1"/>
              <a:t>когато</a:t>
            </a:r>
            <a:r>
              <a:rPr lang="ru-RU" sz="1600" dirty="0"/>
              <a:t> е необходимо за </a:t>
            </a:r>
            <a:r>
              <a:rPr lang="ru-RU" sz="1600" dirty="0" err="1"/>
              <a:t>предотвратяване</a:t>
            </a:r>
            <a:r>
              <a:rPr lang="ru-RU" sz="1600" dirty="0"/>
              <a:t> на </a:t>
            </a:r>
            <a:r>
              <a:rPr lang="ru-RU" sz="1600" dirty="0" err="1"/>
              <a:t>кръвопролития</a:t>
            </a:r>
            <a:r>
              <a:rPr lang="ru-RU" sz="1600" dirty="0"/>
              <a:t>. </a:t>
            </a:r>
            <a:r>
              <a:rPr lang="ru-RU" sz="1600" dirty="0" err="1"/>
              <a:t>Уважението</a:t>
            </a:r>
            <a:r>
              <a:rPr lang="ru-RU" sz="1600" dirty="0"/>
              <a:t> и </a:t>
            </a:r>
            <a:r>
              <a:rPr lang="ru-RU" sz="1600" dirty="0" err="1"/>
              <a:t>почитта</a:t>
            </a:r>
            <a:r>
              <a:rPr lang="ru-RU" sz="1600" dirty="0"/>
              <a:t> </a:t>
            </a:r>
            <a:r>
              <a:rPr lang="ru-RU" sz="1600" dirty="0" err="1"/>
              <a:t>към</a:t>
            </a:r>
            <a:r>
              <a:rPr lang="ru-RU" sz="1600" dirty="0"/>
              <a:t> </a:t>
            </a:r>
            <a:r>
              <a:rPr lang="ru-RU" sz="1600" dirty="0" err="1"/>
              <a:t>кралското</a:t>
            </a:r>
            <a:r>
              <a:rPr lang="ru-RU" sz="1600" dirty="0"/>
              <a:t> семейство носят в </a:t>
            </a:r>
            <a:r>
              <a:rPr lang="ru-RU" sz="1600" dirty="0" err="1"/>
              <a:t>Тайланд</a:t>
            </a:r>
            <a:r>
              <a:rPr lang="ru-RU" sz="1600" dirty="0"/>
              <a:t> почти религиозен характер.</a:t>
            </a:r>
            <a:endParaRPr lang="bg-BG" sz="16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21088"/>
            <a:ext cx="3015083" cy="2008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221088"/>
            <a:ext cx="3640668" cy="2008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28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400800" cy="685800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25860" y="980728"/>
            <a:ext cx="6400800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1600" dirty="0" err="1"/>
              <a:t>Освен</a:t>
            </a:r>
            <a:r>
              <a:rPr lang="ru-RU" sz="1600" dirty="0"/>
              <a:t> </a:t>
            </a:r>
            <a:r>
              <a:rPr lang="ru-RU" sz="1600" dirty="0" err="1"/>
              <a:t>вярата</a:t>
            </a:r>
            <a:r>
              <a:rPr lang="ru-RU" sz="1600" dirty="0"/>
              <a:t> в краля си </a:t>
            </a:r>
            <a:r>
              <a:rPr lang="ru-RU" sz="1600" dirty="0" err="1"/>
              <a:t>тайландците</a:t>
            </a:r>
            <a:r>
              <a:rPr lang="ru-RU" sz="1600" dirty="0"/>
              <a:t> </a:t>
            </a:r>
            <a:r>
              <a:rPr lang="ru-RU" sz="1600" dirty="0" err="1"/>
              <a:t>изповядват</a:t>
            </a:r>
            <a:r>
              <a:rPr lang="ru-RU" sz="1600" dirty="0"/>
              <a:t> </a:t>
            </a:r>
            <a:r>
              <a:rPr lang="ru-RU" sz="1600" dirty="0" err="1"/>
              <a:t>будизъм</a:t>
            </a:r>
            <a:r>
              <a:rPr lang="ru-RU" sz="1600" dirty="0"/>
              <a:t>. </a:t>
            </a:r>
            <a:r>
              <a:rPr lang="ru-RU" sz="1600" dirty="0" err="1"/>
              <a:t>През</a:t>
            </a:r>
            <a:r>
              <a:rPr lang="ru-RU" sz="1600" dirty="0"/>
              <a:t> 13 век в </a:t>
            </a:r>
            <a:r>
              <a:rPr lang="ru-RU" sz="1600" dirty="0" err="1"/>
              <a:t>Тайланд</a:t>
            </a:r>
            <a:r>
              <a:rPr lang="ru-RU" sz="1600" dirty="0"/>
              <a:t> </a:t>
            </a:r>
            <a:r>
              <a:rPr lang="ru-RU" sz="1600" dirty="0" err="1"/>
              <a:t>официално</a:t>
            </a:r>
            <a:r>
              <a:rPr lang="ru-RU" sz="1600" dirty="0"/>
              <a:t> е </a:t>
            </a:r>
            <a:r>
              <a:rPr lang="ru-RU" sz="1600" dirty="0" err="1"/>
              <a:t>признато</a:t>
            </a:r>
            <a:r>
              <a:rPr lang="ru-RU" sz="1600" dirty="0"/>
              <a:t> </a:t>
            </a:r>
            <a:r>
              <a:rPr lang="ru-RU" sz="1600" dirty="0" err="1"/>
              <a:t>будиското</a:t>
            </a:r>
            <a:r>
              <a:rPr lang="ru-RU" sz="1600" dirty="0"/>
              <a:t> течение хинаяна, </a:t>
            </a:r>
            <a:r>
              <a:rPr lang="ru-RU" sz="1600" dirty="0" err="1"/>
              <a:t>означаващо</a:t>
            </a:r>
            <a:r>
              <a:rPr lang="ru-RU" sz="1600" dirty="0"/>
              <a:t> „малка колесница“ (</a:t>
            </a:r>
            <a:r>
              <a:rPr lang="ru-RU" sz="1600" dirty="0" err="1"/>
              <a:t>второто</a:t>
            </a:r>
            <a:r>
              <a:rPr lang="ru-RU" sz="1600" dirty="0"/>
              <a:t> по </a:t>
            </a:r>
            <a:r>
              <a:rPr lang="ru-RU" sz="1600" dirty="0" err="1"/>
              <a:t>големина</a:t>
            </a:r>
            <a:r>
              <a:rPr lang="ru-RU" sz="1600" dirty="0"/>
              <a:t> учение в </a:t>
            </a:r>
            <a:r>
              <a:rPr lang="ru-RU" sz="1600" dirty="0" err="1"/>
              <a:t>будизма</a:t>
            </a:r>
            <a:r>
              <a:rPr lang="ru-RU" sz="1600" dirty="0"/>
              <a:t> носи </a:t>
            </a:r>
            <a:r>
              <a:rPr lang="ru-RU" sz="1600" dirty="0" err="1"/>
              <a:t>името</a:t>
            </a:r>
            <a:r>
              <a:rPr lang="ru-RU" sz="1600" dirty="0"/>
              <a:t> махаяна — „</a:t>
            </a:r>
            <a:r>
              <a:rPr lang="ru-RU" sz="1600" dirty="0" err="1"/>
              <a:t>голяма</a:t>
            </a:r>
            <a:r>
              <a:rPr lang="ru-RU" sz="1600" dirty="0"/>
              <a:t> колесница“).</a:t>
            </a:r>
            <a:endParaRPr lang="bg-BG" sz="1600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19" y="2452712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43" y="3212976"/>
            <a:ext cx="2774557" cy="262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" y="3212976"/>
            <a:ext cx="3013195" cy="2259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24" y="4612952"/>
            <a:ext cx="3240360" cy="2141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849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316662" cy="1143000"/>
          </a:xfrm>
        </p:spPr>
        <p:txBody>
          <a:bodyPr/>
          <a:lstStyle/>
          <a:p>
            <a:pPr algn="ctr"/>
            <a:r>
              <a:rPr lang="bg-BG" dirty="0" smtClean="0"/>
              <a:t>Икономика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187624" y="2132856"/>
            <a:ext cx="6984776" cy="3816424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sz="1600" dirty="0" err="1"/>
              <a:t>Тайланд</a:t>
            </a:r>
            <a:r>
              <a:rPr lang="ru-RU" sz="1600" dirty="0"/>
              <a:t> е </a:t>
            </a:r>
            <a:r>
              <a:rPr lang="ru-RU" sz="1600" dirty="0" err="1"/>
              <a:t>една</a:t>
            </a:r>
            <a:r>
              <a:rPr lang="ru-RU" sz="1600" dirty="0"/>
              <a:t> от </a:t>
            </a:r>
            <a:r>
              <a:rPr lang="ru-RU" sz="1600" dirty="0" err="1"/>
              <a:t>най-бързо</a:t>
            </a:r>
            <a:r>
              <a:rPr lang="ru-RU" sz="1600" dirty="0"/>
              <a:t> </a:t>
            </a:r>
            <a:r>
              <a:rPr lang="ru-RU" sz="1600" dirty="0" err="1"/>
              <a:t>развиващите</a:t>
            </a:r>
            <a:r>
              <a:rPr lang="ru-RU" sz="1600" dirty="0"/>
              <a:t> се </a:t>
            </a:r>
            <a:r>
              <a:rPr lang="ru-RU" sz="1600" dirty="0" err="1"/>
              <a:t>страни</a:t>
            </a:r>
            <a:r>
              <a:rPr lang="ru-RU" sz="1600" dirty="0"/>
              <a:t> не само в </a:t>
            </a:r>
            <a:r>
              <a:rPr lang="ru-RU" sz="1600" dirty="0" err="1"/>
              <a:t>Югоизточна</a:t>
            </a:r>
            <a:r>
              <a:rPr lang="ru-RU" sz="1600" dirty="0"/>
              <a:t> Азия, но и в света. </a:t>
            </a:r>
            <a:r>
              <a:rPr lang="ru-RU" sz="1600" dirty="0" err="1"/>
              <a:t>Икономическите</a:t>
            </a:r>
            <a:r>
              <a:rPr lang="ru-RU" sz="1600" dirty="0"/>
              <a:t> успехи на </a:t>
            </a:r>
            <a:r>
              <a:rPr lang="ru-RU" sz="1600" dirty="0" err="1"/>
              <a:t>Тайланд</a:t>
            </a:r>
            <a:r>
              <a:rPr lang="ru-RU" sz="1600" dirty="0"/>
              <a:t> се </a:t>
            </a:r>
            <a:r>
              <a:rPr lang="ru-RU" sz="1600" dirty="0" err="1"/>
              <a:t>дължат</a:t>
            </a:r>
            <a:r>
              <a:rPr lang="ru-RU" sz="1600" dirty="0"/>
              <a:t> на </a:t>
            </a:r>
            <a:r>
              <a:rPr lang="ru-RU" sz="1600" dirty="0" err="1"/>
              <a:t>насърчаването</a:t>
            </a:r>
            <a:r>
              <a:rPr lang="ru-RU" sz="1600" dirty="0"/>
              <a:t> на износа, </a:t>
            </a:r>
            <a:r>
              <a:rPr lang="ru-RU" sz="1600" dirty="0" err="1"/>
              <a:t>евтината</a:t>
            </a:r>
            <a:r>
              <a:rPr lang="ru-RU" sz="1600" dirty="0"/>
              <a:t> </a:t>
            </a:r>
            <a:r>
              <a:rPr lang="ru-RU" sz="1600" dirty="0" err="1"/>
              <a:t>работна</a:t>
            </a:r>
            <a:r>
              <a:rPr lang="ru-RU" sz="1600" dirty="0"/>
              <a:t> </a:t>
            </a:r>
            <a:r>
              <a:rPr lang="ru-RU" sz="1600" dirty="0" err="1"/>
              <a:t>ръка</a:t>
            </a:r>
            <a:r>
              <a:rPr lang="ru-RU" sz="1600" dirty="0"/>
              <a:t>, </a:t>
            </a:r>
            <a:r>
              <a:rPr lang="ru-RU" sz="1600" dirty="0" err="1"/>
              <a:t>значителните</a:t>
            </a:r>
            <a:r>
              <a:rPr lang="ru-RU" sz="1600" dirty="0"/>
              <a:t> </a:t>
            </a:r>
            <a:r>
              <a:rPr lang="ru-RU" sz="1600" dirty="0" err="1"/>
              <a:t>преки</a:t>
            </a:r>
            <a:r>
              <a:rPr lang="ru-RU" sz="1600" dirty="0"/>
              <a:t> </a:t>
            </a:r>
            <a:r>
              <a:rPr lang="ru-RU" sz="1600" dirty="0" err="1"/>
              <a:t>чужди</a:t>
            </a:r>
            <a:r>
              <a:rPr lang="ru-RU" sz="1600" dirty="0"/>
              <a:t> инвестиции и др. </a:t>
            </a:r>
            <a:r>
              <a:rPr lang="ru-RU" sz="1600" dirty="0" err="1"/>
              <a:t>Тайланд</a:t>
            </a:r>
            <a:r>
              <a:rPr lang="ru-RU" sz="1600" dirty="0"/>
              <a:t> </a:t>
            </a:r>
            <a:r>
              <a:rPr lang="ru-RU" sz="1600" dirty="0" err="1"/>
              <a:t>изнася</a:t>
            </a:r>
            <a:r>
              <a:rPr lang="ru-RU" sz="1600" dirty="0"/>
              <a:t> </a:t>
            </a:r>
            <a:r>
              <a:rPr lang="ru-RU" sz="1600" dirty="0" err="1"/>
              <a:t>основно</a:t>
            </a:r>
            <a:r>
              <a:rPr lang="ru-RU" sz="1600" dirty="0"/>
              <a:t> </a:t>
            </a:r>
            <a:r>
              <a:rPr lang="ru-RU" sz="1600" dirty="0" err="1"/>
              <a:t>компютри</a:t>
            </a:r>
            <a:r>
              <a:rPr lang="ru-RU" sz="1600" dirty="0"/>
              <a:t>, части за офис-</a:t>
            </a:r>
            <a:r>
              <a:rPr lang="ru-RU" sz="1600" dirty="0" err="1"/>
              <a:t>оборудване</a:t>
            </a:r>
            <a:r>
              <a:rPr lang="ru-RU" sz="1600" dirty="0"/>
              <a:t>, </a:t>
            </a:r>
            <a:r>
              <a:rPr lang="ru-RU" sz="1600" dirty="0" err="1"/>
              <a:t>транзистори</a:t>
            </a:r>
            <a:r>
              <a:rPr lang="ru-RU" sz="1600" dirty="0"/>
              <a:t>, каучук, автомобили и </a:t>
            </a:r>
            <a:r>
              <a:rPr lang="ru-RU" sz="1600" dirty="0" err="1"/>
              <a:t>камиони</a:t>
            </a:r>
            <a:r>
              <a:rPr lang="ru-RU" sz="1600" dirty="0"/>
              <a:t>, </a:t>
            </a:r>
            <a:r>
              <a:rPr lang="ru-RU" sz="1600" dirty="0" err="1"/>
              <a:t>морски</a:t>
            </a:r>
            <a:r>
              <a:rPr lang="ru-RU" sz="1600" dirty="0"/>
              <a:t> </a:t>
            </a:r>
            <a:r>
              <a:rPr lang="ru-RU" sz="1600" dirty="0" err="1"/>
              <a:t>продукти</a:t>
            </a:r>
            <a:r>
              <a:rPr lang="ru-RU" sz="1600" dirty="0"/>
              <a:t>, </a:t>
            </a:r>
            <a:r>
              <a:rPr lang="ru-RU" sz="1600" dirty="0" err="1"/>
              <a:t>ориз</a:t>
            </a:r>
            <a:r>
              <a:rPr lang="ru-RU" sz="1600" dirty="0"/>
              <a:t>, </a:t>
            </a:r>
            <a:r>
              <a:rPr lang="ru-RU" sz="1600" dirty="0" err="1"/>
              <a:t>царевица</a:t>
            </a:r>
            <a:r>
              <a:rPr lang="ru-RU" sz="1600" dirty="0"/>
              <a:t> и др. </a:t>
            </a:r>
            <a:r>
              <a:rPr lang="ru-RU" sz="1600" dirty="0" err="1"/>
              <a:t>Вносът</a:t>
            </a:r>
            <a:r>
              <a:rPr lang="ru-RU" sz="1600" dirty="0"/>
              <a:t> се </a:t>
            </a:r>
            <a:r>
              <a:rPr lang="ru-RU" sz="1600" dirty="0" err="1"/>
              <a:t>състои</a:t>
            </a:r>
            <a:r>
              <a:rPr lang="ru-RU" sz="1600" dirty="0"/>
              <a:t> </a:t>
            </a:r>
            <a:r>
              <a:rPr lang="ru-RU" sz="1600" dirty="0" err="1"/>
              <a:t>предимно</a:t>
            </a:r>
            <a:r>
              <a:rPr lang="ru-RU" sz="1600" dirty="0"/>
              <a:t> от </a:t>
            </a:r>
            <a:r>
              <a:rPr lang="ru-RU" sz="1600" dirty="0" err="1"/>
              <a:t>машиностроителна</a:t>
            </a:r>
            <a:r>
              <a:rPr lang="ru-RU" sz="1600" dirty="0"/>
              <a:t> продукция, </a:t>
            </a:r>
            <a:r>
              <a:rPr lang="ru-RU" sz="1600" dirty="0" err="1"/>
              <a:t>суровини</a:t>
            </a:r>
            <a:r>
              <a:rPr lang="ru-RU" sz="1600" dirty="0"/>
              <a:t>, </a:t>
            </a:r>
            <a:r>
              <a:rPr lang="ru-RU" sz="1600" dirty="0" err="1"/>
              <a:t>горива</a:t>
            </a:r>
            <a:r>
              <a:rPr lang="ru-RU" sz="1600" dirty="0"/>
              <a:t>. </a:t>
            </a:r>
            <a:r>
              <a:rPr lang="ru-RU" sz="1600" dirty="0" err="1"/>
              <a:t>Селско</a:t>
            </a:r>
            <a:r>
              <a:rPr lang="ru-RU" sz="1600" dirty="0"/>
              <a:t> </a:t>
            </a:r>
            <a:r>
              <a:rPr lang="ru-RU" sz="1600" dirty="0" err="1"/>
              <a:t>стопанство</a:t>
            </a:r>
            <a:r>
              <a:rPr lang="ru-RU" sz="1600" dirty="0"/>
              <a:t>: </a:t>
            </a:r>
            <a:r>
              <a:rPr lang="ru-RU" sz="1600" dirty="0" err="1"/>
              <a:t>отглежда</a:t>
            </a:r>
            <a:r>
              <a:rPr lang="ru-RU" sz="1600" dirty="0"/>
              <a:t> се каучук (3-то </a:t>
            </a:r>
            <a:r>
              <a:rPr lang="ru-RU" sz="1600" dirty="0" err="1"/>
              <a:t>място</a:t>
            </a:r>
            <a:r>
              <a:rPr lang="ru-RU" sz="1600" dirty="0"/>
              <a:t> в света), </a:t>
            </a:r>
            <a:r>
              <a:rPr lang="ru-RU" sz="1600" dirty="0" err="1"/>
              <a:t>ориз</a:t>
            </a:r>
            <a:r>
              <a:rPr lang="ru-RU" sz="1600" dirty="0"/>
              <a:t>, </a:t>
            </a:r>
            <a:r>
              <a:rPr lang="ru-RU" sz="1600" dirty="0" err="1"/>
              <a:t>царевица</a:t>
            </a:r>
            <a:r>
              <a:rPr lang="ru-RU" sz="1600" dirty="0"/>
              <a:t>, просо, сорго, </a:t>
            </a:r>
            <a:r>
              <a:rPr lang="ru-RU" sz="1600" dirty="0" err="1"/>
              <a:t>батати</a:t>
            </a:r>
            <a:r>
              <a:rPr lang="ru-RU" sz="1600" dirty="0"/>
              <a:t>, маниока, </a:t>
            </a:r>
            <a:r>
              <a:rPr lang="ru-RU" sz="1600" dirty="0" err="1"/>
              <a:t>захарна</a:t>
            </a:r>
            <a:r>
              <a:rPr lang="ru-RU" sz="1600" dirty="0"/>
              <a:t> </a:t>
            </a:r>
            <a:r>
              <a:rPr lang="ru-RU" sz="1600" dirty="0" err="1"/>
              <a:t>тръстика</a:t>
            </a:r>
            <a:r>
              <a:rPr lang="ru-RU" sz="1600" dirty="0"/>
              <a:t>, </a:t>
            </a:r>
            <a:r>
              <a:rPr lang="ru-RU" sz="1600" dirty="0" err="1"/>
              <a:t>памук</a:t>
            </a:r>
            <a:r>
              <a:rPr lang="ru-RU" sz="1600" dirty="0"/>
              <a:t>, </a:t>
            </a:r>
            <a:r>
              <a:rPr lang="ru-RU" sz="1600" dirty="0" err="1"/>
              <a:t>цитруси</a:t>
            </a:r>
            <a:r>
              <a:rPr lang="ru-RU" sz="1600" dirty="0"/>
              <a:t>, кафе и др. </a:t>
            </a:r>
            <a:r>
              <a:rPr lang="ru-RU" sz="1600" dirty="0" err="1"/>
              <a:t>Животновъдство</a:t>
            </a:r>
            <a:r>
              <a:rPr lang="ru-RU" sz="1600" dirty="0"/>
              <a:t> - </a:t>
            </a:r>
            <a:r>
              <a:rPr lang="ru-RU" sz="1600" dirty="0" err="1"/>
              <a:t>едър</a:t>
            </a:r>
            <a:r>
              <a:rPr lang="ru-RU" sz="1600" dirty="0"/>
              <a:t> рогат </a:t>
            </a:r>
            <a:r>
              <a:rPr lang="ru-RU" sz="1600" dirty="0" err="1"/>
              <a:t>добитък</a:t>
            </a:r>
            <a:r>
              <a:rPr lang="ru-RU" sz="1600" dirty="0"/>
              <a:t>, </a:t>
            </a:r>
            <a:r>
              <a:rPr lang="ru-RU" sz="1600" dirty="0" err="1"/>
              <a:t>свине</a:t>
            </a:r>
            <a:r>
              <a:rPr lang="ru-RU" sz="1600" dirty="0"/>
              <a:t>, </a:t>
            </a:r>
            <a:r>
              <a:rPr lang="ru-RU" sz="1600" dirty="0" err="1"/>
              <a:t>слонове</a:t>
            </a:r>
            <a:r>
              <a:rPr lang="ru-RU" sz="1600" dirty="0"/>
              <a:t> (15 хил.), </a:t>
            </a:r>
            <a:r>
              <a:rPr lang="ru-RU" sz="1600" dirty="0" err="1"/>
              <a:t>домашни</a:t>
            </a:r>
            <a:r>
              <a:rPr lang="ru-RU" sz="1600" dirty="0"/>
              <a:t> </a:t>
            </a:r>
            <a:r>
              <a:rPr lang="ru-RU" sz="1600" dirty="0" err="1"/>
              <a:t>птици</a:t>
            </a:r>
            <a:r>
              <a:rPr lang="ru-RU" sz="1600" dirty="0"/>
              <a:t>; </a:t>
            </a:r>
            <a:r>
              <a:rPr lang="ru-RU" sz="1600" dirty="0" err="1"/>
              <a:t>Природни</a:t>
            </a:r>
            <a:r>
              <a:rPr lang="ru-RU" sz="1600" dirty="0"/>
              <a:t> залежи: </a:t>
            </a:r>
            <a:r>
              <a:rPr lang="ru-RU" sz="1600" dirty="0" err="1"/>
              <a:t>калай</a:t>
            </a:r>
            <a:r>
              <a:rPr lang="ru-RU" sz="1600" dirty="0"/>
              <a:t> и </a:t>
            </a:r>
            <a:r>
              <a:rPr lang="ru-RU" sz="1600" dirty="0" err="1"/>
              <a:t>волфрам</a:t>
            </a:r>
            <a:r>
              <a:rPr lang="ru-RU" sz="1600" dirty="0"/>
              <a:t>. </a:t>
            </a:r>
            <a:r>
              <a:rPr lang="ru-RU" sz="1600" dirty="0" err="1"/>
              <a:t>Промишленост</a:t>
            </a:r>
            <a:r>
              <a:rPr lang="ru-RU" sz="1600" dirty="0"/>
              <a:t> - </a:t>
            </a:r>
            <a:r>
              <a:rPr lang="ru-RU" sz="1600" dirty="0" err="1"/>
              <a:t>електронна</a:t>
            </a:r>
            <a:r>
              <a:rPr lang="ru-RU" sz="1600" dirty="0"/>
              <a:t> (</a:t>
            </a:r>
            <a:r>
              <a:rPr lang="ru-RU" sz="1600" dirty="0" err="1"/>
              <a:t>компютри</a:t>
            </a:r>
            <a:r>
              <a:rPr lang="ru-RU" sz="1600" dirty="0"/>
              <a:t> и части за </a:t>
            </a:r>
            <a:r>
              <a:rPr lang="ru-RU" sz="1600" dirty="0" err="1"/>
              <a:t>тях</a:t>
            </a:r>
            <a:r>
              <a:rPr lang="ru-RU" sz="1600" dirty="0"/>
              <a:t>, </a:t>
            </a:r>
            <a:r>
              <a:rPr lang="ru-RU" sz="1600" dirty="0" err="1"/>
              <a:t>интегрални</a:t>
            </a:r>
            <a:r>
              <a:rPr lang="ru-RU" sz="1600" dirty="0"/>
              <a:t> </a:t>
            </a:r>
            <a:r>
              <a:rPr lang="ru-RU" sz="1600" dirty="0" err="1"/>
              <a:t>схеми</a:t>
            </a:r>
            <a:r>
              <a:rPr lang="ru-RU" sz="1600" dirty="0"/>
              <a:t>, </a:t>
            </a:r>
            <a:r>
              <a:rPr lang="ru-RU" sz="1600" dirty="0" err="1"/>
              <a:t>телевизори</a:t>
            </a:r>
            <a:r>
              <a:rPr lang="ru-RU" sz="1600" dirty="0"/>
              <a:t>, </a:t>
            </a:r>
            <a:r>
              <a:rPr lang="ru-RU" sz="1600" dirty="0" err="1"/>
              <a:t>видеомагнетофони</a:t>
            </a:r>
            <a:r>
              <a:rPr lang="ru-RU" sz="1600" dirty="0"/>
              <a:t>, </a:t>
            </a:r>
            <a:r>
              <a:rPr lang="ru-RU" sz="1600" dirty="0" err="1"/>
              <a:t>калкулатори</a:t>
            </a:r>
            <a:r>
              <a:rPr lang="ru-RU" sz="1600" dirty="0"/>
              <a:t> и др.), ювелирна, </a:t>
            </a:r>
            <a:r>
              <a:rPr lang="ru-RU" sz="1600" dirty="0" err="1"/>
              <a:t>сглобяване</a:t>
            </a:r>
            <a:r>
              <a:rPr lang="ru-RU" sz="1600" dirty="0"/>
              <a:t> на автомобили, </a:t>
            </a:r>
            <a:r>
              <a:rPr lang="ru-RU" sz="1600" dirty="0" err="1"/>
              <a:t>нефтохимическа</a:t>
            </a:r>
            <a:r>
              <a:rPr lang="ru-RU" sz="1600" dirty="0"/>
              <a:t>, </a:t>
            </a:r>
            <a:r>
              <a:rPr lang="ru-RU" sz="1600" dirty="0" err="1"/>
              <a:t>строителна</a:t>
            </a:r>
            <a:r>
              <a:rPr lang="ru-RU" sz="1600" dirty="0"/>
              <a:t>, </a:t>
            </a:r>
            <a:r>
              <a:rPr lang="ru-RU" sz="1600" dirty="0" err="1"/>
              <a:t>хранително-вкусова</a:t>
            </a:r>
            <a:r>
              <a:rPr lang="ru-RU" sz="1600" dirty="0"/>
              <a:t> и </a:t>
            </a:r>
            <a:r>
              <a:rPr lang="ru-RU" sz="1600" dirty="0" err="1"/>
              <a:t>текстилна</a:t>
            </a:r>
            <a:r>
              <a:rPr lang="ru-RU" sz="1600" dirty="0"/>
              <a:t>, </a:t>
            </a:r>
            <a:r>
              <a:rPr lang="ru-RU" sz="1600" dirty="0" err="1"/>
              <a:t>дървопреработвателна</a:t>
            </a:r>
            <a:r>
              <a:rPr lang="ru-RU" sz="1600" dirty="0"/>
              <a:t> и др.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11746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Столица - Банкок</a:t>
            </a:r>
            <a:endParaRPr lang="bg-BG" dirty="0"/>
          </a:p>
        </p:txBody>
      </p:sp>
      <p:pic>
        <p:nvPicPr>
          <p:cNvPr id="8" name="Контейнер за съдържание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8920"/>
            <a:ext cx="3816424" cy="2542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36912"/>
            <a:ext cx="2813298" cy="2813298"/>
          </a:xfrm>
          <a:prstGeom prst="rect">
            <a:avLst/>
          </a:prstGeom>
        </p:spPr>
      </p:pic>
      <p:sp>
        <p:nvSpPr>
          <p:cNvPr id="11" name="Текстово поле 10"/>
          <p:cNvSpPr txBox="1"/>
          <p:nvPr/>
        </p:nvSpPr>
        <p:spPr>
          <a:xfrm>
            <a:off x="2339752" y="522920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/>
              <a:t>Флаг</a:t>
            </a: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6372200" y="5255243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 smtClean="0"/>
              <a:t>герб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22757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4118918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3140968"/>
            <a:ext cx="4619625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23" y="4047336"/>
            <a:ext cx="2960928" cy="1973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88829"/>
            <a:ext cx="3240360" cy="2152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217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Забележителности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80928"/>
            <a:ext cx="6087949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90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2" y="0"/>
            <a:ext cx="4796746" cy="3200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68669"/>
            <a:ext cx="4860032" cy="368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4355977" cy="3168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168669"/>
            <a:ext cx="4464496" cy="3689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92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2001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2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0" y="2852936"/>
            <a:ext cx="91440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9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5252863" cy="1143000"/>
          </a:xfrm>
        </p:spPr>
        <p:txBody>
          <a:bodyPr/>
          <a:lstStyle/>
          <a:p>
            <a:r>
              <a:rPr lang="bg-BG" i="1" dirty="0" smtClean="0"/>
              <a:t>Любопитно</a:t>
            </a:r>
            <a:endParaRPr lang="bg-BG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03648" y="2109191"/>
            <a:ext cx="6400800" cy="3048001"/>
          </a:xfrm>
        </p:spPr>
        <p:txBody>
          <a:bodyPr>
            <a:normAutofit fontScale="92500" lnSpcReduction="10000"/>
          </a:bodyPr>
          <a:lstStyle/>
          <a:p>
            <a:pPr indent="0" algn="ctr">
              <a:buNone/>
            </a:pPr>
            <a:r>
              <a:rPr lang="ru-RU" sz="2600" b="1" i="1" dirty="0" err="1"/>
              <a:t>Маймуните</a:t>
            </a:r>
            <a:r>
              <a:rPr lang="ru-RU" sz="2600" b="1" i="1" dirty="0"/>
              <a:t> в </a:t>
            </a:r>
            <a:r>
              <a:rPr lang="ru-RU" sz="2600" b="1" i="1" dirty="0" err="1"/>
              <a:t>Тайланд</a:t>
            </a:r>
            <a:r>
              <a:rPr lang="ru-RU" sz="2600" b="1" i="1" dirty="0"/>
              <a:t> </a:t>
            </a:r>
            <a:r>
              <a:rPr lang="ru-RU" sz="2600" b="1" i="1" dirty="0" err="1"/>
              <a:t>бяха</a:t>
            </a:r>
            <a:r>
              <a:rPr lang="ru-RU" sz="2600" b="1" i="1" dirty="0"/>
              <a:t> </a:t>
            </a:r>
            <a:r>
              <a:rPr lang="ru-RU" sz="2600" b="1" i="1" dirty="0" err="1"/>
              <a:t>почетени</a:t>
            </a:r>
            <a:r>
              <a:rPr lang="ru-RU" sz="2600" b="1" i="1" dirty="0"/>
              <a:t> </a:t>
            </a:r>
            <a:r>
              <a:rPr lang="ru-RU" sz="2600" b="1" i="1" dirty="0" err="1"/>
              <a:t>като</a:t>
            </a:r>
            <a:r>
              <a:rPr lang="ru-RU" sz="2600" b="1" i="1" dirty="0"/>
              <a:t> носители на </a:t>
            </a:r>
            <a:r>
              <a:rPr lang="ru-RU" sz="2600" b="1" i="1" dirty="0" err="1"/>
              <a:t>късмет</a:t>
            </a:r>
            <a:endParaRPr lang="ru-RU" sz="2600" b="1" i="1" dirty="0"/>
          </a:p>
          <a:p>
            <a:pPr indent="0">
              <a:buNone/>
            </a:pPr>
            <a:endParaRPr lang="ru-RU" dirty="0"/>
          </a:p>
          <a:p>
            <a:pPr indent="0" algn="ctr">
              <a:buNone/>
            </a:pPr>
            <a:r>
              <a:rPr lang="ru-RU" sz="2300" dirty="0"/>
              <a:t>Всяка </a:t>
            </a:r>
            <a:r>
              <a:rPr lang="ru-RU" sz="2300" dirty="0" err="1"/>
              <a:t>последна</a:t>
            </a:r>
            <a:r>
              <a:rPr lang="ru-RU" sz="2300" dirty="0"/>
              <a:t> неделя от </a:t>
            </a:r>
            <a:r>
              <a:rPr lang="ru-RU" sz="2300" dirty="0" err="1"/>
              <a:t>ноември</a:t>
            </a:r>
            <a:r>
              <a:rPr lang="ru-RU" sz="2300" dirty="0"/>
              <a:t> в </a:t>
            </a:r>
            <a:r>
              <a:rPr lang="ru-RU" sz="2300" dirty="0" err="1"/>
              <a:t>Тайланд</a:t>
            </a:r>
            <a:r>
              <a:rPr lang="ru-RU" sz="2300" dirty="0"/>
              <a:t> се </a:t>
            </a:r>
            <a:r>
              <a:rPr lang="ru-RU" sz="2300" dirty="0" err="1"/>
              <a:t>организира</a:t>
            </a:r>
            <a:r>
              <a:rPr lang="ru-RU" sz="2300" dirty="0"/>
              <a:t> </a:t>
            </a:r>
            <a:r>
              <a:rPr lang="ru-RU" sz="2300" dirty="0" err="1"/>
              <a:t>специален</a:t>
            </a:r>
            <a:r>
              <a:rPr lang="ru-RU" sz="2300" dirty="0"/>
              <a:t> </a:t>
            </a:r>
            <a:r>
              <a:rPr lang="ru-RU" sz="2300" dirty="0" err="1"/>
              <a:t>празник</a:t>
            </a:r>
            <a:r>
              <a:rPr lang="ru-RU" sz="2300" dirty="0"/>
              <a:t>, на </a:t>
            </a:r>
            <a:r>
              <a:rPr lang="ru-RU" sz="2300" dirty="0" err="1"/>
              <a:t>който</a:t>
            </a:r>
            <a:r>
              <a:rPr lang="ru-RU" sz="2300" dirty="0"/>
              <a:t> се </a:t>
            </a:r>
            <a:r>
              <a:rPr lang="ru-RU" sz="2300" dirty="0" err="1"/>
              <a:t>почитат</a:t>
            </a:r>
            <a:r>
              <a:rPr lang="ru-RU" sz="2300" dirty="0"/>
              <a:t> </a:t>
            </a:r>
            <a:r>
              <a:rPr lang="ru-RU" sz="2300" dirty="0" err="1"/>
              <a:t>маймуните</a:t>
            </a:r>
            <a:r>
              <a:rPr lang="ru-RU" sz="2300" dirty="0"/>
              <a:t>. </a:t>
            </a:r>
            <a:r>
              <a:rPr lang="ru-RU" sz="2300" dirty="0" err="1"/>
              <a:t>Игривите</a:t>
            </a:r>
            <a:r>
              <a:rPr lang="ru-RU" sz="2300" dirty="0"/>
              <a:t> </a:t>
            </a:r>
            <a:r>
              <a:rPr lang="ru-RU" sz="2300" dirty="0" err="1"/>
              <a:t>животни</a:t>
            </a:r>
            <a:r>
              <a:rPr lang="ru-RU" sz="2300" dirty="0"/>
              <a:t> се </a:t>
            </a:r>
            <a:r>
              <a:rPr lang="ru-RU" sz="2300" dirty="0" err="1"/>
              <a:t>смятат</a:t>
            </a:r>
            <a:r>
              <a:rPr lang="ru-RU" sz="2300" dirty="0"/>
              <a:t> за носители на </a:t>
            </a:r>
            <a:r>
              <a:rPr lang="ru-RU" sz="2300" dirty="0" err="1"/>
              <a:t>късмет</a:t>
            </a:r>
            <a:r>
              <a:rPr lang="ru-RU" sz="2300" dirty="0"/>
              <a:t> и благополучие и по </a:t>
            </a:r>
            <a:r>
              <a:rPr lang="ru-RU" sz="2300" dirty="0" err="1"/>
              <a:t>силата</a:t>
            </a:r>
            <a:r>
              <a:rPr lang="ru-RU" sz="2300" dirty="0"/>
              <a:t> на </a:t>
            </a:r>
            <a:r>
              <a:rPr lang="ru-RU" sz="2300" dirty="0" err="1"/>
              <a:t>традицията</a:t>
            </a:r>
            <a:r>
              <a:rPr lang="ru-RU" sz="2300" dirty="0"/>
              <a:t> </a:t>
            </a:r>
            <a:r>
              <a:rPr lang="ru-RU" sz="2300" dirty="0" err="1"/>
              <a:t>веднъж</a:t>
            </a:r>
            <a:r>
              <a:rPr lang="ru-RU" sz="2300" dirty="0"/>
              <a:t> </a:t>
            </a:r>
            <a:r>
              <a:rPr lang="ru-RU" sz="2300" dirty="0" err="1"/>
              <a:t>годишно</a:t>
            </a:r>
            <a:r>
              <a:rPr lang="ru-RU" sz="2300" dirty="0"/>
              <a:t> се </a:t>
            </a:r>
            <a:r>
              <a:rPr lang="ru-RU" sz="2300" dirty="0" err="1"/>
              <a:t>наслаждават</a:t>
            </a:r>
            <a:r>
              <a:rPr lang="ru-RU" sz="2300" dirty="0"/>
              <a:t> на богато пиршество.</a:t>
            </a:r>
            <a:endParaRPr lang="bg-BG" sz="23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69768"/>
            <a:ext cx="3360603" cy="18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969768"/>
            <a:ext cx="3823320" cy="18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02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339752" y="2564904"/>
            <a:ext cx="6400800" cy="685800"/>
          </a:xfrm>
        </p:spPr>
        <p:txBody>
          <a:bodyPr>
            <a:normAutofit/>
          </a:bodyPr>
          <a:lstStyle/>
          <a:p>
            <a:r>
              <a:rPr lang="bg-BG" dirty="0" smtClean="0"/>
              <a:t>Благодаря Ви за вниманието</a:t>
            </a:r>
            <a:r>
              <a:rPr lang="en-US" smtClean="0"/>
              <a:t>!</a:t>
            </a:r>
            <a:endParaRPr lang="bg-BG" dirty="0"/>
          </a:p>
        </p:txBody>
      </p:sp>
      <p:sp>
        <p:nvSpPr>
          <p:cNvPr id="5" name="Подзаглавие 2"/>
          <p:cNvSpPr txBox="1">
            <a:spLocks/>
          </p:cNvSpPr>
          <p:nvPr/>
        </p:nvSpPr>
        <p:spPr bwMode="auto">
          <a:xfrm>
            <a:off x="3419872" y="4581128"/>
            <a:ext cx="3056384" cy="72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bg-BG" kern="0" dirty="0" smtClean="0"/>
              <a:t>Лилия Павлова</a:t>
            </a:r>
          </a:p>
          <a:p>
            <a:pPr marL="0" indent="0" algn="ctr">
              <a:buNone/>
            </a:pPr>
            <a:r>
              <a:rPr lang="bg-BG" kern="0" dirty="0" smtClean="0"/>
              <a:t>7 „д“ клас</a:t>
            </a:r>
            <a:endParaRPr lang="bg-BG" kern="0" dirty="0"/>
          </a:p>
        </p:txBody>
      </p:sp>
    </p:spTree>
    <p:extLst>
      <p:ext uri="{BB962C8B-B14F-4D97-AF65-F5344CB8AC3E}">
        <p14:creationId xmlns:p14="http://schemas.microsoft.com/office/powerpoint/2010/main" val="12549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flipH="1" flipV="1">
            <a:off x="7772399" y="1981199"/>
            <a:ext cx="45719" cy="45719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59632" y="1196752"/>
            <a:ext cx="6400800" cy="3048001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сте</a:t>
            </a:r>
            <a:r>
              <a:rPr lang="ru-RU" dirty="0"/>
              <a:t> в </a:t>
            </a:r>
            <a:r>
              <a:rPr lang="ru-RU" dirty="0" err="1"/>
              <a:t>Тайланд</a:t>
            </a:r>
            <a:r>
              <a:rPr lang="ru-RU" dirty="0"/>
              <a:t> </a:t>
            </a:r>
            <a:r>
              <a:rPr lang="ru-RU" dirty="0" err="1"/>
              <a:t>задължително</a:t>
            </a:r>
            <a:r>
              <a:rPr lang="ru-RU" dirty="0"/>
              <a:t> </a:t>
            </a:r>
            <a:r>
              <a:rPr lang="ru-RU" dirty="0" err="1"/>
              <a:t>трябва</a:t>
            </a:r>
            <a:r>
              <a:rPr lang="ru-RU" dirty="0"/>
              <a:t> да посетите </a:t>
            </a:r>
            <a:r>
              <a:rPr lang="ru-RU" dirty="0" err="1"/>
              <a:t>този</a:t>
            </a:r>
            <a:r>
              <a:rPr lang="ru-RU" dirty="0"/>
              <a:t> очарователен, </a:t>
            </a:r>
            <a:r>
              <a:rPr lang="ru-RU" dirty="0" err="1"/>
              <a:t>оживен</a:t>
            </a:r>
            <a:r>
              <a:rPr lang="ru-RU" dirty="0"/>
              <a:t> и космополитен град. </a:t>
            </a:r>
            <a:r>
              <a:rPr lang="ru-RU" dirty="0" err="1"/>
              <a:t>Банкок</a:t>
            </a:r>
            <a:r>
              <a:rPr lang="ru-RU" dirty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приветства</a:t>
            </a:r>
            <a:r>
              <a:rPr lang="ru-RU" dirty="0"/>
              <a:t> </a:t>
            </a:r>
            <a:r>
              <a:rPr lang="ru-RU" dirty="0" err="1"/>
              <a:t>както</a:t>
            </a:r>
            <a:r>
              <a:rPr lang="ru-RU" dirty="0"/>
              <a:t> с </a:t>
            </a:r>
            <a:r>
              <a:rPr lang="ru-RU" dirty="0" err="1"/>
              <a:t>бляскави</a:t>
            </a:r>
            <a:r>
              <a:rPr lang="ru-RU" dirty="0"/>
              <a:t> </a:t>
            </a:r>
            <a:r>
              <a:rPr lang="ru-RU" dirty="0" err="1"/>
              <a:t>небостъргачи</a:t>
            </a:r>
            <a:r>
              <a:rPr lang="ru-RU" dirty="0"/>
              <a:t>, </a:t>
            </a:r>
            <a:r>
              <a:rPr lang="ru-RU" dirty="0" err="1"/>
              <a:t>така</a:t>
            </a:r>
            <a:r>
              <a:rPr lang="ru-RU" dirty="0"/>
              <a:t> и с исторически </a:t>
            </a:r>
            <a:r>
              <a:rPr lang="ru-RU" dirty="0" err="1"/>
              <a:t>храмове</a:t>
            </a:r>
            <a:r>
              <a:rPr lang="ru-RU" dirty="0"/>
              <a:t> и </a:t>
            </a:r>
            <a:r>
              <a:rPr lang="ru-RU" dirty="0" err="1"/>
              <a:t>луксозни</a:t>
            </a:r>
            <a:r>
              <a:rPr lang="ru-RU" dirty="0"/>
              <a:t> хотели. </a:t>
            </a:r>
            <a:r>
              <a:rPr lang="ru-RU" dirty="0" err="1" smtClean="0"/>
              <a:t>Местните</a:t>
            </a:r>
            <a:r>
              <a:rPr lang="ru-RU" dirty="0" smtClean="0"/>
              <a:t> </a:t>
            </a:r>
            <a:r>
              <a:rPr lang="ru-RU" dirty="0"/>
              <a:t>жители </a:t>
            </a:r>
            <a:r>
              <a:rPr lang="ru-RU" dirty="0" err="1" smtClean="0"/>
              <a:t>го</a:t>
            </a:r>
            <a:r>
              <a:rPr lang="ru-RU" dirty="0" smtClean="0"/>
              <a:t> </a:t>
            </a:r>
            <a:r>
              <a:rPr lang="ru-RU" dirty="0" err="1" smtClean="0"/>
              <a:t>наричат</a:t>
            </a:r>
            <a:r>
              <a:rPr lang="ru-RU" dirty="0" smtClean="0"/>
              <a:t> </a:t>
            </a:r>
            <a:r>
              <a:rPr lang="ru-RU" dirty="0"/>
              <a:t>"град на </a:t>
            </a:r>
            <a:r>
              <a:rPr lang="ru-RU" dirty="0" err="1"/>
              <a:t>ангели</a:t>
            </a:r>
            <a:r>
              <a:rPr lang="ru-RU" dirty="0"/>
              <a:t>".</a:t>
            </a:r>
            <a:endParaRPr lang="en-US" dirty="0" smtClean="0"/>
          </a:p>
          <a:p>
            <a:pPr indent="0">
              <a:buNone/>
            </a:pPr>
            <a:r>
              <a:rPr lang="ru-RU" dirty="0" err="1"/>
              <a:t>Банкок</a:t>
            </a:r>
            <a:r>
              <a:rPr lang="ru-RU" dirty="0"/>
              <a:t> е столица на </a:t>
            </a:r>
            <a:r>
              <a:rPr lang="ru-RU" dirty="0" err="1" smtClean="0"/>
              <a:t>Тайланд</a:t>
            </a:r>
            <a:r>
              <a:rPr lang="ru-RU" dirty="0" smtClean="0"/>
              <a:t> </a:t>
            </a:r>
            <a:r>
              <a:rPr lang="ru-RU" dirty="0"/>
              <a:t>от 1782 г., </a:t>
            </a:r>
            <a:r>
              <a:rPr lang="ru-RU" dirty="0" err="1"/>
              <a:t>градът</a:t>
            </a:r>
            <a:r>
              <a:rPr lang="ru-RU" dirty="0"/>
              <a:t> е и </a:t>
            </a:r>
            <a:r>
              <a:rPr lang="ru-RU" dirty="0" err="1"/>
              <a:t>политическият</a:t>
            </a:r>
            <a:r>
              <a:rPr lang="ru-RU" dirty="0"/>
              <a:t>, </a:t>
            </a:r>
            <a:r>
              <a:rPr lang="ru-RU" dirty="0" err="1"/>
              <a:t>икономически</a:t>
            </a:r>
            <a:r>
              <a:rPr lang="ru-RU" dirty="0"/>
              <a:t> и социален </a:t>
            </a:r>
            <a:r>
              <a:rPr lang="ru-RU" dirty="0" err="1"/>
              <a:t>център</a:t>
            </a:r>
            <a:r>
              <a:rPr lang="ru-RU" dirty="0"/>
              <a:t> на </a:t>
            </a:r>
            <a:r>
              <a:rPr lang="ru-RU" dirty="0" err="1"/>
              <a:t>страната</a:t>
            </a:r>
            <a:r>
              <a:rPr lang="ru-RU" dirty="0"/>
              <a:t>. </a:t>
            </a:r>
            <a:r>
              <a:rPr lang="ru-RU" dirty="0" err="1"/>
              <a:t>Днес</a:t>
            </a:r>
            <a:r>
              <a:rPr lang="ru-RU" dirty="0"/>
              <a:t>, </a:t>
            </a:r>
            <a:r>
              <a:rPr lang="ru-RU" dirty="0" err="1"/>
              <a:t>Банкок</a:t>
            </a:r>
            <a:r>
              <a:rPr lang="ru-RU" dirty="0"/>
              <a:t> е врата на </a:t>
            </a:r>
            <a:r>
              <a:rPr lang="ru-RU" dirty="0" err="1"/>
              <a:t>международния</a:t>
            </a:r>
            <a:r>
              <a:rPr lang="ru-RU" dirty="0"/>
              <a:t> </a:t>
            </a:r>
            <a:r>
              <a:rPr lang="ru-RU" dirty="0" err="1"/>
              <a:t>туризъм</a:t>
            </a:r>
            <a:r>
              <a:rPr lang="ru-RU" dirty="0"/>
              <a:t> в </a:t>
            </a:r>
            <a:r>
              <a:rPr lang="ru-RU" dirty="0" err="1"/>
              <a:t>страната</a:t>
            </a:r>
            <a:r>
              <a:rPr lang="ru-RU" dirty="0"/>
              <a:t> - тук </a:t>
            </a:r>
            <a:r>
              <a:rPr lang="ru-RU" dirty="0" err="1"/>
              <a:t>пристигат</a:t>
            </a:r>
            <a:r>
              <a:rPr lang="ru-RU" dirty="0"/>
              <a:t> </a:t>
            </a:r>
            <a:r>
              <a:rPr lang="ru-RU" dirty="0" err="1"/>
              <a:t>повечето</a:t>
            </a:r>
            <a:r>
              <a:rPr lang="ru-RU" dirty="0"/>
              <a:t> </a:t>
            </a:r>
            <a:r>
              <a:rPr lang="ru-RU" dirty="0" err="1"/>
              <a:t>чуждестранни</a:t>
            </a:r>
            <a:r>
              <a:rPr lang="ru-RU" dirty="0"/>
              <a:t> </a:t>
            </a:r>
            <a:r>
              <a:rPr lang="ru-RU" dirty="0" err="1"/>
              <a:t>туристи</a:t>
            </a:r>
            <a:r>
              <a:rPr lang="ru-RU" dirty="0"/>
              <a:t>, решили да </a:t>
            </a:r>
            <a:r>
              <a:rPr lang="ru-RU" dirty="0" err="1"/>
              <a:t>опознаят</a:t>
            </a:r>
            <a:r>
              <a:rPr lang="ru-RU" dirty="0"/>
              <a:t> </a:t>
            </a:r>
            <a:r>
              <a:rPr lang="ru-RU" dirty="0" err="1"/>
              <a:t>тази</a:t>
            </a:r>
            <a:r>
              <a:rPr lang="ru-RU" dirty="0"/>
              <a:t> невероятна страна.</a:t>
            </a:r>
          </a:p>
          <a:p>
            <a:pPr indent="0">
              <a:buNone/>
            </a:pPr>
            <a:endParaRPr lang="ru-RU" dirty="0"/>
          </a:p>
          <a:p>
            <a:pPr indent="0">
              <a:buNone/>
            </a:pP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437112"/>
            <a:ext cx="2715502" cy="2034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32" y="4482083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29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768304" cy="3576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44269"/>
            <a:ext cx="4415277" cy="3249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81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Флаг</a:t>
            </a:r>
            <a:endParaRPr lang="bg-BG" dirty="0"/>
          </a:p>
        </p:txBody>
      </p:sp>
      <p:pic>
        <p:nvPicPr>
          <p:cNvPr id="8" name="Контейнер за съдържание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564904"/>
            <a:ext cx="3674704" cy="2448272"/>
          </a:xfr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72" y="3387523"/>
            <a:ext cx="1702057" cy="1133995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76" y="2204864"/>
            <a:ext cx="1702057" cy="1133996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81" y="4569361"/>
            <a:ext cx="1702056" cy="1133995"/>
          </a:xfrm>
          <a:prstGeom prst="rect">
            <a:avLst/>
          </a:prstGeom>
        </p:spPr>
      </p:pic>
      <p:sp>
        <p:nvSpPr>
          <p:cNvPr id="13" name="Текстово поле 12"/>
          <p:cNvSpPr txBox="1"/>
          <p:nvPr/>
        </p:nvSpPr>
        <p:spPr>
          <a:xfrm>
            <a:off x="7164288" y="25871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1820-1855</a:t>
            </a:r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7164288" y="36450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1855-1893</a:t>
            </a:r>
            <a:endParaRPr lang="bg-BG" dirty="0"/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7164288" y="479715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1893-1917</a:t>
            </a:r>
            <a:endParaRPr lang="bg-BG" dirty="0"/>
          </a:p>
        </p:txBody>
      </p:sp>
      <p:sp>
        <p:nvSpPr>
          <p:cNvPr id="17" name="Текстово поле 16"/>
          <p:cNvSpPr txBox="1"/>
          <p:nvPr/>
        </p:nvSpPr>
        <p:spPr>
          <a:xfrm>
            <a:off x="2051720" y="5161080"/>
            <a:ext cx="113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1917-2014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605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flipV="1">
            <a:off x="7726680" y="1981199"/>
            <a:ext cx="45719" cy="45719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03648" y="1196752"/>
            <a:ext cx="6400800" cy="2175112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Националното</a:t>
            </a:r>
            <a:r>
              <a:rPr lang="ru-RU" dirty="0" smtClean="0"/>
              <a:t> </a:t>
            </a:r>
            <a:r>
              <a:rPr lang="ru-RU" dirty="0" err="1" smtClean="0"/>
              <a:t>знаме</a:t>
            </a:r>
            <a:r>
              <a:rPr lang="ru-RU" dirty="0" smtClean="0"/>
              <a:t> на </a:t>
            </a:r>
            <a:r>
              <a:rPr lang="ru-RU" dirty="0" err="1" smtClean="0"/>
              <a:t>Тайланд</a:t>
            </a:r>
            <a:r>
              <a:rPr lang="ru-RU" dirty="0" smtClean="0"/>
              <a:t> е </a:t>
            </a:r>
            <a:r>
              <a:rPr lang="ru-RU" dirty="0" err="1" smtClean="0"/>
              <a:t>прието</a:t>
            </a:r>
            <a:r>
              <a:rPr lang="ru-RU" dirty="0" smtClean="0"/>
              <a:t> на 28 </a:t>
            </a:r>
            <a:r>
              <a:rPr lang="ru-RU" dirty="0" err="1" smtClean="0"/>
              <a:t>септември</a:t>
            </a:r>
            <a:r>
              <a:rPr lang="ru-RU" dirty="0" smtClean="0"/>
              <a:t> 1917 година. </a:t>
            </a:r>
            <a:r>
              <a:rPr lang="ru-RU" dirty="0" err="1" smtClean="0"/>
              <a:t>Състои</a:t>
            </a:r>
            <a:r>
              <a:rPr lang="ru-RU" dirty="0" smtClean="0"/>
              <a:t> се от пет </a:t>
            </a:r>
            <a:r>
              <a:rPr lang="ru-RU" dirty="0" err="1" smtClean="0"/>
              <a:t>хоризонтални</a:t>
            </a:r>
            <a:r>
              <a:rPr lang="ru-RU" dirty="0" smtClean="0"/>
              <a:t> </a:t>
            </a:r>
            <a:r>
              <a:rPr lang="ru-RU" dirty="0" err="1" smtClean="0"/>
              <a:t>ивици</a:t>
            </a:r>
            <a:r>
              <a:rPr lang="ru-RU" dirty="0" smtClean="0"/>
              <a:t> в </a:t>
            </a:r>
            <a:r>
              <a:rPr lang="ru-RU" dirty="0" err="1" smtClean="0"/>
              <a:t>червено</a:t>
            </a:r>
            <a:r>
              <a:rPr lang="ru-RU" dirty="0" smtClean="0"/>
              <a:t>, </a:t>
            </a:r>
            <a:r>
              <a:rPr lang="ru-RU" dirty="0" err="1" smtClean="0"/>
              <a:t>бяло</a:t>
            </a:r>
            <a:r>
              <a:rPr lang="ru-RU" dirty="0" smtClean="0"/>
              <a:t> и </a:t>
            </a:r>
            <a:r>
              <a:rPr lang="ru-RU" dirty="0" err="1" smtClean="0"/>
              <a:t>синьо</a:t>
            </a:r>
            <a:r>
              <a:rPr lang="ru-RU" dirty="0" smtClean="0"/>
              <a:t>. </a:t>
            </a:r>
            <a:r>
              <a:rPr lang="ru-RU" dirty="0" err="1" smtClean="0"/>
              <a:t>Средната</a:t>
            </a:r>
            <a:r>
              <a:rPr lang="ru-RU" dirty="0" smtClean="0"/>
              <a:t> синя </a:t>
            </a:r>
            <a:r>
              <a:rPr lang="ru-RU" dirty="0" err="1" smtClean="0"/>
              <a:t>ивица</a:t>
            </a:r>
            <a:r>
              <a:rPr lang="ru-RU" dirty="0" smtClean="0"/>
              <a:t> е два </a:t>
            </a:r>
            <a:r>
              <a:rPr lang="ru-RU" dirty="0" err="1" smtClean="0"/>
              <a:t>пъти</a:t>
            </a:r>
            <a:r>
              <a:rPr lang="ru-RU" dirty="0" smtClean="0"/>
              <a:t> </a:t>
            </a:r>
            <a:r>
              <a:rPr lang="ru-RU" dirty="0" err="1" smtClean="0"/>
              <a:t>по-голяма</a:t>
            </a:r>
            <a:r>
              <a:rPr lang="ru-RU" dirty="0" smtClean="0"/>
              <a:t> от </a:t>
            </a:r>
            <a:r>
              <a:rPr lang="ru-RU" dirty="0" err="1" smtClean="0"/>
              <a:t>останалите</a:t>
            </a:r>
            <a:r>
              <a:rPr lang="ru-RU" dirty="0" smtClean="0"/>
              <a:t>. Трите </a:t>
            </a:r>
            <a:r>
              <a:rPr lang="ru-RU" dirty="0" err="1" smtClean="0"/>
              <a:t>цвята</a:t>
            </a:r>
            <a:r>
              <a:rPr lang="ru-RU" dirty="0" smtClean="0"/>
              <a:t> </a:t>
            </a:r>
            <a:r>
              <a:rPr lang="ru-RU" dirty="0" err="1" smtClean="0"/>
              <a:t>представляват</a:t>
            </a:r>
            <a:r>
              <a:rPr lang="ru-RU" dirty="0" smtClean="0"/>
              <a:t> </a:t>
            </a:r>
            <a:r>
              <a:rPr lang="ru-RU" dirty="0" err="1" smtClean="0"/>
              <a:t>нацията</a:t>
            </a:r>
            <a:r>
              <a:rPr lang="ru-RU" dirty="0" smtClean="0"/>
              <a:t>, </a:t>
            </a:r>
            <a:r>
              <a:rPr lang="ru-RU" dirty="0" err="1" smtClean="0"/>
              <a:t>религията</a:t>
            </a:r>
            <a:r>
              <a:rPr lang="ru-RU" dirty="0" smtClean="0"/>
              <a:t> и краля.</a:t>
            </a:r>
          </a:p>
          <a:p>
            <a:endParaRPr lang="ru-RU" dirty="0" smtClean="0"/>
          </a:p>
          <a:p>
            <a:endParaRPr lang="bg-BG" dirty="0" smtClean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84984"/>
            <a:ext cx="3233936" cy="2154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ово поле 4"/>
          <p:cNvSpPr txBox="1"/>
          <p:nvPr/>
        </p:nvSpPr>
        <p:spPr>
          <a:xfrm>
            <a:off x="764907" y="4509120"/>
            <a:ext cx="1776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 smtClean="0"/>
              <a:t>химн</a:t>
            </a:r>
            <a:endParaRPr lang="bg-BG" sz="4000" dirty="0"/>
          </a:p>
        </p:txBody>
      </p:sp>
      <p:pic>
        <p:nvPicPr>
          <p:cNvPr id="6" name="Bandera e Himno Nacional de Tailandia - Flag and National Anthem of Thaila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7624" y="5134795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945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932040" y="116632"/>
            <a:ext cx="3960440" cy="1288504"/>
          </a:xfrm>
        </p:spPr>
        <p:txBody>
          <a:bodyPr>
            <a:normAutofit/>
          </a:bodyPr>
          <a:lstStyle/>
          <a:p>
            <a:r>
              <a:rPr lang="bg-BG" sz="5400" dirty="0" smtClean="0"/>
              <a:t>Герб</a:t>
            </a:r>
            <a:endParaRPr lang="bg-BG" sz="5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71600" y="1484784"/>
            <a:ext cx="6840760" cy="3096344"/>
          </a:xfrm>
        </p:spPr>
        <p:txBody>
          <a:bodyPr>
            <a:normAutofit/>
          </a:bodyPr>
          <a:lstStyle/>
          <a:p>
            <a:r>
              <a:rPr lang="ru-RU" dirty="0" err="1"/>
              <a:t>Националният</a:t>
            </a:r>
            <a:r>
              <a:rPr lang="ru-RU" dirty="0"/>
              <a:t> герб на </a:t>
            </a:r>
            <a:r>
              <a:rPr lang="ru-RU" dirty="0" err="1"/>
              <a:t>Тайланд</a:t>
            </a:r>
            <a:r>
              <a:rPr lang="ru-RU" dirty="0"/>
              <a:t> </a:t>
            </a:r>
            <a:r>
              <a:rPr lang="ru-RU" dirty="0" err="1"/>
              <a:t>изобразява</a:t>
            </a:r>
            <a:r>
              <a:rPr lang="ru-RU" dirty="0"/>
              <a:t> </a:t>
            </a:r>
            <a:r>
              <a:rPr lang="ru-RU" dirty="0" err="1"/>
              <a:t>Гаруда</a:t>
            </a:r>
            <a:r>
              <a:rPr lang="ru-RU" dirty="0"/>
              <a:t>, </a:t>
            </a:r>
            <a:r>
              <a:rPr lang="ru-RU" dirty="0" err="1"/>
              <a:t>митичен</a:t>
            </a:r>
            <a:r>
              <a:rPr lang="ru-RU" dirty="0"/>
              <a:t> орел, </a:t>
            </a:r>
            <a:r>
              <a:rPr lang="ru-RU" dirty="0" err="1"/>
              <a:t>който</a:t>
            </a:r>
            <a:r>
              <a:rPr lang="ru-RU" dirty="0"/>
              <a:t> се </a:t>
            </a:r>
            <a:r>
              <a:rPr lang="ru-RU" dirty="0" err="1"/>
              <a:t>явява</a:t>
            </a:r>
            <a:r>
              <a:rPr lang="ru-RU" dirty="0"/>
              <a:t> персонаж в </a:t>
            </a:r>
            <a:r>
              <a:rPr lang="ru-RU" dirty="0" err="1"/>
              <a:t>хиндуизма</a:t>
            </a:r>
            <a:r>
              <a:rPr lang="ru-RU" dirty="0"/>
              <a:t> и </a:t>
            </a:r>
            <a:r>
              <a:rPr lang="ru-RU" dirty="0" err="1"/>
              <a:t>будизма</a:t>
            </a:r>
            <a:r>
              <a:rPr lang="ru-RU" dirty="0"/>
              <a:t>, а в </a:t>
            </a:r>
            <a:r>
              <a:rPr lang="ru-RU" dirty="0" err="1"/>
              <a:t>Тайланд</a:t>
            </a:r>
            <a:r>
              <a:rPr lang="ru-RU" dirty="0"/>
              <a:t> е символ на </a:t>
            </a:r>
            <a:r>
              <a:rPr lang="ru-RU" dirty="0" err="1"/>
              <a:t>кралското</a:t>
            </a:r>
            <a:r>
              <a:rPr lang="ru-RU" dirty="0"/>
              <a:t> семейство.</a:t>
            </a:r>
          </a:p>
          <a:p>
            <a:r>
              <a:rPr lang="ru-RU" dirty="0" err="1" smtClean="0"/>
              <a:t>Гаруда</a:t>
            </a:r>
            <a:r>
              <a:rPr lang="ru-RU" dirty="0" smtClean="0"/>
              <a:t> се </a:t>
            </a:r>
            <a:r>
              <a:rPr lang="ru-RU" dirty="0" err="1" smtClean="0"/>
              <a:t>използва</a:t>
            </a:r>
            <a:r>
              <a:rPr lang="ru-RU" dirty="0" smtClean="0"/>
              <a:t> и в герба на Индонезия, а </a:t>
            </a:r>
            <a:r>
              <a:rPr lang="ru-RU" dirty="0" err="1" smtClean="0"/>
              <a:t>тайландската</a:t>
            </a:r>
            <a:r>
              <a:rPr lang="ru-RU" dirty="0" smtClean="0"/>
              <a:t> версия на </a:t>
            </a:r>
            <a:r>
              <a:rPr lang="ru-RU" dirty="0" err="1" smtClean="0"/>
              <a:t>изображението</a:t>
            </a:r>
            <a:r>
              <a:rPr lang="ru-RU" dirty="0" smtClean="0"/>
              <a:t> е известна </a:t>
            </a:r>
            <a:r>
              <a:rPr lang="ru-RU" dirty="0" err="1" smtClean="0"/>
              <a:t>като</a:t>
            </a:r>
            <a:r>
              <a:rPr lang="ru-RU" dirty="0" smtClean="0"/>
              <a:t> „Крут </a:t>
            </a:r>
            <a:r>
              <a:rPr lang="ru-RU" dirty="0" err="1" smtClean="0"/>
              <a:t>Пха</a:t>
            </a:r>
            <a:r>
              <a:rPr lang="ru-RU" dirty="0" smtClean="0"/>
              <a:t>“ в </a:t>
            </a:r>
            <a:r>
              <a:rPr lang="ru-RU" dirty="0" err="1" smtClean="0"/>
              <a:t>превод</a:t>
            </a:r>
            <a:r>
              <a:rPr lang="ru-RU" dirty="0" smtClean="0"/>
              <a:t>: „</a:t>
            </a:r>
            <a:r>
              <a:rPr lang="ru-RU" dirty="0" err="1" smtClean="0"/>
              <a:t>Гаруда</a:t>
            </a:r>
            <a:r>
              <a:rPr lang="ru-RU" dirty="0" smtClean="0"/>
              <a:t> с </a:t>
            </a:r>
            <a:r>
              <a:rPr lang="ru-RU" dirty="0" err="1" smtClean="0"/>
              <a:t>разперени</a:t>
            </a:r>
            <a:r>
              <a:rPr lang="ru-RU" dirty="0" smtClean="0"/>
              <a:t> </a:t>
            </a:r>
            <a:r>
              <a:rPr lang="ru-RU" dirty="0" err="1" smtClean="0"/>
              <a:t>крила</a:t>
            </a:r>
            <a:r>
              <a:rPr lang="ru-RU" dirty="0" smtClean="0"/>
              <a:t>“ .</a:t>
            </a:r>
          </a:p>
          <a:p>
            <a:endParaRPr lang="ru-RU" dirty="0"/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50" y="4221088"/>
            <a:ext cx="2047830" cy="21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Географско положение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123728" y="2132856"/>
            <a:ext cx="6400800" cy="3048001"/>
          </a:xfrm>
        </p:spPr>
        <p:txBody>
          <a:bodyPr/>
          <a:lstStyle/>
          <a:p>
            <a:r>
              <a:rPr lang="ru-RU" dirty="0" err="1"/>
              <a:t>Тайланд</a:t>
            </a:r>
            <a:r>
              <a:rPr lang="ru-RU" dirty="0"/>
              <a:t> </a:t>
            </a:r>
            <a:r>
              <a:rPr lang="ru-RU" dirty="0" err="1"/>
              <a:t>заема</a:t>
            </a:r>
            <a:r>
              <a:rPr lang="ru-RU" dirty="0"/>
              <a:t> част от </a:t>
            </a:r>
            <a:r>
              <a:rPr lang="ru-RU" dirty="0" err="1"/>
              <a:t>Югоизточна</a:t>
            </a:r>
            <a:r>
              <a:rPr lang="ru-RU" dirty="0"/>
              <a:t> Азия, </a:t>
            </a:r>
            <a:r>
              <a:rPr lang="ru-RU" dirty="0" err="1"/>
              <a:t>като</a:t>
            </a:r>
            <a:r>
              <a:rPr lang="ru-RU" dirty="0"/>
              <a:t> е </a:t>
            </a:r>
            <a:r>
              <a:rPr lang="ru-RU" dirty="0" err="1"/>
              <a:t>разположен</a:t>
            </a:r>
            <a:r>
              <a:rPr lang="ru-RU" dirty="0"/>
              <a:t> на </a:t>
            </a:r>
            <a:r>
              <a:rPr lang="ru-RU" dirty="0" err="1"/>
              <a:t>полуостровите</a:t>
            </a:r>
            <a:r>
              <a:rPr lang="ru-RU" dirty="0"/>
              <a:t> Индокитай и </a:t>
            </a:r>
            <a:r>
              <a:rPr lang="ru-RU" dirty="0" err="1"/>
              <a:t>Малака</a:t>
            </a:r>
            <a:r>
              <a:rPr lang="ru-RU" dirty="0"/>
              <a:t>. </a:t>
            </a:r>
            <a:r>
              <a:rPr lang="ru-RU" dirty="0" err="1"/>
              <a:t>Бреговата</a:t>
            </a:r>
            <a:r>
              <a:rPr lang="ru-RU" dirty="0"/>
              <a:t> линия с </a:t>
            </a:r>
            <a:r>
              <a:rPr lang="ru-RU" dirty="0" err="1"/>
              <a:t>Индийския</a:t>
            </a:r>
            <a:r>
              <a:rPr lang="ru-RU" dirty="0"/>
              <a:t> океан </a:t>
            </a:r>
            <a:r>
              <a:rPr lang="ru-RU" dirty="0" smtClean="0"/>
              <a:t>и </a:t>
            </a:r>
            <a:r>
              <a:rPr lang="ru-RU" dirty="0"/>
              <a:t>с </a:t>
            </a:r>
            <a:r>
              <a:rPr lang="ru-RU" dirty="0" err="1"/>
              <a:t>Тайландския</a:t>
            </a:r>
            <a:r>
              <a:rPr lang="ru-RU" dirty="0"/>
              <a:t> </a:t>
            </a:r>
            <a:r>
              <a:rPr lang="ru-RU" dirty="0" smtClean="0"/>
              <a:t>залив </a:t>
            </a:r>
            <a:r>
              <a:rPr lang="ru-RU" dirty="0"/>
              <a:t>на </a:t>
            </a:r>
            <a:r>
              <a:rPr lang="ru-RU" dirty="0" err="1"/>
              <a:t>Южнокитайско</a:t>
            </a:r>
            <a:r>
              <a:rPr lang="ru-RU" dirty="0"/>
              <a:t> море е с обща </a:t>
            </a:r>
            <a:r>
              <a:rPr lang="ru-RU" dirty="0" err="1"/>
              <a:t>дължина</a:t>
            </a:r>
            <a:r>
              <a:rPr lang="ru-RU" dirty="0"/>
              <a:t> 2613 км. </a:t>
            </a:r>
            <a:r>
              <a:rPr lang="ru-RU" dirty="0" err="1"/>
              <a:t>Тайланд</a:t>
            </a:r>
            <a:r>
              <a:rPr lang="ru-RU" dirty="0"/>
              <a:t> </a:t>
            </a:r>
            <a:r>
              <a:rPr lang="ru-RU" dirty="0" err="1"/>
              <a:t>притежава</a:t>
            </a:r>
            <a:r>
              <a:rPr lang="ru-RU" dirty="0"/>
              <a:t> и </a:t>
            </a:r>
            <a:r>
              <a:rPr lang="ru-RU" dirty="0" err="1"/>
              <a:t>голям</a:t>
            </a:r>
            <a:r>
              <a:rPr lang="ru-RU" dirty="0"/>
              <a:t> </a:t>
            </a:r>
            <a:r>
              <a:rPr lang="ru-RU" dirty="0" err="1"/>
              <a:t>брой</a:t>
            </a:r>
            <a:r>
              <a:rPr lang="ru-RU" dirty="0"/>
              <a:t> малки </a:t>
            </a:r>
            <a:r>
              <a:rPr lang="ru-RU" dirty="0" err="1"/>
              <a:t>живописни</a:t>
            </a:r>
            <a:r>
              <a:rPr lang="ru-RU" dirty="0"/>
              <a:t> </a:t>
            </a:r>
            <a:r>
              <a:rPr lang="ru-RU" dirty="0" err="1"/>
              <a:t>острови</a:t>
            </a:r>
            <a:r>
              <a:rPr lang="ru-RU" dirty="0"/>
              <a:t> и </a:t>
            </a:r>
            <a:r>
              <a:rPr lang="ru-RU" dirty="0" err="1"/>
              <a:t>красиви</a:t>
            </a:r>
            <a:r>
              <a:rPr lang="ru-RU" dirty="0"/>
              <a:t> </a:t>
            </a:r>
            <a:r>
              <a:rPr lang="ru-RU" dirty="0" err="1"/>
              <a:t>плажове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важни</a:t>
            </a:r>
            <a:r>
              <a:rPr lang="ru-RU" dirty="0"/>
              <a:t> за </a:t>
            </a:r>
            <a:r>
              <a:rPr lang="ru-RU" dirty="0" err="1"/>
              <a:t>туристическите</a:t>
            </a:r>
            <a:r>
              <a:rPr lang="ru-RU" dirty="0"/>
              <a:t> </a:t>
            </a:r>
            <a:r>
              <a:rPr lang="ru-RU" dirty="0" err="1"/>
              <a:t>дестинации</a:t>
            </a:r>
            <a:r>
              <a:rPr lang="ru-RU" dirty="0"/>
              <a:t>. 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84" y="4605096"/>
            <a:ext cx="3005425" cy="2112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3" y="2204864"/>
            <a:ext cx="1956348" cy="4238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37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Граници</a:t>
            </a:r>
            <a:endParaRPr lang="bg-BG" dirty="0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94" y="1962944"/>
            <a:ext cx="2162175" cy="380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3"/>
            <a:ext cx="2376264" cy="417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ово поле 7"/>
          <p:cNvSpPr txBox="1"/>
          <p:nvPr/>
        </p:nvSpPr>
        <p:spPr>
          <a:xfrm>
            <a:off x="3059832" y="2420888"/>
            <a:ext cx="29523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Територията</a:t>
            </a:r>
            <a:r>
              <a:rPr lang="ru-RU" dirty="0"/>
              <a:t> на </a:t>
            </a:r>
            <a:r>
              <a:rPr lang="ru-RU" dirty="0" err="1"/>
              <a:t>Тайланд</a:t>
            </a:r>
            <a:r>
              <a:rPr lang="ru-RU" dirty="0"/>
              <a:t> е </a:t>
            </a:r>
            <a:r>
              <a:rPr lang="ru-RU" dirty="0" err="1"/>
              <a:t>разтеглена</a:t>
            </a:r>
            <a:r>
              <a:rPr lang="ru-RU" dirty="0"/>
              <a:t> от север на юг (</a:t>
            </a:r>
            <a:r>
              <a:rPr lang="ru-RU" dirty="0" err="1"/>
              <a:t>разстоянието</a:t>
            </a:r>
            <a:r>
              <a:rPr lang="ru-RU" dirty="0"/>
              <a:t> от </a:t>
            </a:r>
            <a:r>
              <a:rPr lang="ru-RU" dirty="0" err="1"/>
              <a:t>най-северната</a:t>
            </a:r>
            <a:r>
              <a:rPr lang="ru-RU" dirty="0"/>
              <a:t> до </a:t>
            </a:r>
            <a:r>
              <a:rPr lang="ru-RU" dirty="0" err="1"/>
              <a:t>най-южната</a:t>
            </a:r>
            <a:r>
              <a:rPr lang="ru-RU" dirty="0"/>
              <a:t> точка е 1 860 </a:t>
            </a:r>
            <a:r>
              <a:rPr lang="ru-RU" dirty="0" err="1"/>
              <a:t>km</a:t>
            </a:r>
            <a:r>
              <a:rPr lang="ru-RU" dirty="0"/>
              <a:t>). Благодарение на </a:t>
            </a:r>
            <a:r>
              <a:rPr lang="ru-RU" dirty="0" err="1"/>
              <a:t>централното</a:t>
            </a:r>
            <a:r>
              <a:rPr lang="ru-RU" dirty="0"/>
              <a:t> си </a:t>
            </a:r>
            <a:r>
              <a:rPr lang="ru-RU" dirty="0" err="1"/>
              <a:t>място</a:t>
            </a:r>
            <a:r>
              <a:rPr lang="ru-RU" dirty="0"/>
              <a:t> в </a:t>
            </a:r>
            <a:r>
              <a:rPr lang="ru-RU" dirty="0" err="1"/>
              <a:t>Югоизточна</a:t>
            </a:r>
            <a:r>
              <a:rPr lang="ru-RU" dirty="0"/>
              <a:t> Азия и </a:t>
            </a:r>
            <a:r>
              <a:rPr lang="ru-RU" dirty="0" err="1"/>
              <a:t>най-протяжното</a:t>
            </a:r>
            <a:r>
              <a:rPr lang="ru-RU" dirty="0"/>
              <a:t> сред </a:t>
            </a:r>
            <a:r>
              <a:rPr lang="ru-RU" dirty="0" err="1"/>
              <a:t>страните</a:t>
            </a:r>
            <a:r>
              <a:rPr lang="ru-RU" dirty="0"/>
              <a:t> в региона положение от север на </a:t>
            </a:r>
            <a:r>
              <a:rPr lang="ru-RU" dirty="0" smtClean="0"/>
              <a:t>юг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90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1034_slide">
  <a:themeElements>
    <a:clrScheme name="Default Design 2">
      <a:dk1>
        <a:srgbClr val="000000"/>
      </a:dk1>
      <a:lt1>
        <a:srgbClr val="3399FF"/>
      </a:lt1>
      <a:dk2>
        <a:srgbClr val="000000"/>
      </a:dk2>
      <a:lt2>
        <a:srgbClr val="CCCCCC"/>
      </a:lt2>
      <a:accent1>
        <a:srgbClr val="3B4800"/>
      </a:accent1>
      <a:accent2>
        <a:srgbClr val="004285"/>
      </a:accent2>
      <a:accent3>
        <a:srgbClr val="ADCAFF"/>
      </a:accent3>
      <a:accent4>
        <a:srgbClr val="000000"/>
      </a:accent4>
      <a:accent5>
        <a:srgbClr val="AFB1AA"/>
      </a:accent5>
      <a:accent6>
        <a:srgbClr val="003B78"/>
      </a:accent6>
      <a:hlink>
        <a:srgbClr val="004D47"/>
      </a:hlink>
      <a:folHlink>
        <a:srgbClr val="3231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0062C0"/>
        </a:accent1>
        <a:accent2>
          <a:srgbClr val="1F5283"/>
        </a:accent2>
        <a:accent3>
          <a:srgbClr val="ADCAFF"/>
        </a:accent3>
        <a:accent4>
          <a:srgbClr val="000000"/>
        </a:accent4>
        <a:accent5>
          <a:srgbClr val="AAB7DC"/>
        </a:accent5>
        <a:accent6>
          <a:srgbClr val="1B4976"/>
        </a:accent6>
        <a:hlink>
          <a:srgbClr val="20486E"/>
        </a:hlink>
        <a:folHlink>
          <a:srgbClr val="003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3B4800"/>
        </a:accent1>
        <a:accent2>
          <a:srgbClr val="004285"/>
        </a:accent2>
        <a:accent3>
          <a:srgbClr val="ADCAFF"/>
        </a:accent3>
        <a:accent4>
          <a:srgbClr val="000000"/>
        </a:accent4>
        <a:accent5>
          <a:srgbClr val="AFB1AA"/>
        </a:accent5>
        <a:accent6>
          <a:srgbClr val="003B78"/>
        </a:accent6>
        <a:hlink>
          <a:srgbClr val="004D47"/>
        </a:hlink>
        <a:folHlink>
          <a:srgbClr val="32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664C00"/>
        </a:accent1>
        <a:accent2>
          <a:srgbClr val="004285"/>
        </a:accent2>
        <a:accent3>
          <a:srgbClr val="ADCAFF"/>
        </a:accent3>
        <a:accent4>
          <a:srgbClr val="000000"/>
        </a:accent4>
        <a:accent5>
          <a:srgbClr val="B8B2AA"/>
        </a:accent5>
        <a:accent6>
          <a:srgbClr val="003B78"/>
        </a:accent6>
        <a:hlink>
          <a:srgbClr val="3B4800"/>
        </a:hlink>
        <a:folHlink>
          <a:srgbClr val="612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004285"/>
        </a:accent1>
        <a:accent2>
          <a:srgbClr val="3B4800"/>
        </a:accent2>
        <a:accent3>
          <a:srgbClr val="ADCAFF"/>
        </a:accent3>
        <a:accent4>
          <a:srgbClr val="000000"/>
        </a:accent4>
        <a:accent5>
          <a:srgbClr val="AAB0C2"/>
        </a:accent5>
        <a:accent6>
          <a:srgbClr val="354000"/>
        </a:accent6>
        <a:hlink>
          <a:srgbClr val="6B4515"/>
        </a:hlink>
        <a:folHlink>
          <a:srgbClr val="7224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62C0"/>
        </a:accent1>
        <a:accent2>
          <a:srgbClr val="1F5283"/>
        </a:accent2>
        <a:accent3>
          <a:srgbClr val="FFFFFF"/>
        </a:accent3>
        <a:accent4>
          <a:srgbClr val="000000"/>
        </a:accent4>
        <a:accent5>
          <a:srgbClr val="AAB7DC"/>
        </a:accent5>
        <a:accent6>
          <a:srgbClr val="1B4976"/>
        </a:accent6>
        <a:hlink>
          <a:srgbClr val="20486E"/>
        </a:hlink>
        <a:folHlink>
          <a:srgbClr val="003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B4800"/>
        </a:accent1>
        <a:accent2>
          <a:srgbClr val="004285"/>
        </a:accent2>
        <a:accent3>
          <a:srgbClr val="FFFFFF"/>
        </a:accent3>
        <a:accent4>
          <a:srgbClr val="000000"/>
        </a:accent4>
        <a:accent5>
          <a:srgbClr val="AFB1AA"/>
        </a:accent5>
        <a:accent6>
          <a:srgbClr val="003B78"/>
        </a:accent6>
        <a:hlink>
          <a:srgbClr val="004D47"/>
        </a:hlink>
        <a:folHlink>
          <a:srgbClr val="32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C00"/>
        </a:accent1>
        <a:accent2>
          <a:srgbClr val="004285"/>
        </a:accent2>
        <a:accent3>
          <a:srgbClr val="FFFFFF"/>
        </a:accent3>
        <a:accent4>
          <a:srgbClr val="000000"/>
        </a:accent4>
        <a:accent5>
          <a:srgbClr val="B8B2AA"/>
        </a:accent5>
        <a:accent6>
          <a:srgbClr val="003B78"/>
        </a:accent6>
        <a:hlink>
          <a:srgbClr val="3B4800"/>
        </a:hlink>
        <a:folHlink>
          <a:srgbClr val="612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4285"/>
        </a:accent1>
        <a:accent2>
          <a:srgbClr val="3B4800"/>
        </a:accent2>
        <a:accent3>
          <a:srgbClr val="FFFFFF"/>
        </a:accent3>
        <a:accent4>
          <a:srgbClr val="000000"/>
        </a:accent4>
        <a:accent5>
          <a:srgbClr val="AAB0C2"/>
        </a:accent5>
        <a:accent6>
          <a:srgbClr val="354000"/>
        </a:accent6>
        <a:hlink>
          <a:srgbClr val="6B4515"/>
        </a:hlink>
        <a:folHlink>
          <a:srgbClr val="7224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3399FF"/>
      </a:lt1>
      <a:dk2>
        <a:srgbClr val="000000"/>
      </a:dk2>
      <a:lt2>
        <a:srgbClr val="CCCCCC"/>
      </a:lt2>
      <a:accent1>
        <a:srgbClr val="3B4800"/>
      </a:accent1>
      <a:accent2>
        <a:srgbClr val="004285"/>
      </a:accent2>
      <a:accent3>
        <a:srgbClr val="ADCAFF"/>
      </a:accent3>
      <a:accent4>
        <a:srgbClr val="000000"/>
      </a:accent4>
      <a:accent5>
        <a:srgbClr val="AFB1AA"/>
      </a:accent5>
      <a:accent6>
        <a:srgbClr val="003B78"/>
      </a:accent6>
      <a:hlink>
        <a:srgbClr val="004D47"/>
      </a:hlink>
      <a:folHlink>
        <a:srgbClr val="32316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0062C0"/>
        </a:accent1>
        <a:accent2>
          <a:srgbClr val="1F5283"/>
        </a:accent2>
        <a:accent3>
          <a:srgbClr val="ADCAFF"/>
        </a:accent3>
        <a:accent4>
          <a:srgbClr val="000000"/>
        </a:accent4>
        <a:accent5>
          <a:srgbClr val="AAB7DC"/>
        </a:accent5>
        <a:accent6>
          <a:srgbClr val="1B4976"/>
        </a:accent6>
        <a:hlink>
          <a:srgbClr val="20486E"/>
        </a:hlink>
        <a:folHlink>
          <a:srgbClr val="003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3B4800"/>
        </a:accent1>
        <a:accent2>
          <a:srgbClr val="004285"/>
        </a:accent2>
        <a:accent3>
          <a:srgbClr val="ADCAFF"/>
        </a:accent3>
        <a:accent4>
          <a:srgbClr val="000000"/>
        </a:accent4>
        <a:accent5>
          <a:srgbClr val="AFB1AA"/>
        </a:accent5>
        <a:accent6>
          <a:srgbClr val="003B78"/>
        </a:accent6>
        <a:hlink>
          <a:srgbClr val="004D47"/>
        </a:hlink>
        <a:folHlink>
          <a:srgbClr val="32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664C00"/>
        </a:accent1>
        <a:accent2>
          <a:srgbClr val="004285"/>
        </a:accent2>
        <a:accent3>
          <a:srgbClr val="ADCAFF"/>
        </a:accent3>
        <a:accent4>
          <a:srgbClr val="000000"/>
        </a:accent4>
        <a:accent5>
          <a:srgbClr val="B8B2AA"/>
        </a:accent5>
        <a:accent6>
          <a:srgbClr val="003B78"/>
        </a:accent6>
        <a:hlink>
          <a:srgbClr val="3B4800"/>
        </a:hlink>
        <a:folHlink>
          <a:srgbClr val="612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3399FF"/>
        </a:lt1>
        <a:dk2>
          <a:srgbClr val="000000"/>
        </a:dk2>
        <a:lt2>
          <a:srgbClr val="CCCCCC"/>
        </a:lt2>
        <a:accent1>
          <a:srgbClr val="004285"/>
        </a:accent1>
        <a:accent2>
          <a:srgbClr val="3B4800"/>
        </a:accent2>
        <a:accent3>
          <a:srgbClr val="ADCAFF"/>
        </a:accent3>
        <a:accent4>
          <a:srgbClr val="000000"/>
        </a:accent4>
        <a:accent5>
          <a:srgbClr val="AAB0C2"/>
        </a:accent5>
        <a:accent6>
          <a:srgbClr val="354000"/>
        </a:accent6>
        <a:hlink>
          <a:srgbClr val="6B4515"/>
        </a:hlink>
        <a:folHlink>
          <a:srgbClr val="7224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62C0"/>
        </a:accent1>
        <a:accent2>
          <a:srgbClr val="1F5283"/>
        </a:accent2>
        <a:accent3>
          <a:srgbClr val="FFFFFF"/>
        </a:accent3>
        <a:accent4>
          <a:srgbClr val="000000"/>
        </a:accent4>
        <a:accent5>
          <a:srgbClr val="AAB7DC"/>
        </a:accent5>
        <a:accent6>
          <a:srgbClr val="1B4976"/>
        </a:accent6>
        <a:hlink>
          <a:srgbClr val="20486E"/>
        </a:hlink>
        <a:folHlink>
          <a:srgbClr val="003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B4800"/>
        </a:accent1>
        <a:accent2>
          <a:srgbClr val="004285"/>
        </a:accent2>
        <a:accent3>
          <a:srgbClr val="FFFFFF"/>
        </a:accent3>
        <a:accent4>
          <a:srgbClr val="000000"/>
        </a:accent4>
        <a:accent5>
          <a:srgbClr val="AFB1AA"/>
        </a:accent5>
        <a:accent6>
          <a:srgbClr val="003B78"/>
        </a:accent6>
        <a:hlink>
          <a:srgbClr val="004D47"/>
        </a:hlink>
        <a:folHlink>
          <a:srgbClr val="32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64C00"/>
        </a:accent1>
        <a:accent2>
          <a:srgbClr val="004285"/>
        </a:accent2>
        <a:accent3>
          <a:srgbClr val="FFFFFF"/>
        </a:accent3>
        <a:accent4>
          <a:srgbClr val="000000"/>
        </a:accent4>
        <a:accent5>
          <a:srgbClr val="B8B2AA"/>
        </a:accent5>
        <a:accent6>
          <a:srgbClr val="003B78"/>
        </a:accent6>
        <a:hlink>
          <a:srgbClr val="3B4800"/>
        </a:hlink>
        <a:folHlink>
          <a:srgbClr val="612F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04285"/>
        </a:accent1>
        <a:accent2>
          <a:srgbClr val="3B4800"/>
        </a:accent2>
        <a:accent3>
          <a:srgbClr val="FFFFFF"/>
        </a:accent3>
        <a:accent4>
          <a:srgbClr val="000000"/>
        </a:accent4>
        <a:accent5>
          <a:srgbClr val="AAB0C2"/>
        </a:accent5>
        <a:accent6>
          <a:srgbClr val="354000"/>
        </a:accent6>
        <a:hlink>
          <a:srgbClr val="6B4515"/>
        </a:hlink>
        <a:folHlink>
          <a:srgbClr val="7224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ind_1034_slide</Template>
  <TotalTime>725</TotalTime>
  <Words>943</Words>
  <Application>Microsoft Office PowerPoint</Application>
  <PresentationFormat>On-screen Show (4:3)</PresentationFormat>
  <Paragraphs>52</Paragraphs>
  <Slides>25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ind_1034_slide</vt:lpstr>
      <vt:lpstr>1_Default Design</vt:lpstr>
      <vt:lpstr>Тайланд</vt:lpstr>
      <vt:lpstr>Столица - Банкок</vt:lpstr>
      <vt:lpstr>PowerPoint Presentation</vt:lpstr>
      <vt:lpstr>PowerPoint Presentation</vt:lpstr>
      <vt:lpstr>Флаг</vt:lpstr>
      <vt:lpstr>PowerPoint Presentation</vt:lpstr>
      <vt:lpstr>Герб</vt:lpstr>
      <vt:lpstr>Географско положение</vt:lpstr>
      <vt:lpstr>Граници</vt:lpstr>
      <vt:lpstr>Големина</vt:lpstr>
      <vt:lpstr>Релеф</vt:lpstr>
      <vt:lpstr>Климат</vt:lpstr>
      <vt:lpstr>Води</vt:lpstr>
      <vt:lpstr>Полезни изкопаеми</vt:lpstr>
      <vt:lpstr>Население</vt:lpstr>
      <vt:lpstr>Коледа и Нова година</vt:lpstr>
      <vt:lpstr>Религия </vt:lpstr>
      <vt:lpstr>PowerPoint Presentation</vt:lpstr>
      <vt:lpstr>Икономика</vt:lpstr>
      <vt:lpstr>PowerPoint Presentation</vt:lpstr>
      <vt:lpstr>Забележителности</vt:lpstr>
      <vt:lpstr>PowerPoint Presentation</vt:lpstr>
      <vt:lpstr>PowerPoint Presentation</vt:lpstr>
      <vt:lpstr>Любопитно</vt:lpstr>
      <vt:lpstr>Благодаря Ви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pc</dc:creator>
  <cp:lastModifiedBy>PC-1</cp:lastModifiedBy>
  <cp:revision>34</cp:revision>
  <dcterms:created xsi:type="dcterms:W3CDTF">2014-12-07T18:50:40Z</dcterms:created>
  <dcterms:modified xsi:type="dcterms:W3CDTF">2016-03-02T10:17:22Z</dcterms:modified>
</cp:coreProperties>
</file>