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5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76888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158093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194436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411058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82696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6" name="Контейнер за долния колонтитул 5"/>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380509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8" name="Контейнер за долния колонтитул 7"/>
          <p:cNvSpPr>
            <a:spLocks noGrp="1"/>
          </p:cNvSpPr>
          <p:nvPr>
            <p:ph type="ftr" sz="quarter" idx="11"/>
          </p:nvPr>
        </p:nvSpPr>
        <p:spPr/>
        <p:txBody>
          <a:bodyPr/>
          <a:lstStyle/>
          <a:p>
            <a:endParaRPr lang="bg-BG" dirty="0"/>
          </a:p>
        </p:txBody>
      </p:sp>
      <p:sp>
        <p:nvSpPr>
          <p:cNvPr id="9" name="Контейнер за номер на слайда 8"/>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77894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4" name="Контейнер за долния колонтитул 3"/>
          <p:cNvSpPr>
            <a:spLocks noGrp="1"/>
          </p:cNvSpPr>
          <p:nvPr>
            <p:ph type="ftr" sz="quarter" idx="11"/>
          </p:nvPr>
        </p:nvSpPr>
        <p:spPr/>
        <p:txBody>
          <a:bodyPr/>
          <a:lstStyle/>
          <a:p>
            <a:endParaRPr lang="bg-BG" dirty="0"/>
          </a:p>
        </p:txBody>
      </p:sp>
      <p:sp>
        <p:nvSpPr>
          <p:cNvPr id="5" name="Контейнер за номер на слайда 4"/>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189208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3" name="Контейнер за долния колонтитул 2"/>
          <p:cNvSpPr>
            <a:spLocks noGrp="1"/>
          </p:cNvSpPr>
          <p:nvPr>
            <p:ph type="ftr" sz="quarter" idx="11"/>
          </p:nvPr>
        </p:nvSpPr>
        <p:spPr/>
        <p:txBody>
          <a:bodyPr/>
          <a:lstStyle/>
          <a:p>
            <a:endParaRPr lang="bg-BG" dirty="0"/>
          </a:p>
        </p:txBody>
      </p:sp>
      <p:sp>
        <p:nvSpPr>
          <p:cNvPr id="4" name="Контейнер за номер на слайда 3"/>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252575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6" name="Контейнер за долния колонтитул 5"/>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30813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7CF1B499-7BDE-4BFB-BBA6-884588AEDD63}" type="datetimeFigureOut">
              <a:rPr lang="bg-BG" smtClean="0"/>
              <a:t>29.11.2015 г.</a:t>
            </a:fld>
            <a:endParaRPr lang="bg-BG" dirty="0"/>
          </a:p>
        </p:txBody>
      </p:sp>
      <p:sp>
        <p:nvSpPr>
          <p:cNvPr id="6" name="Контейнер за долния колонтитул 5"/>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p:txBody>
          <a:bodyPr/>
          <a:lstStyle/>
          <a:p>
            <a:fld id="{C8711AB6-377F-42F2-BE59-24593252A2D5}" type="slidenum">
              <a:rPr lang="bg-BG" smtClean="0"/>
              <a:t>‹#›</a:t>
            </a:fld>
            <a:endParaRPr lang="bg-BG" dirty="0"/>
          </a:p>
        </p:txBody>
      </p:sp>
    </p:spTree>
    <p:extLst>
      <p:ext uri="{BB962C8B-B14F-4D97-AF65-F5344CB8AC3E}">
        <p14:creationId xmlns:p14="http://schemas.microsoft.com/office/powerpoint/2010/main" val="271787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1B499-7BDE-4BFB-BBA6-884588AEDD63}" type="datetimeFigureOut">
              <a:rPr lang="bg-BG" smtClean="0"/>
              <a:t>29.11.2015 г.</a:t>
            </a:fld>
            <a:endParaRPr lang="bg-BG" dirty="0"/>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dirty="0"/>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11AB6-377F-42F2-BE59-24593252A2D5}" type="slidenum">
              <a:rPr lang="bg-BG" smtClean="0"/>
              <a:t>‹#›</a:t>
            </a:fld>
            <a:endParaRPr lang="bg-BG" dirty="0"/>
          </a:p>
        </p:txBody>
      </p:sp>
    </p:spTree>
    <p:extLst>
      <p:ext uri="{BB962C8B-B14F-4D97-AF65-F5344CB8AC3E}">
        <p14:creationId xmlns:p14="http://schemas.microsoft.com/office/powerpoint/2010/main" val="15074514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7424"/>
            <a:ext cx="10784234" cy="7500212"/>
          </a:xfrm>
          <a:prstGeom prst="rect">
            <a:avLst/>
          </a:prstGeom>
        </p:spPr>
      </p:pic>
    </p:spTree>
    <p:extLst>
      <p:ext uri="{BB962C8B-B14F-4D97-AF65-F5344CB8AC3E}">
        <p14:creationId xmlns:p14="http://schemas.microsoft.com/office/powerpoint/2010/main" val="14938176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1979712" y="404664"/>
            <a:ext cx="5040560" cy="584775"/>
          </a:xfrm>
          <a:prstGeom prst="rect">
            <a:avLst/>
          </a:prstGeom>
          <a:noFill/>
        </p:spPr>
        <p:txBody>
          <a:bodyPr wrap="square" rtlCol="0">
            <a:spAutoFit/>
          </a:bodyPr>
          <a:lstStyle/>
          <a:p>
            <a:pPr algn="ctr"/>
            <a:r>
              <a:rPr lang="en-US" sz="3200" b="1" dirty="0" smtClean="0">
                <a:latin typeface="FZLanTingHeiS-UL-GB" pitchFamily="2" charset="-122"/>
                <a:ea typeface="FZLanTingHeiS-UL-GB" pitchFamily="2" charset="-122"/>
              </a:rPr>
              <a:t>Lusi’s team</a:t>
            </a:r>
            <a:endParaRPr lang="bg-BG" sz="3200" b="1" dirty="0">
              <a:ea typeface="FZLanTingHeiS-UL-GB" pitchFamily="2" charset="-122"/>
            </a:endParaRPr>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591956"/>
            <a:ext cx="1837043" cy="1837043"/>
          </a:xfrm>
          <a:prstGeom prst="rect">
            <a:avLst/>
          </a:prstGeom>
        </p:spPr>
      </p:pic>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614" y="1419621"/>
            <a:ext cx="2009378" cy="2009378"/>
          </a:xfrm>
          <a:prstGeom prst="rect">
            <a:avLst/>
          </a:prstGeom>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591065"/>
            <a:ext cx="1837043" cy="1837043"/>
          </a:xfrm>
          <a:prstGeom prst="rect">
            <a:avLst/>
          </a:prstGeom>
        </p:spPr>
      </p:pic>
      <p:pic>
        <p:nvPicPr>
          <p:cNvPr id="6" name="Картина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1269" y="1556028"/>
            <a:ext cx="1872080" cy="1872080"/>
          </a:xfrm>
          <a:prstGeom prst="rect">
            <a:avLst/>
          </a:prstGeom>
        </p:spPr>
      </p:pic>
      <p:sp>
        <p:nvSpPr>
          <p:cNvPr id="7" name="Текстово поле 6"/>
          <p:cNvSpPr txBox="1"/>
          <p:nvPr/>
        </p:nvSpPr>
        <p:spPr>
          <a:xfrm>
            <a:off x="303380" y="3671485"/>
            <a:ext cx="1909051" cy="830997"/>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Trio Paradise</a:t>
            </a:r>
            <a:endParaRPr lang="bg-BG" sz="2400" b="1" dirty="0">
              <a:latin typeface="FZLanTingHeiS-UL-GB" pitchFamily="2" charset="-122"/>
              <a:ea typeface="FZLanTingHeiS-UL-GB" pitchFamily="2" charset="-122"/>
            </a:endParaRPr>
          </a:p>
        </p:txBody>
      </p:sp>
      <p:sp>
        <p:nvSpPr>
          <p:cNvPr id="8" name="Текстово поле 7"/>
          <p:cNvSpPr txBox="1"/>
          <p:nvPr/>
        </p:nvSpPr>
        <p:spPr>
          <a:xfrm>
            <a:off x="2506721" y="3856152"/>
            <a:ext cx="1944216" cy="461665"/>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Salute</a:t>
            </a:r>
            <a:endParaRPr lang="bg-BG" sz="2400" b="1" dirty="0">
              <a:latin typeface="FZLanTingHeiS-UL-GB" pitchFamily="2" charset="-122"/>
              <a:ea typeface="FZLanTingHeiS-UL-GB" pitchFamily="2" charset="-122"/>
            </a:endParaRPr>
          </a:p>
        </p:txBody>
      </p:sp>
      <p:sp>
        <p:nvSpPr>
          <p:cNvPr id="9" name="Текстово поле 8"/>
          <p:cNvSpPr txBox="1"/>
          <p:nvPr/>
        </p:nvSpPr>
        <p:spPr>
          <a:xfrm>
            <a:off x="4842449" y="3856152"/>
            <a:ext cx="1872208" cy="461665"/>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Belcanto</a:t>
            </a:r>
            <a:endParaRPr lang="bg-BG" sz="2400" b="1" dirty="0">
              <a:latin typeface="FZLanTingHeiS-UL-GB" pitchFamily="2" charset="-122"/>
              <a:ea typeface="FZLanTingHeiS-UL-GB" pitchFamily="2" charset="-122"/>
            </a:endParaRPr>
          </a:p>
        </p:txBody>
      </p:sp>
      <p:sp>
        <p:nvSpPr>
          <p:cNvPr id="10" name="Текстово поле 9"/>
          <p:cNvSpPr txBox="1"/>
          <p:nvPr/>
        </p:nvSpPr>
        <p:spPr>
          <a:xfrm>
            <a:off x="6997453" y="3856152"/>
            <a:ext cx="1979712" cy="461665"/>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A.V.A</a:t>
            </a:r>
            <a:endParaRPr lang="bg-BG" sz="2400" b="1" dirty="0">
              <a:latin typeface="FZLanTingHeiS-UL-GB" pitchFamily="2" charset="-122"/>
              <a:ea typeface="FZLanTingHeiS-UL-GB" pitchFamily="2" charset="-122"/>
            </a:endParaRPr>
          </a:p>
        </p:txBody>
      </p:sp>
    </p:spTree>
    <p:extLst>
      <p:ext uri="{BB962C8B-B14F-4D97-AF65-F5344CB8AC3E}">
        <p14:creationId xmlns:p14="http://schemas.microsoft.com/office/powerpoint/2010/main" val="12130995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627784" y="404664"/>
            <a:ext cx="3672408" cy="584775"/>
          </a:xfrm>
          <a:prstGeom prst="rect">
            <a:avLst/>
          </a:prstGeom>
          <a:noFill/>
        </p:spPr>
        <p:txBody>
          <a:bodyPr wrap="square" rtlCol="0">
            <a:spAutoFit/>
          </a:bodyPr>
          <a:lstStyle/>
          <a:p>
            <a:pPr algn="ctr"/>
            <a:r>
              <a:rPr lang="en-US" sz="3200" b="1" dirty="0" smtClean="0">
                <a:latin typeface="FZLanTingHeiS-UL-GB" pitchFamily="2" charset="-122"/>
                <a:ea typeface="FZLanTingHeiS-UL-GB" pitchFamily="2" charset="-122"/>
              </a:rPr>
              <a:t>Magi’s</a:t>
            </a:r>
            <a:r>
              <a:rPr lang="en-US" sz="2800" b="1" dirty="0" smtClean="0">
                <a:latin typeface="FZLanTingHeiS-UL-GB" pitchFamily="2" charset="-122"/>
                <a:ea typeface="FZLanTingHeiS-UL-GB" pitchFamily="2" charset="-122"/>
              </a:rPr>
              <a:t> </a:t>
            </a:r>
            <a:r>
              <a:rPr lang="en-US" sz="3200" b="1" dirty="0" smtClean="0">
                <a:latin typeface="FZLanTingHeiS-UL-GB" pitchFamily="2" charset="-122"/>
                <a:ea typeface="FZLanTingHeiS-UL-GB" pitchFamily="2" charset="-122"/>
              </a:rPr>
              <a:t>team</a:t>
            </a:r>
            <a:endParaRPr lang="bg-BG" sz="2800" b="1" dirty="0">
              <a:ea typeface="FZLanTingHeiS-UL-GB" pitchFamily="2" charset="-122"/>
            </a:endParaRPr>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268760"/>
            <a:ext cx="2218537" cy="2218537"/>
          </a:xfrm>
          <a:prstGeom prst="rect">
            <a:avLst/>
          </a:prstGeom>
        </p:spPr>
      </p:pic>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269094"/>
            <a:ext cx="2218537" cy="2218537"/>
          </a:xfrm>
          <a:prstGeom prst="rect">
            <a:avLst/>
          </a:prstGeom>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858" y="1369037"/>
            <a:ext cx="2118260" cy="2118260"/>
          </a:xfrm>
          <a:prstGeom prst="rect">
            <a:avLst/>
          </a:prstGeom>
        </p:spPr>
      </p:pic>
      <p:sp>
        <p:nvSpPr>
          <p:cNvPr id="6" name="Текстово поле 5"/>
          <p:cNvSpPr txBox="1"/>
          <p:nvPr/>
        </p:nvSpPr>
        <p:spPr>
          <a:xfrm>
            <a:off x="136652" y="3892406"/>
            <a:ext cx="2880320" cy="830997"/>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Alexandrina Makendzhieva</a:t>
            </a:r>
            <a:endParaRPr lang="bg-BG" sz="2400" b="1" dirty="0">
              <a:latin typeface="FZLanTingHeiS-UL-GB" pitchFamily="2" charset="-122"/>
              <a:ea typeface="FZLanTingHeiS-UL-GB" pitchFamily="2" charset="-122"/>
            </a:endParaRPr>
          </a:p>
        </p:txBody>
      </p:sp>
      <p:sp>
        <p:nvSpPr>
          <p:cNvPr id="7" name="Текстово поле 6"/>
          <p:cNvSpPr txBox="1"/>
          <p:nvPr/>
        </p:nvSpPr>
        <p:spPr>
          <a:xfrm>
            <a:off x="3404858" y="3892406"/>
            <a:ext cx="2118260" cy="830997"/>
          </a:xfrm>
          <a:prstGeom prst="rect">
            <a:avLst/>
          </a:prstGeom>
          <a:noFill/>
        </p:spPr>
        <p:txBody>
          <a:bodyPr wrap="square" rtlCol="0">
            <a:spAutoFit/>
          </a:bodyPr>
          <a:lstStyle/>
          <a:p>
            <a:pPr algn="ctr"/>
            <a:r>
              <a:rPr lang="en-US" sz="2400" b="1" dirty="0" smtClean="0">
                <a:latin typeface="FZLanTingHeiS-UL-GB" pitchFamily="2" charset="-122"/>
                <a:ea typeface="FZLanTingHeiS-UL-GB" pitchFamily="2" charset="-122"/>
              </a:rPr>
              <a:t>Kristiana</a:t>
            </a:r>
            <a:r>
              <a:rPr lang="en-US" sz="2400" b="1" dirty="0" smtClean="0">
                <a:latin typeface="FZLanTingHeiS-UL-GB" pitchFamily="2" charset="-122"/>
                <a:ea typeface="FZLanTingHeiS-UL-GB" pitchFamily="2" charset="-122"/>
              </a:rPr>
              <a:t> </a:t>
            </a:r>
            <a:r>
              <a:rPr lang="en-US" sz="2400" b="1" dirty="0">
                <a:latin typeface="FZLanTingHeiS-UL-GB" pitchFamily="2" charset="-122"/>
                <a:ea typeface="FZLanTingHeiS-UL-GB" pitchFamily="2" charset="-122"/>
              </a:rPr>
              <a:t>Loizou</a:t>
            </a:r>
            <a:endParaRPr lang="bg-BG" sz="2400" b="1" dirty="0">
              <a:latin typeface="FZLanTingHeiS-UL-GB" pitchFamily="2" charset="-122"/>
              <a:ea typeface="FZLanTingHeiS-UL-GB" pitchFamily="2" charset="-122"/>
            </a:endParaRPr>
          </a:p>
        </p:txBody>
      </p:sp>
      <p:sp>
        <p:nvSpPr>
          <p:cNvPr id="8" name="Текстово поле 7"/>
          <p:cNvSpPr txBox="1"/>
          <p:nvPr/>
        </p:nvSpPr>
        <p:spPr>
          <a:xfrm>
            <a:off x="6581368" y="3892406"/>
            <a:ext cx="2088232" cy="830997"/>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Steven Achikor</a:t>
            </a:r>
            <a:endParaRPr lang="bg-BG" sz="2400" b="1" dirty="0">
              <a:latin typeface="FZLanTingHeiS-UL-GB" pitchFamily="2" charset="-122"/>
              <a:ea typeface="FZLanTingHeiS-UL-GB" pitchFamily="2" charset="-122"/>
            </a:endParaRPr>
          </a:p>
        </p:txBody>
      </p:sp>
    </p:spTree>
    <p:extLst>
      <p:ext uri="{BB962C8B-B14F-4D97-AF65-F5344CB8AC3E}">
        <p14:creationId xmlns:p14="http://schemas.microsoft.com/office/powerpoint/2010/main" val="35158380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827584" y="528435"/>
            <a:ext cx="5904656" cy="923330"/>
          </a:xfrm>
          <a:prstGeom prst="rect">
            <a:avLst/>
          </a:prstGeom>
          <a:noFill/>
        </p:spPr>
        <p:txBody>
          <a:bodyPr wrap="square" rtlCol="0">
            <a:spAutoFit/>
          </a:bodyPr>
          <a:lstStyle/>
          <a:p>
            <a:r>
              <a:rPr lang="en-US" sz="5400" dirty="0" smtClean="0"/>
              <a:t>My favorites are…</a:t>
            </a:r>
            <a:endParaRPr lang="bg-BG" sz="5400" dirty="0"/>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055249"/>
            <a:ext cx="2016224" cy="2016224"/>
          </a:xfrm>
          <a:prstGeom prst="rect">
            <a:avLst/>
          </a:prstGeom>
        </p:spPr>
      </p:pic>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037347"/>
            <a:ext cx="2034126" cy="2034126"/>
          </a:xfrm>
          <a:prstGeom prst="rect">
            <a:avLst/>
          </a:prstGeom>
        </p:spPr>
      </p:pic>
      <p:sp>
        <p:nvSpPr>
          <p:cNvPr id="5" name="Текстово поле 4"/>
          <p:cNvSpPr txBox="1"/>
          <p:nvPr/>
        </p:nvSpPr>
        <p:spPr>
          <a:xfrm>
            <a:off x="3516254" y="3463196"/>
            <a:ext cx="1944216" cy="1200329"/>
          </a:xfrm>
          <a:prstGeom prst="rect">
            <a:avLst/>
          </a:prstGeom>
          <a:noFill/>
        </p:spPr>
        <p:txBody>
          <a:bodyPr wrap="square" rtlCol="0">
            <a:spAutoFit/>
          </a:bodyPr>
          <a:lstStyle/>
          <a:p>
            <a:pPr algn="ctr"/>
            <a:r>
              <a:rPr lang="en-US" sz="7200" dirty="0" smtClean="0"/>
              <a:t>AND</a:t>
            </a:r>
            <a:endParaRPr lang="bg-BG" sz="7200" dirty="0"/>
          </a:p>
        </p:txBody>
      </p:sp>
      <p:sp>
        <p:nvSpPr>
          <p:cNvPr id="6" name="Текстово поле 5"/>
          <p:cNvSpPr txBox="1"/>
          <p:nvPr/>
        </p:nvSpPr>
        <p:spPr>
          <a:xfrm>
            <a:off x="431540" y="5402436"/>
            <a:ext cx="2808312" cy="461665"/>
          </a:xfrm>
          <a:prstGeom prst="rect">
            <a:avLst/>
          </a:prstGeom>
          <a:noFill/>
        </p:spPr>
        <p:txBody>
          <a:bodyPr wrap="square" rtlCol="0">
            <a:spAutoFit/>
          </a:bodyPr>
          <a:lstStyle/>
          <a:p>
            <a:pPr algn="ctr"/>
            <a:r>
              <a:rPr lang="en-US" sz="2400" b="1" dirty="0" smtClean="0">
                <a:latin typeface="FZLanTingHeiS-UL-GB" pitchFamily="2" charset="-122"/>
                <a:ea typeface="FZLanTingHeiS-UL-GB" pitchFamily="2" charset="-122"/>
              </a:rPr>
              <a:t>Kristiana</a:t>
            </a:r>
            <a:r>
              <a:rPr lang="en-US" sz="2400" b="1" dirty="0" smtClean="0">
                <a:latin typeface="FZLanTingHeiS-UL-GB" pitchFamily="2" charset="-122"/>
                <a:ea typeface="FZLanTingHeiS-UL-GB" pitchFamily="2" charset="-122"/>
              </a:rPr>
              <a:t> </a:t>
            </a:r>
            <a:r>
              <a:rPr lang="en-US" sz="2400" b="1" dirty="0">
                <a:latin typeface="FZLanTingHeiS-UL-GB" pitchFamily="2" charset="-122"/>
                <a:ea typeface="FZLanTingHeiS-UL-GB" pitchFamily="2" charset="-122"/>
              </a:rPr>
              <a:t>Loizou</a:t>
            </a:r>
          </a:p>
        </p:txBody>
      </p:sp>
      <p:sp>
        <p:nvSpPr>
          <p:cNvPr id="7" name="Текстово поле 6"/>
          <p:cNvSpPr txBox="1"/>
          <p:nvPr/>
        </p:nvSpPr>
        <p:spPr>
          <a:xfrm>
            <a:off x="5697075" y="5402436"/>
            <a:ext cx="2808312" cy="461665"/>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Darina Yotova</a:t>
            </a:r>
            <a:endParaRPr lang="bg-BG" sz="2400" b="1" dirty="0">
              <a:latin typeface="FZLanTingHeiS-UL-GB" pitchFamily="2" charset="-122"/>
              <a:ea typeface="FZLanTingHeiS-UL-GB" pitchFamily="2" charset="-122"/>
            </a:endParaRPr>
          </a:p>
        </p:txBody>
      </p:sp>
    </p:spTree>
    <p:extLst>
      <p:ext uri="{BB962C8B-B14F-4D97-AF65-F5344CB8AC3E}">
        <p14:creationId xmlns:p14="http://schemas.microsoft.com/office/powerpoint/2010/main" val="31492076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1763688" y="6239778"/>
            <a:ext cx="6984776" cy="523220"/>
          </a:xfrm>
          <a:prstGeom prst="rect">
            <a:avLst/>
          </a:prstGeom>
          <a:noFill/>
        </p:spPr>
        <p:txBody>
          <a:bodyPr wrap="square" rtlCol="0">
            <a:spAutoFit/>
          </a:bodyPr>
          <a:lstStyle/>
          <a:p>
            <a:r>
              <a:rPr lang="en-US" sz="2800" dirty="0" smtClean="0">
                <a:latin typeface="Algerian" pitchFamily="82" charset="0"/>
              </a:rPr>
              <a:t>BY Gabriela Mincheva,6 d class, </a:t>
            </a:r>
            <a:r>
              <a:rPr lang="bg-BG" sz="2800" dirty="0" smtClean="0"/>
              <a:t>№</a:t>
            </a:r>
            <a:r>
              <a:rPr lang="en-US" sz="2800" dirty="0" smtClean="0"/>
              <a:t> </a:t>
            </a:r>
            <a:r>
              <a:rPr lang="bg-BG" sz="2800" dirty="0" smtClean="0"/>
              <a:t>4</a:t>
            </a:r>
            <a:endParaRPr lang="bg-BG" sz="2800" dirty="0"/>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00"/>
            <a:ext cx="9144000" cy="6359463"/>
          </a:xfrm>
          <a:prstGeom prst="rect">
            <a:avLst/>
          </a:prstGeom>
        </p:spPr>
      </p:pic>
    </p:spTree>
    <p:extLst>
      <p:ext uri="{BB962C8B-B14F-4D97-AF65-F5344CB8AC3E}">
        <p14:creationId xmlns:p14="http://schemas.microsoft.com/office/powerpoint/2010/main" val="42330636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51520" y="275557"/>
            <a:ext cx="8640960" cy="923330"/>
          </a:xfrm>
          <a:prstGeom prst="rect">
            <a:avLst/>
          </a:prstGeom>
          <a:noFill/>
        </p:spPr>
        <p:txBody>
          <a:bodyPr wrap="square" rtlCol="0">
            <a:spAutoFit/>
          </a:bodyPr>
          <a:lstStyle/>
          <a:p>
            <a:pPr algn="ctr"/>
            <a:r>
              <a:rPr lang="en-US" sz="5400" b="1" dirty="0" smtClean="0">
                <a:latin typeface="FZLanTingHeiS-UL-GB" pitchFamily="2" charset="-122"/>
                <a:ea typeface="FZLanTingHeiS-UL-GB" pitchFamily="2" charset="-122"/>
              </a:rPr>
              <a:t>X Factor in </a:t>
            </a:r>
            <a:r>
              <a:rPr lang="en-US" sz="5400" b="1" dirty="0">
                <a:latin typeface="FZLanTingHeiS-UL-GB" pitchFamily="2" charset="-122"/>
                <a:ea typeface="FZLanTingHeiS-UL-GB" pitchFamily="2" charset="-122"/>
              </a:rPr>
              <a:t>Bulgaria</a:t>
            </a:r>
            <a:endParaRPr lang="bg-BG" sz="5400" b="1" dirty="0">
              <a:latin typeface="FZLanTingHeiS-UL-GB" pitchFamily="2" charset="-122"/>
              <a:ea typeface="FZLanTingHeiS-UL-GB" pitchFamily="2" charset="-122"/>
            </a:endParaRPr>
          </a:p>
        </p:txBody>
      </p:sp>
      <p:sp>
        <p:nvSpPr>
          <p:cNvPr id="4" name="Текстово поле 3"/>
          <p:cNvSpPr txBox="1"/>
          <p:nvPr/>
        </p:nvSpPr>
        <p:spPr>
          <a:xfrm>
            <a:off x="1475656" y="1052176"/>
            <a:ext cx="6192688" cy="5632311"/>
          </a:xfrm>
          <a:prstGeom prst="rect">
            <a:avLst/>
          </a:prstGeom>
          <a:noFill/>
        </p:spPr>
        <p:txBody>
          <a:bodyPr wrap="square" rtlCol="0">
            <a:spAutoFit/>
          </a:bodyPr>
          <a:lstStyle/>
          <a:p>
            <a:pPr algn="ctr"/>
            <a:endParaRPr lang="en-US" sz="2000" dirty="0" smtClean="0">
              <a:latin typeface="FZLanTingHeiS-UL-GB" pitchFamily="2" charset="-122"/>
              <a:ea typeface="FZLanTingHeiS-UL-GB" pitchFamily="2" charset="-122"/>
            </a:endParaRPr>
          </a:p>
          <a:p>
            <a:pPr algn="ctr"/>
            <a:r>
              <a:rPr lang="en-US" sz="2000" dirty="0" smtClean="0">
                <a:latin typeface="FZLanTingHeiS-UL-GB" pitchFamily="2" charset="-122"/>
                <a:ea typeface="FZLanTingHeiS-UL-GB" pitchFamily="2" charset="-122"/>
              </a:rPr>
              <a:t>X Factor Bulgaria is Bulgarian television music show in British production owned by Fremantle Media and produced by Simon Cowell - The X Factor. Broadcast in 33 countries, including Bulgaria and - since 2004.</a:t>
            </a:r>
          </a:p>
          <a:p>
            <a:pPr algn="ctr"/>
            <a:endParaRPr lang="en-US" sz="2000" dirty="0" smtClean="0">
              <a:latin typeface="FZLanTingHeiS-UL-GB" pitchFamily="2" charset="-122"/>
              <a:ea typeface="FZLanTingHeiS-UL-GB" pitchFamily="2" charset="-122"/>
            </a:endParaRPr>
          </a:p>
          <a:p>
            <a:pPr algn="ctr"/>
            <a:r>
              <a:rPr lang="en-US" sz="2000" dirty="0" smtClean="0">
                <a:latin typeface="FZLanTingHeiS-UL-GB" pitchFamily="2" charset="-122"/>
                <a:ea typeface="FZLanTingHeiS-UL-GB" pitchFamily="2" charset="-122"/>
              </a:rPr>
              <a:t>The transmission is in the program of Nova TV. The first episode was broadcasted, is September 11, 2011, producers are Paprika Latino.</a:t>
            </a:r>
          </a:p>
          <a:p>
            <a:pPr algn="ctr"/>
            <a:endParaRPr lang="en-US" sz="2000" dirty="0" smtClean="0">
              <a:latin typeface="FZLanTingHeiS-UL-GB" pitchFamily="2" charset="-122"/>
              <a:ea typeface="FZLanTingHeiS-UL-GB" pitchFamily="2" charset="-122"/>
            </a:endParaRPr>
          </a:p>
          <a:p>
            <a:pPr algn="ctr"/>
            <a:r>
              <a:rPr lang="en-US" sz="2000" dirty="0" smtClean="0">
                <a:latin typeface="FZLanTingHeiS-UL-GB" pitchFamily="2" charset="-122"/>
                <a:ea typeface="FZLanTingHeiS-UL-GB" pitchFamily="2" charset="-122"/>
              </a:rPr>
              <a:t>In the first season Jury (mentors) consists of </a:t>
            </a:r>
            <a:r>
              <a:rPr lang="en-US" sz="2000" dirty="0" smtClean="0">
                <a:latin typeface="FZLanTingHeiS-UL-GB" pitchFamily="2" charset="-122"/>
                <a:ea typeface="FZLanTingHeiS-UL-GB" pitchFamily="2" charset="-122"/>
              </a:rPr>
              <a:t>Vasko</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Vassilev</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Poli</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Genova</a:t>
            </a:r>
            <a:r>
              <a:rPr lang="en-US" sz="2000" dirty="0" smtClean="0">
                <a:latin typeface="FZLanTingHeiS-UL-GB" pitchFamily="2" charset="-122"/>
                <a:ea typeface="FZLanTingHeiS-UL-GB" pitchFamily="2" charset="-122"/>
              </a:rPr>
              <a:t>, Maria </a:t>
            </a:r>
            <a:r>
              <a:rPr lang="en-US" sz="2000" dirty="0" smtClean="0">
                <a:latin typeface="FZLanTingHeiS-UL-GB" pitchFamily="2" charset="-122"/>
                <a:ea typeface="FZLanTingHeiS-UL-GB" pitchFamily="2" charset="-122"/>
              </a:rPr>
              <a:t>Ilieva</a:t>
            </a:r>
            <a:r>
              <a:rPr lang="en-US" sz="2000" dirty="0" smtClean="0">
                <a:latin typeface="FZLanTingHeiS-UL-GB" pitchFamily="2" charset="-122"/>
                <a:ea typeface="FZLanTingHeiS-UL-GB" pitchFamily="2" charset="-122"/>
              </a:rPr>
              <a:t> and </a:t>
            </a:r>
            <a:r>
              <a:rPr lang="en-US" sz="2000" dirty="0" smtClean="0">
                <a:latin typeface="FZLanTingHeiS-UL-GB" pitchFamily="2" charset="-122"/>
                <a:ea typeface="FZLanTingHeiS-UL-GB" pitchFamily="2" charset="-122"/>
              </a:rPr>
              <a:t>Aliev</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Magomed-Maga</a:t>
            </a:r>
            <a:r>
              <a:rPr lang="en-US" sz="2000" dirty="0" smtClean="0">
                <a:latin typeface="FZLanTingHeiS-UL-GB" pitchFamily="2" charset="-122"/>
                <a:ea typeface="FZLanTingHeiS-UL-GB" pitchFamily="2" charset="-122"/>
              </a:rPr>
              <a:t>. Leading is </a:t>
            </a:r>
            <a:r>
              <a:rPr lang="en-US" sz="2000" dirty="0" smtClean="0">
                <a:latin typeface="FZLanTingHeiS-UL-GB" pitchFamily="2" charset="-122"/>
                <a:ea typeface="FZLanTingHeiS-UL-GB" pitchFamily="2" charset="-122"/>
              </a:rPr>
              <a:t>Deo</a:t>
            </a:r>
            <a:r>
              <a:rPr lang="en-US" sz="2000" dirty="0" smtClean="0">
                <a:latin typeface="FZLanTingHeiS-UL-GB" pitchFamily="2" charset="-122"/>
                <a:ea typeface="FZLanTingHeiS-UL-GB" pitchFamily="2" charset="-122"/>
              </a:rPr>
              <a:t>.</a:t>
            </a:r>
          </a:p>
          <a:p>
            <a:pPr algn="ctr"/>
            <a:r>
              <a:rPr lang="en-US" sz="2000" dirty="0" smtClean="0">
                <a:latin typeface="FZLanTingHeiS-UL-GB" pitchFamily="2" charset="-122"/>
                <a:ea typeface="FZLanTingHeiS-UL-GB" pitchFamily="2" charset="-122"/>
              </a:rPr>
              <a:t>In </a:t>
            </a:r>
            <a:r>
              <a:rPr lang="en-US" sz="2000" dirty="0">
                <a:latin typeface="FZLanTingHeiS-UL-GB" pitchFamily="2" charset="-122"/>
                <a:ea typeface="FZLanTingHeiS-UL-GB" pitchFamily="2" charset="-122"/>
              </a:rPr>
              <a:t>s</a:t>
            </a:r>
            <a:r>
              <a:rPr lang="en-US" sz="2000" dirty="0" smtClean="0">
                <a:latin typeface="FZLanTingHeiS-UL-GB" pitchFamily="2" charset="-122"/>
                <a:ea typeface="FZLanTingHeiS-UL-GB" pitchFamily="2" charset="-122"/>
              </a:rPr>
              <a:t>econd and third season: Maria </a:t>
            </a:r>
            <a:r>
              <a:rPr lang="en-US" sz="2000" dirty="0" smtClean="0">
                <a:latin typeface="FZLanTingHeiS-UL-GB" pitchFamily="2" charset="-122"/>
                <a:ea typeface="FZLanTingHeiS-UL-GB" pitchFamily="2" charset="-122"/>
              </a:rPr>
              <a:t>Ilieva</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Lubo</a:t>
            </a:r>
            <a:r>
              <a:rPr lang="en-US" sz="2000" dirty="0" smtClean="0">
                <a:latin typeface="FZLanTingHeiS-UL-GB" pitchFamily="2" charset="-122"/>
                <a:ea typeface="FZLanTingHeiS-UL-GB" pitchFamily="2" charset="-122"/>
              </a:rPr>
              <a:t> Kirov, </a:t>
            </a:r>
            <a:r>
              <a:rPr lang="en-US" sz="2000" dirty="0" smtClean="0">
                <a:latin typeface="FZLanTingHeiS-UL-GB" pitchFamily="2" charset="-122"/>
                <a:ea typeface="FZLanTingHeiS-UL-GB" pitchFamily="2" charset="-122"/>
              </a:rPr>
              <a:t>Sanya</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Armutlieva</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Velizar</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Sokolov</a:t>
            </a:r>
            <a:r>
              <a:rPr lang="en-US" sz="2000" dirty="0" smtClean="0">
                <a:latin typeface="FZLanTingHeiS-UL-GB" pitchFamily="2" charset="-122"/>
                <a:ea typeface="FZLanTingHeiS-UL-GB" pitchFamily="2" charset="-122"/>
              </a:rPr>
              <a:t> (</a:t>
            </a:r>
            <a:r>
              <a:rPr lang="en-US" sz="2000" dirty="0" smtClean="0">
                <a:latin typeface="FZLanTingHeiS-UL-GB" pitchFamily="2" charset="-122"/>
                <a:ea typeface="FZLanTingHeiS-UL-GB" pitchFamily="2" charset="-122"/>
              </a:rPr>
              <a:t>Zaki</a:t>
            </a:r>
            <a:r>
              <a:rPr lang="en-US" sz="2000" dirty="0" smtClean="0">
                <a:latin typeface="FZLanTingHeiS-UL-GB" pitchFamily="2" charset="-122"/>
                <a:ea typeface="FZLanTingHeiS-UL-GB" pitchFamily="2" charset="-122"/>
              </a:rPr>
              <a:t>).</a:t>
            </a:r>
            <a:endParaRPr lang="bg-BG" sz="2000" dirty="0">
              <a:ea typeface="FZLanTingHeiS-UL-GB" pitchFamily="2" charset="-122"/>
            </a:endParaRPr>
          </a:p>
        </p:txBody>
      </p:sp>
    </p:spTree>
    <p:extLst>
      <p:ext uri="{BB962C8B-B14F-4D97-AF65-F5344CB8AC3E}">
        <p14:creationId xmlns:p14="http://schemas.microsoft.com/office/powerpoint/2010/main" val="11172458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467544" y="332656"/>
            <a:ext cx="8280920" cy="830997"/>
          </a:xfrm>
          <a:prstGeom prst="rect">
            <a:avLst/>
          </a:prstGeom>
          <a:noFill/>
        </p:spPr>
        <p:txBody>
          <a:bodyPr wrap="square" rtlCol="0">
            <a:spAutoFit/>
          </a:bodyPr>
          <a:lstStyle/>
          <a:p>
            <a:pPr algn="ctr"/>
            <a:r>
              <a:rPr lang="en-US" sz="4800" b="1" dirty="0">
                <a:latin typeface="FZLanTingHeiS-UL-GB" pitchFamily="2" charset="-122"/>
                <a:ea typeface="FZLanTingHeiS-UL-GB" pitchFamily="2" charset="-122"/>
              </a:rPr>
              <a:t>X Factor 2015</a:t>
            </a:r>
            <a:endParaRPr lang="bg-BG" sz="4800" b="1" dirty="0">
              <a:latin typeface="FZLanTingHeiS-UL-GB" pitchFamily="2" charset="-122"/>
              <a:ea typeface="FZLanTingHeiS-UL-GB" pitchFamily="2" charset="-122"/>
            </a:endParaRPr>
          </a:p>
        </p:txBody>
      </p:sp>
      <p:sp>
        <p:nvSpPr>
          <p:cNvPr id="3" name="Текстово поле 2"/>
          <p:cNvSpPr txBox="1"/>
          <p:nvPr/>
        </p:nvSpPr>
        <p:spPr>
          <a:xfrm>
            <a:off x="648542" y="1268760"/>
            <a:ext cx="7920880" cy="523220"/>
          </a:xfrm>
          <a:prstGeom prst="rect">
            <a:avLst/>
          </a:prstGeom>
          <a:noFill/>
        </p:spPr>
        <p:txBody>
          <a:bodyPr wrap="square" rtlCol="0">
            <a:spAutoFit/>
          </a:bodyPr>
          <a:lstStyle/>
          <a:p>
            <a:pPr algn="ctr"/>
            <a:r>
              <a:rPr lang="en-US" sz="2800" b="1" dirty="0" smtClean="0">
                <a:latin typeface="FZLanTingHeiS-UL-GB" pitchFamily="2" charset="-122"/>
                <a:ea typeface="FZLanTingHeiS-UL-GB" pitchFamily="2" charset="-122"/>
              </a:rPr>
              <a:t>Mentors</a:t>
            </a:r>
            <a:r>
              <a:rPr lang="bg-BG" sz="2800" b="1" dirty="0" smtClean="0">
                <a:latin typeface="FZLanTingHeiS-UL-GB" pitchFamily="2" charset="-122"/>
                <a:ea typeface="FZLanTingHeiS-UL-GB" pitchFamily="2" charset="-122"/>
              </a:rPr>
              <a:t>(</a:t>
            </a:r>
            <a:r>
              <a:rPr lang="en-US" sz="2800" b="1" dirty="0" smtClean="0">
                <a:latin typeface="FZLanTingHeiS-UL-GB" pitchFamily="2" charset="-122"/>
                <a:ea typeface="FZLanTingHeiS-UL-GB" pitchFamily="2" charset="-122"/>
              </a:rPr>
              <a:t>Jury</a:t>
            </a:r>
            <a:r>
              <a:rPr lang="bg-BG" sz="2800" b="1" dirty="0" smtClean="0">
                <a:latin typeface="FZLanTingHeiS-UL-GB" pitchFamily="2" charset="-122"/>
                <a:ea typeface="FZLanTingHeiS-UL-GB" pitchFamily="2" charset="-122"/>
              </a:rPr>
              <a:t>)</a:t>
            </a:r>
            <a:endParaRPr lang="bg-BG" sz="2800" b="1" dirty="0">
              <a:ea typeface="FZLanTingHeiS-UL-GB" pitchFamily="2" charset="-122"/>
            </a:endParaRPr>
          </a:p>
        </p:txBody>
      </p:sp>
      <p:pic>
        <p:nvPicPr>
          <p:cNvPr id="4" name="Картина 3"/>
          <p:cNvPicPr>
            <a:picLocks noChangeAspect="1"/>
          </p:cNvPicPr>
          <p:nvPr/>
        </p:nvPicPr>
        <p:blipFill rotWithShape="1">
          <a:blip r:embed="rId2">
            <a:extLst>
              <a:ext uri="{BEBA8EAE-BF5A-486C-A8C5-ECC9F3942E4B}">
                <a14:imgProps xmlns:a14="http://schemas.microsoft.com/office/drawing/2010/main">
                  <a14:imgLayer r:embed="rId3">
                    <a14:imgEffect>
                      <a14:backgroundRemoval t="3221" b="100000" l="0" r="100000">
                        <a14:foregroundMark x1="49375" y1="36896" x2="57188" y2="39678"/>
                        <a14:foregroundMark x1="58333" y1="50952" x2="61042" y2="73939"/>
                        <a14:foregroundMark x1="59688" y1="57833" x2="61458" y2="66325"/>
                        <a14:foregroundMark x1="61042" y1="60322" x2="61250" y2="78184"/>
                        <a14:foregroundMark x1="59062" y1="79941" x2="61771" y2="79356"/>
                        <a14:backgroundMark x1="22500" y1="18448" x2="19583" y2="10249"/>
                        <a14:backgroundMark x1="1667" y1="44217" x2="208" y2="51684"/>
                        <a14:backgroundMark x1="61042" y1="30600" x2="83333" y2="48316"/>
                        <a14:backgroundMark x1="61042" y1="49488" x2="71771" y2="49927"/>
                      </a14:backgroundRemoval>
                    </a14:imgEffect>
                  </a14:imgLayer>
                </a14:imgProps>
              </a:ext>
              <a:ext uri="{28A0092B-C50C-407E-A947-70E740481C1C}">
                <a14:useLocalDpi xmlns:a14="http://schemas.microsoft.com/office/drawing/2010/main" val="0"/>
              </a:ext>
            </a:extLst>
          </a:blip>
          <a:srcRect r="36636" b="15863"/>
          <a:stretch/>
        </p:blipFill>
        <p:spPr>
          <a:xfrm>
            <a:off x="1884064" y="1713844"/>
            <a:ext cx="5447880" cy="5146609"/>
          </a:xfrm>
          <a:prstGeom prst="rect">
            <a:avLst/>
          </a:prstGeom>
        </p:spPr>
      </p:pic>
    </p:spTree>
    <p:extLst>
      <p:ext uri="{BB962C8B-B14F-4D97-AF65-F5344CB8AC3E}">
        <p14:creationId xmlns:p14="http://schemas.microsoft.com/office/powerpoint/2010/main" val="14672450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74481"/>
            <a:ext cx="2852936" cy="2852936"/>
          </a:xfrm>
          <a:prstGeom prst="rect">
            <a:avLst/>
          </a:prstGeom>
          <a:ln>
            <a:noFill/>
          </a:ln>
          <a:effectLst>
            <a:softEdge rad="112500"/>
          </a:effectLst>
        </p:spPr>
      </p:pic>
      <p:sp>
        <p:nvSpPr>
          <p:cNvPr id="3" name="Текстово поле 2"/>
          <p:cNvSpPr txBox="1"/>
          <p:nvPr/>
        </p:nvSpPr>
        <p:spPr>
          <a:xfrm>
            <a:off x="3995936" y="70135"/>
            <a:ext cx="3888432" cy="369332"/>
          </a:xfrm>
          <a:prstGeom prst="rect">
            <a:avLst/>
          </a:prstGeom>
          <a:noFill/>
        </p:spPr>
        <p:txBody>
          <a:bodyPr wrap="square" rtlCol="0">
            <a:spAutoFit/>
          </a:bodyPr>
          <a:lstStyle/>
          <a:p>
            <a:r>
              <a:rPr lang="en-US" b="1" dirty="0" smtClean="0"/>
              <a:t>Stanislava</a:t>
            </a:r>
            <a:r>
              <a:rPr lang="en-US" b="1" dirty="0" smtClean="0"/>
              <a:t> </a:t>
            </a:r>
            <a:r>
              <a:rPr lang="en-US" b="1" dirty="0" smtClean="0"/>
              <a:t>Armutlieva</a:t>
            </a:r>
            <a:r>
              <a:rPr lang="en-US" b="1" dirty="0" smtClean="0"/>
              <a:t> </a:t>
            </a:r>
            <a:r>
              <a:rPr lang="bg-BG" b="1" dirty="0" smtClean="0"/>
              <a:t>(</a:t>
            </a:r>
            <a:r>
              <a:rPr lang="en-US" b="1" dirty="0" smtClean="0"/>
              <a:t>Sanya</a:t>
            </a:r>
            <a:r>
              <a:rPr lang="bg-BG" b="1" dirty="0" smtClean="0"/>
              <a:t>)</a:t>
            </a:r>
            <a:endParaRPr lang="bg-BG" b="1" dirty="0"/>
          </a:p>
        </p:txBody>
      </p:sp>
      <p:sp>
        <p:nvSpPr>
          <p:cNvPr id="5" name="Текстово поле 4"/>
          <p:cNvSpPr txBox="1"/>
          <p:nvPr/>
        </p:nvSpPr>
        <p:spPr>
          <a:xfrm>
            <a:off x="3104456" y="382746"/>
            <a:ext cx="6039544" cy="6186309"/>
          </a:xfrm>
          <a:prstGeom prst="rect">
            <a:avLst/>
          </a:prstGeom>
          <a:noFill/>
        </p:spPr>
        <p:txBody>
          <a:bodyPr wrap="square" rtlCol="0">
            <a:spAutoFit/>
          </a:bodyPr>
          <a:lstStyle/>
          <a:p>
            <a:r>
              <a:rPr lang="en-US" dirty="0" smtClean="0">
                <a:latin typeface="FZLanTingHeiS-UL-GB" pitchFamily="2" charset="-122"/>
                <a:ea typeface="FZLanTingHeiS-UL-GB" pitchFamily="2" charset="-122"/>
              </a:rPr>
              <a:t>Sanya</a:t>
            </a:r>
            <a:r>
              <a:rPr lang="en-US" dirty="0" smtClean="0">
                <a:latin typeface="FZLanTingHeiS-UL-GB" pitchFamily="2" charset="-122"/>
                <a:ea typeface="FZLanTingHeiS-UL-GB" pitchFamily="2" charset="-122"/>
              </a:rPr>
              <a:t> was born on May 30, 1971.</a:t>
            </a:r>
          </a:p>
          <a:p>
            <a:r>
              <a:rPr lang="en-US" dirty="0" smtClean="0">
                <a:latin typeface="FZLanTingHeiS-UL-GB" pitchFamily="2" charset="-122"/>
                <a:ea typeface="FZLanTingHeiS-UL-GB" pitchFamily="2" charset="-122"/>
              </a:rPr>
              <a:t>For over 20 years </a:t>
            </a:r>
            <a:r>
              <a:rPr lang="en-US" dirty="0" smtClean="0">
                <a:latin typeface="FZLanTingHeiS-UL-GB" pitchFamily="2" charset="-122"/>
                <a:ea typeface="FZLanTingHeiS-UL-GB" pitchFamily="2" charset="-122"/>
              </a:rPr>
              <a:t>Stanislava</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Armutlieva</a:t>
            </a:r>
            <a:r>
              <a:rPr lang="en-US" dirty="0" smtClean="0">
                <a:latin typeface="FZLanTingHeiS-UL-GB" pitchFamily="2" charset="-122"/>
                <a:ea typeface="FZLanTingHeiS-UL-GB" pitchFamily="2" charset="-122"/>
              </a:rPr>
              <a:t> is the head of one of the largest and most prosperous music companies in Bulgaria - "Virginia Records". In her catalog includes hundreds of recordings and videos of Bulgarian performers.</a:t>
            </a:r>
          </a:p>
          <a:p>
            <a:endParaRPr lang="en-US" dirty="0" smtClean="0">
              <a:latin typeface="FZLanTingHeiS-UL-GB" pitchFamily="2" charset="-122"/>
              <a:ea typeface="FZLanTingHeiS-UL-GB" pitchFamily="2" charset="-122"/>
            </a:endParaRPr>
          </a:p>
          <a:p>
            <a:r>
              <a:rPr lang="en-US" dirty="0" smtClean="0">
                <a:latin typeface="FZLanTingHeiS-UL-GB" pitchFamily="2" charset="-122"/>
                <a:ea typeface="FZLanTingHeiS-UL-GB" pitchFamily="2" charset="-122"/>
              </a:rPr>
              <a:t>Long experience of </a:t>
            </a:r>
            <a:r>
              <a:rPr lang="en-US" dirty="0" smtClean="0">
                <a:latin typeface="FZLanTingHeiS-UL-GB" pitchFamily="2" charset="-122"/>
                <a:ea typeface="FZLanTingHeiS-UL-GB" pitchFamily="2" charset="-122"/>
              </a:rPr>
              <a:t>Sanya</a:t>
            </a:r>
            <a:r>
              <a:rPr lang="en-US" dirty="0" smtClean="0">
                <a:latin typeface="FZLanTingHeiS-UL-GB" pitchFamily="2" charset="-122"/>
                <a:ea typeface="FZLanTingHeiS-UL-GB" pitchFamily="2" charset="-122"/>
              </a:rPr>
              <a:t> in the music business helped her discern unmistakable talent that possess X Factor, and to ensure a strong start and develop their careers. Among produced by "Virginia Records' artists are now the winners in the first three seasons as Rafi, Jana </a:t>
            </a:r>
            <a:r>
              <a:rPr lang="en-US" dirty="0" smtClean="0">
                <a:latin typeface="FZLanTingHeiS-UL-GB" pitchFamily="2" charset="-122"/>
                <a:ea typeface="FZLanTingHeiS-UL-GB" pitchFamily="2" charset="-122"/>
              </a:rPr>
              <a:t>Bergendorff</a:t>
            </a:r>
            <a:r>
              <a:rPr lang="en-US" dirty="0" smtClean="0">
                <a:latin typeface="FZLanTingHeiS-UL-GB" pitchFamily="2" charset="-122"/>
                <a:ea typeface="FZLanTingHeiS-UL-GB" pitchFamily="2" charset="-122"/>
              </a:rPr>
              <a:t> and </a:t>
            </a:r>
            <a:r>
              <a:rPr lang="en-US" dirty="0" smtClean="0">
                <a:latin typeface="FZLanTingHeiS-UL-GB" pitchFamily="2" charset="-122"/>
                <a:ea typeface="FZLanTingHeiS-UL-GB" pitchFamily="2" charset="-122"/>
              </a:rPr>
              <a:t>Slavin</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Slavchev</a:t>
            </a:r>
            <a:r>
              <a:rPr lang="en-US" dirty="0" smtClean="0">
                <a:latin typeface="FZLanTingHeiS-UL-GB" pitchFamily="2" charset="-122"/>
                <a:ea typeface="FZLanTingHeiS-UL-GB" pitchFamily="2" charset="-122"/>
              </a:rPr>
              <a:t> talents from the last edition of the show </a:t>
            </a:r>
            <a:r>
              <a:rPr lang="en-US" dirty="0" smtClean="0">
                <a:latin typeface="FZLanTingHeiS-UL-GB" pitchFamily="2" charset="-122"/>
                <a:ea typeface="FZLanTingHeiS-UL-GB" pitchFamily="2" charset="-122"/>
              </a:rPr>
              <a:t>Nevena</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Peykova</a:t>
            </a:r>
            <a:r>
              <a:rPr lang="en-US" dirty="0" smtClean="0">
                <a:latin typeface="FZLanTingHeiS-UL-GB" pitchFamily="2" charset="-122"/>
                <a:ea typeface="FZLanTingHeiS-UL-GB" pitchFamily="2" charset="-122"/>
              </a:rPr>
              <a:t> , Michaela </a:t>
            </a:r>
            <a:r>
              <a:rPr lang="en-US" dirty="0" smtClean="0">
                <a:latin typeface="FZLanTingHeiS-UL-GB" pitchFamily="2" charset="-122"/>
                <a:ea typeface="FZLanTingHeiS-UL-GB" pitchFamily="2" charset="-122"/>
              </a:rPr>
              <a:t>Marinova</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Plamen</a:t>
            </a:r>
            <a:r>
              <a:rPr lang="en-US" dirty="0" smtClean="0">
                <a:latin typeface="FZLanTingHeiS-UL-GB" pitchFamily="2" charset="-122"/>
                <a:ea typeface="FZLanTingHeiS-UL-GB" pitchFamily="2" charset="-122"/>
              </a:rPr>
              <a:t>  and Ivo </a:t>
            </a:r>
            <a:r>
              <a:rPr lang="en-US" dirty="0" smtClean="0">
                <a:latin typeface="FZLanTingHeiS-UL-GB" pitchFamily="2" charset="-122"/>
                <a:ea typeface="FZLanTingHeiS-UL-GB" pitchFamily="2" charset="-122"/>
              </a:rPr>
              <a:t>Dobrev</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Luba</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Ilieva</a:t>
            </a:r>
            <a:r>
              <a:rPr lang="en-US" dirty="0" smtClean="0">
                <a:latin typeface="FZLanTingHeiS-UL-GB" pitchFamily="2" charset="-122"/>
                <a:ea typeface="FZLanTingHeiS-UL-GB" pitchFamily="2" charset="-122"/>
              </a:rPr>
              <a:t>, Kristina </a:t>
            </a:r>
            <a:r>
              <a:rPr lang="en-US" dirty="0" smtClean="0">
                <a:latin typeface="FZLanTingHeiS-UL-GB" pitchFamily="2" charset="-122"/>
                <a:ea typeface="FZLanTingHeiS-UL-GB" pitchFamily="2" charset="-122"/>
              </a:rPr>
              <a:t>Doncheva</a:t>
            </a:r>
            <a:r>
              <a:rPr lang="en-US" dirty="0" smtClean="0">
                <a:latin typeface="FZLanTingHeiS-UL-GB" pitchFamily="2" charset="-122"/>
                <a:ea typeface="FZLanTingHeiS-UL-GB" pitchFamily="2" charset="-122"/>
              </a:rPr>
              <a:t> and duet </a:t>
            </a:r>
            <a:r>
              <a:rPr lang="en-US" dirty="0" smtClean="0">
                <a:latin typeface="FZLanTingHeiS-UL-GB" pitchFamily="2" charset="-122"/>
                <a:ea typeface="FZLanTingHeiS-UL-GB" pitchFamily="2" charset="-122"/>
              </a:rPr>
              <a:t>Pavell</a:t>
            </a:r>
            <a:r>
              <a:rPr lang="en-US" dirty="0" smtClean="0">
                <a:latin typeface="FZLanTingHeiS-UL-GB" pitchFamily="2" charset="-122"/>
                <a:ea typeface="FZLanTingHeiS-UL-GB" pitchFamily="2" charset="-122"/>
              </a:rPr>
              <a:t> &amp; </a:t>
            </a:r>
            <a:r>
              <a:rPr lang="en-US" dirty="0" smtClean="0">
                <a:latin typeface="FZLanTingHeiS-UL-GB" pitchFamily="2" charset="-122"/>
                <a:ea typeface="FZLanTingHeiS-UL-GB" pitchFamily="2" charset="-122"/>
              </a:rPr>
              <a:t>Venci</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Venc</a:t>
            </a:r>
            <a:r>
              <a:rPr lang="en-US" dirty="0" smtClean="0">
                <a:latin typeface="FZLanTingHeiS-UL-GB" pitchFamily="2" charset="-122"/>
                <a:ea typeface="FZLanTingHeiS-UL-GB" pitchFamily="2" charset="-122"/>
              </a:rPr>
              <a:t>. A major role for the professional look of </a:t>
            </a:r>
            <a:r>
              <a:rPr lang="en-US" dirty="0" smtClean="0">
                <a:latin typeface="FZLanTingHeiS-UL-GB" pitchFamily="2" charset="-122"/>
                <a:ea typeface="FZLanTingHeiS-UL-GB" pitchFamily="2" charset="-122"/>
              </a:rPr>
              <a:t>Sanya</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Armutlieva</a:t>
            </a:r>
            <a:r>
              <a:rPr lang="en-US" dirty="0" smtClean="0">
                <a:latin typeface="FZLanTingHeiS-UL-GB" pitchFamily="2" charset="-122"/>
                <a:ea typeface="FZLanTingHeiS-UL-GB" pitchFamily="2" charset="-122"/>
              </a:rPr>
              <a:t> has as its partnership with the team of Simon Cowell and his company </a:t>
            </a:r>
            <a:r>
              <a:rPr lang="en-US" dirty="0" smtClean="0">
                <a:latin typeface="FZLanTingHeiS-UL-GB" pitchFamily="2" charset="-122"/>
                <a:ea typeface="FZLanTingHeiS-UL-GB" pitchFamily="2" charset="-122"/>
              </a:rPr>
              <a:t>SyCo</a:t>
            </a:r>
            <a:r>
              <a:rPr lang="en-US" dirty="0" smtClean="0">
                <a:latin typeface="FZLanTingHeiS-UL-GB" pitchFamily="2" charset="-122"/>
                <a:ea typeface="FZLanTingHeiS-UL-GB" pitchFamily="2" charset="-122"/>
              </a:rPr>
              <a:t>, and its operation over the years with the Titans in the recording industry Sony Music, Universal Music and EMI.</a:t>
            </a:r>
          </a:p>
        </p:txBody>
      </p:sp>
    </p:spTree>
    <p:extLst>
      <p:ext uri="{BB962C8B-B14F-4D97-AF65-F5344CB8AC3E}">
        <p14:creationId xmlns:p14="http://schemas.microsoft.com/office/powerpoint/2010/main" val="18318013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16832"/>
            <a:ext cx="2880320" cy="2880320"/>
          </a:xfrm>
          <a:prstGeom prst="rect">
            <a:avLst/>
          </a:prstGeom>
          <a:ln>
            <a:noFill/>
          </a:ln>
          <a:effectLst>
            <a:softEdge rad="112500"/>
          </a:effectLst>
        </p:spPr>
      </p:pic>
      <p:sp>
        <p:nvSpPr>
          <p:cNvPr id="3" name="Текстово поле 2"/>
          <p:cNvSpPr txBox="1"/>
          <p:nvPr/>
        </p:nvSpPr>
        <p:spPr>
          <a:xfrm>
            <a:off x="3702784" y="436022"/>
            <a:ext cx="4176464" cy="369332"/>
          </a:xfrm>
          <a:prstGeom prst="rect">
            <a:avLst/>
          </a:prstGeom>
          <a:noFill/>
        </p:spPr>
        <p:txBody>
          <a:bodyPr wrap="square" rtlCol="0">
            <a:spAutoFit/>
          </a:bodyPr>
          <a:lstStyle/>
          <a:p>
            <a:r>
              <a:rPr lang="en-US" b="1" dirty="0" smtClean="0"/>
              <a:t>Kristian</a:t>
            </a:r>
            <a:r>
              <a:rPr lang="en-US" b="1" dirty="0" smtClean="0"/>
              <a:t> </a:t>
            </a:r>
            <a:r>
              <a:rPr lang="en-US" b="1" dirty="0" smtClean="0"/>
              <a:t>Talev</a:t>
            </a:r>
            <a:r>
              <a:rPr lang="en-US" b="1" dirty="0" smtClean="0"/>
              <a:t> (</a:t>
            </a:r>
            <a:r>
              <a:rPr lang="en-US" b="1" dirty="0" smtClean="0"/>
              <a:t>Krisko</a:t>
            </a:r>
            <a:r>
              <a:rPr lang="en-US" b="1" dirty="0" smtClean="0"/>
              <a:t>)</a:t>
            </a:r>
            <a:endParaRPr lang="bg-BG" b="1" dirty="0"/>
          </a:p>
        </p:txBody>
      </p:sp>
      <p:sp>
        <p:nvSpPr>
          <p:cNvPr id="4" name="Текстово поле 3"/>
          <p:cNvSpPr txBox="1"/>
          <p:nvPr/>
        </p:nvSpPr>
        <p:spPr>
          <a:xfrm>
            <a:off x="3355433" y="980728"/>
            <a:ext cx="5472608" cy="5632311"/>
          </a:xfrm>
          <a:prstGeom prst="rect">
            <a:avLst/>
          </a:prstGeom>
          <a:noFill/>
        </p:spPr>
        <p:txBody>
          <a:bodyPr wrap="square" rtlCol="0">
            <a:spAutoFit/>
          </a:bodyPr>
          <a:lstStyle/>
          <a:p>
            <a:r>
              <a:rPr lang="en-US" dirty="0" smtClean="0">
                <a:latin typeface="FZLanTingHeiS-UL-GB" pitchFamily="2" charset="-122"/>
                <a:ea typeface="FZLanTingHeiS-UL-GB" pitchFamily="2" charset="-122"/>
              </a:rPr>
              <a:t>Kristian</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Talev</a:t>
            </a:r>
            <a:r>
              <a:rPr lang="en-US" dirty="0" smtClean="0">
                <a:latin typeface="FZLanTingHeiS-UL-GB" pitchFamily="2" charset="-122"/>
                <a:ea typeface="FZLanTingHeiS-UL-GB" pitchFamily="2" charset="-122"/>
              </a:rPr>
              <a:t> was born in Sofia, but grew up in </a:t>
            </a:r>
            <a:r>
              <a:rPr lang="en-US" dirty="0" smtClean="0">
                <a:latin typeface="FZLanTingHeiS-UL-GB" pitchFamily="2" charset="-122"/>
                <a:ea typeface="FZLanTingHeiS-UL-GB" pitchFamily="2" charset="-122"/>
              </a:rPr>
              <a:t>Gabrovo</a:t>
            </a:r>
            <a:r>
              <a:rPr lang="en-US" dirty="0" smtClean="0">
                <a:latin typeface="FZLanTingHeiS-UL-GB" pitchFamily="2" charset="-122"/>
                <a:ea typeface="FZLanTingHeiS-UL-GB" pitchFamily="2" charset="-122"/>
              </a:rPr>
              <a:t>, in a family of musicians. His career began with children's music programs. He is then called "The Lion King" show "Like the lions.“</a:t>
            </a:r>
          </a:p>
          <a:p>
            <a:endParaRPr lang="en-US" dirty="0" smtClean="0">
              <a:latin typeface="FZLanTingHeiS-UL-GB" pitchFamily="2" charset="-122"/>
              <a:ea typeface="FZLanTingHeiS-UL-GB" pitchFamily="2" charset="-122"/>
            </a:endParaRPr>
          </a:p>
          <a:p>
            <a:r>
              <a:rPr lang="en-US" dirty="0" smtClean="0">
                <a:latin typeface="FZLanTingHeiS-UL-GB" pitchFamily="2" charset="-122"/>
                <a:ea typeface="FZLanTingHeiS-UL-GB" pitchFamily="2" charset="-122"/>
              </a:rPr>
              <a:t>He began as a member in the local music band. Over the years he began to make songs for various artists. </a:t>
            </a:r>
            <a:r>
              <a:rPr lang="en-US" dirty="0" smtClean="0">
                <a:latin typeface="FZLanTingHeiS-UL-GB" pitchFamily="2" charset="-122"/>
                <a:ea typeface="FZLanTingHeiS-UL-GB" pitchFamily="2" charset="-122"/>
              </a:rPr>
              <a:t>Miro</a:t>
            </a:r>
            <a:r>
              <a:rPr lang="en-US" dirty="0" smtClean="0">
                <a:latin typeface="FZLanTingHeiS-UL-GB" pitchFamily="2" charset="-122"/>
                <a:ea typeface="FZLanTingHeiS-UL-GB" pitchFamily="2" charset="-122"/>
              </a:rPr>
              <a:t> former duet "</a:t>
            </a:r>
            <a:r>
              <a:rPr lang="en-US" dirty="0" smtClean="0">
                <a:latin typeface="FZLanTingHeiS-UL-GB" pitchFamily="2" charset="-122"/>
                <a:ea typeface="FZLanTingHeiS-UL-GB" pitchFamily="2" charset="-122"/>
              </a:rPr>
              <a:t>Karizma</a:t>
            </a:r>
            <a:r>
              <a:rPr lang="en-US" dirty="0" smtClean="0">
                <a:latin typeface="FZLanTingHeiS-UL-GB" pitchFamily="2" charset="-122"/>
                <a:ea typeface="FZLanTingHeiS-UL-GB" pitchFamily="2" charset="-122"/>
              </a:rPr>
              <a:t>" noticed his talent and made several joint projects. In 2008 he worked as a sound engineer on "Radio 1, and in 2009 and 2010 working with Spence as a music producer and performer in his label.</a:t>
            </a:r>
          </a:p>
          <a:p>
            <a:r>
              <a:rPr lang="en-US" dirty="0" smtClean="0">
                <a:latin typeface="FZLanTingHeiS-UL-GB" pitchFamily="2" charset="-122"/>
                <a:ea typeface="FZLanTingHeiS-UL-GB" pitchFamily="2" charset="-122"/>
              </a:rPr>
              <a:t>Successful in 2015 is part of the jury of X Factor as a mentor girls.</a:t>
            </a:r>
          </a:p>
          <a:p>
            <a:endParaRPr lang="en-US" dirty="0" smtClean="0">
              <a:latin typeface="FZLanTingHeiS-UL-GB" pitchFamily="2" charset="-122"/>
              <a:ea typeface="FZLanTingHeiS-UL-GB" pitchFamily="2" charset="-122"/>
            </a:endParaRPr>
          </a:p>
          <a:p>
            <a:r>
              <a:rPr lang="en-US" dirty="0" smtClean="0">
                <a:latin typeface="FZLanTingHeiS-UL-GB" pitchFamily="2" charset="-122"/>
                <a:ea typeface="FZLanTingHeiS-UL-GB" pitchFamily="2" charset="-122"/>
              </a:rPr>
              <a:t>We have own studio - </a:t>
            </a:r>
            <a:r>
              <a:rPr lang="en-US" dirty="0" smtClean="0">
                <a:latin typeface="FZLanTingHeiS-UL-GB" pitchFamily="2" charset="-122"/>
                <a:ea typeface="FZLanTingHeiS-UL-GB" pitchFamily="2" charset="-122"/>
              </a:rPr>
              <a:t>Krisko</a:t>
            </a:r>
            <a:r>
              <a:rPr lang="en-US" dirty="0" smtClean="0">
                <a:latin typeface="FZLanTingHeiS-UL-GB" pitchFamily="2" charset="-122"/>
                <a:ea typeface="FZLanTingHeiS-UL-GB" pitchFamily="2" charset="-122"/>
              </a:rPr>
              <a:t> Beats, where he developed both their projects and those of emerging artists.</a:t>
            </a:r>
            <a:endParaRPr lang="bg-BG" dirty="0">
              <a:ea typeface="FZLanTingHeiS-UL-GB" pitchFamily="2" charset="-122"/>
            </a:endParaRPr>
          </a:p>
        </p:txBody>
      </p:sp>
    </p:spTree>
    <p:extLst>
      <p:ext uri="{BB962C8B-B14F-4D97-AF65-F5344CB8AC3E}">
        <p14:creationId xmlns:p14="http://schemas.microsoft.com/office/powerpoint/2010/main" val="10111755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2880320" cy="2880320"/>
          </a:xfrm>
          <a:prstGeom prst="rect">
            <a:avLst/>
          </a:prstGeom>
          <a:ln>
            <a:noFill/>
          </a:ln>
          <a:effectLst>
            <a:softEdge rad="112500"/>
          </a:effectLst>
        </p:spPr>
      </p:pic>
      <p:sp>
        <p:nvSpPr>
          <p:cNvPr id="3" name="Текстово поле 2"/>
          <p:cNvSpPr txBox="1"/>
          <p:nvPr/>
        </p:nvSpPr>
        <p:spPr>
          <a:xfrm>
            <a:off x="3292440" y="394692"/>
            <a:ext cx="5616624" cy="6186309"/>
          </a:xfrm>
          <a:prstGeom prst="rect">
            <a:avLst/>
          </a:prstGeom>
          <a:noFill/>
        </p:spPr>
        <p:txBody>
          <a:bodyPr wrap="square" rtlCol="0">
            <a:spAutoFit/>
          </a:bodyPr>
          <a:lstStyle/>
          <a:p>
            <a:r>
              <a:rPr lang="en-US" dirty="0" smtClean="0">
                <a:latin typeface="FZLanTingHeiS-UL-GB" pitchFamily="2" charset="-122"/>
                <a:ea typeface="FZLanTingHeiS-UL-GB" pitchFamily="2" charset="-122"/>
              </a:rPr>
              <a:t>Lucy was born in Pleven, Bulgaria. She was the first child in a family already famous </a:t>
            </a:r>
            <a:r>
              <a:rPr lang="en-US" dirty="0" smtClean="0">
                <a:latin typeface="FZLanTingHeiS-UL-GB" pitchFamily="2" charset="-122"/>
                <a:ea typeface="FZLanTingHeiS-UL-GB" pitchFamily="2" charset="-122"/>
              </a:rPr>
              <a:t>Diakovski</a:t>
            </a:r>
            <a:r>
              <a:rPr lang="en-US" dirty="0" smtClean="0">
                <a:latin typeface="FZLanTingHeiS-UL-GB" pitchFamily="2" charset="-122"/>
                <a:ea typeface="FZLanTingHeiS-UL-GB" pitchFamily="2" charset="-122"/>
              </a:rPr>
              <a:t>. Her mother was a pianist, her father - an opera singer. Her grandfather is one of the most famous folk composers. Even before start talking already played on stage. Six years was its first appearance in the opera with her father.</a:t>
            </a:r>
          </a:p>
          <a:p>
            <a:endParaRPr lang="en-US" dirty="0" smtClean="0">
              <a:latin typeface="FZLanTingHeiS-UL-GB" pitchFamily="2" charset="-122"/>
              <a:ea typeface="FZLanTingHeiS-UL-GB" pitchFamily="2" charset="-122"/>
            </a:endParaRPr>
          </a:p>
          <a:p>
            <a:r>
              <a:rPr lang="en-US" dirty="0" smtClean="0">
                <a:latin typeface="FZLanTingHeiS-UL-GB" pitchFamily="2" charset="-122"/>
                <a:ea typeface="FZLanTingHeiS-UL-GB" pitchFamily="2" charset="-122"/>
              </a:rPr>
              <a:t>Then immediately decided that he wanted to deal with classical singing. When 14 years Separate sang his first song in public and &amp; # 768 became clear that he wants to conquer the world with his own music. After graduation in 1995, he left Bulgaria. He moved to Hamburg, Germany to study at the "Stage School of Dance &amp; Drama" (a specialized school for dance and drama). Arrives in Germany with 500 DM; almost does not know German. In order to finance his studies, worked in the musical " Buddy ", which received a commitment immediately after his graduation in 1997.</a:t>
            </a:r>
            <a:endParaRPr lang="bg-BG" dirty="0">
              <a:ea typeface="FZLanTingHeiS-UL-GB" pitchFamily="2" charset="-122"/>
            </a:endParaRPr>
          </a:p>
        </p:txBody>
      </p:sp>
      <p:sp>
        <p:nvSpPr>
          <p:cNvPr id="4" name="Текстово поле 3"/>
          <p:cNvSpPr txBox="1"/>
          <p:nvPr/>
        </p:nvSpPr>
        <p:spPr>
          <a:xfrm>
            <a:off x="3779912" y="40266"/>
            <a:ext cx="3816424" cy="461665"/>
          </a:xfrm>
          <a:prstGeom prst="rect">
            <a:avLst/>
          </a:prstGeom>
          <a:noFill/>
        </p:spPr>
        <p:txBody>
          <a:bodyPr wrap="square" rtlCol="0">
            <a:spAutoFit/>
          </a:bodyPr>
          <a:lstStyle/>
          <a:p>
            <a:r>
              <a:rPr lang="en-US" sz="2400" b="1" dirty="0" smtClean="0"/>
              <a:t>Lucy </a:t>
            </a:r>
            <a:r>
              <a:rPr lang="en-US" sz="2400" b="1" dirty="0" smtClean="0"/>
              <a:t>Diakovska</a:t>
            </a:r>
            <a:endParaRPr lang="bg-BG" sz="2400" b="1" dirty="0"/>
          </a:p>
        </p:txBody>
      </p:sp>
    </p:spTree>
    <p:extLst>
      <p:ext uri="{BB962C8B-B14F-4D97-AF65-F5344CB8AC3E}">
        <p14:creationId xmlns:p14="http://schemas.microsoft.com/office/powerpoint/2010/main" val="29556595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16832"/>
            <a:ext cx="2952328" cy="2952328"/>
          </a:xfrm>
          <a:prstGeom prst="rect">
            <a:avLst/>
          </a:prstGeom>
          <a:ln>
            <a:noFill/>
          </a:ln>
          <a:effectLst>
            <a:softEdge rad="112500"/>
          </a:effectLst>
        </p:spPr>
      </p:pic>
      <p:sp>
        <p:nvSpPr>
          <p:cNvPr id="3" name="Текстово поле 2"/>
          <p:cNvSpPr txBox="1"/>
          <p:nvPr/>
        </p:nvSpPr>
        <p:spPr>
          <a:xfrm>
            <a:off x="4139952" y="260648"/>
            <a:ext cx="3456384" cy="400110"/>
          </a:xfrm>
          <a:prstGeom prst="rect">
            <a:avLst/>
          </a:prstGeom>
          <a:noFill/>
        </p:spPr>
        <p:txBody>
          <a:bodyPr wrap="square" rtlCol="0">
            <a:spAutoFit/>
          </a:bodyPr>
          <a:lstStyle/>
          <a:p>
            <a:r>
              <a:rPr lang="en-US" sz="2000" b="1" dirty="0" smtClean="0"/>
              <a:t>Magardich</a:t>
            </a:r>
            <a:r>
              <a:rPr lang="en-US" sz="2000" b="1" dirty="0" smtClean="0"/>
              <a:t> </a:t>
            </a:r>
            <a:r>
              <a:rPr lang="en-US" sz="2000" b="1" dirty="0" smtClean="0"/>
              <a:t>Halvadjian</a:t>
            </a:r>
            <a:endParaRPr lang="bg-BG" sz="2000" b="1" dirty="0"/>
          </a:p>
        </p:txBody>
      </p:sp>
      <p:sp>
        <p:nvSpPr>
          <p:cNvPr id="4" name="Текстово поле 3"/>
          <p:cNvSpPr txBox="1"/>
          <p:nvPr/>
        </p:nvSpPr>
        <p:spPr>
          <a:xfrm>
            <a:off x="3563888" y="836712"/>
            <a:ext cx="5184576" cy="5909310"/>
          </a:xfrm>
          <a:prstGeom prst="rect">
            <a:avLst/>
          </a:prstGeom>
          <a:noFill/>
        </p:spPr>
        <p:txBody>
          <a:bodyPr wrap="square" rtlCol="0">
            <a:spAutoFit/>
          </a:bodyPr>
          <a:lstStyle/>
          <a:p>
            <a:r>
              <a:rPr lang="en-US" dirty="0" smtClean="0">
                <a:latin typeface="FZLanTingHeiS-UL-GB" pitchFamily="2" charset="-122"/>
                <a:ea typeface="FZLanTingHeiS-UL-GB" pitchFamily="2" charset="-122"/>
              </a:rPr>
              <a:t>Magardich</a:t>
            </a:r>
            <a:r>
              <a:rPr lang="en-US" dirty="0" smtClean="0">
                <a:latin typeface="FZLanTingHeiS-UL-GB" pitchFamily="2" charset="-122"/>
                <a:ea typeface="FZLanTingHeiS-UL-GB" pitchFamily="2" charset="-122"/>
              </a:rPr>
              <a:t> </a:t>
            </a:r>
            <a:r>
              <a:rPr lang="en-US" dirty="0" smtClean="0">
                <a:latin typeface="FZLanTingHeiS-UL-GB" pitchFamily="2" charset="-122"/>
                <a:ea typeface="FZLanTingHeiS-UL-GB" pitchFamily="2" charset="-122"/>
              </a:rPr>
              <a:t>Halvadjian</a:t>
            </a:r>
            <a:r>
              <a:rPr lang="en-US" dirty="0" smtClean="0">
                <a:latin typeface="FZLanTingHeiS-UL-GB" pitchFamily="2" charset="-122"/>
                <a:ea typeface="FZLanTingHeiS-UL-GB" pitchFamily="2" charset="-122"/>
              </a:rPr>
              <a:t> is Bulgarian director and producer of Armenian origin.</a:t>
            </a:r>
          </a:p>
          <a:p>
            <a:r>
              <a:rPr lang="en-US" dirty="0" smtClean="0">
                <a:latin typeface="FZLanTingHeiS-UL-GB" pitchFamily="2" charset="-122"/>
                <a:ea typeface="FZLanTingHeiS-UL-GB" pitchFamily="2" charset="-122"/>
              </a:rPr>
              <a:t>Born on February 18, 1967 in Pleven. He lived in Varna, in various Italian cities and in Moscow, where he taught school for circus artistry in the period from 1981 to 1986 [1] He graduated directing at New Bulgarian University. In his youth he played in a group. Owner of the production company "Global Films" and "Global Vision".</a:t>
            </a:r>
          </a:p>
          <a:p>
            <a:endParaRPr lang="en-US" dirty="0" smtClean="0">
              <a:latin typeface="FZLanTingHeiS-UL-GB" pitchFamily="2" charset="-122"/>
              <a:ea typeface="FZLanTingHeiS-UL-GB" pitchFamily="2" charset="-122"/>
            </a:endParaRPr>
          </a:p>
          <a:p>
            <a:r>
              <a:rPr lang="en-US" dirty="0" smtClean="0">
                <a:latin typeface="FZLanTingHeiS-UL-GB" pitchFamily="2" charset="-122"/>
                <a:ea typeface="FZLanTingHeiS-UL-GB" pitchFamily="2" charset="-122"/>
              </a:rPr>
              <a:t>There are over 450 videos and commercials shot and is one of the most successful in the producer's business. With production deals from the mid 90s. His company "Global Dream" has existed since 2002. His are some of the most popular shows</a:t>
            </a:r>
          </a:p>
          <a:p>
            <a:r>
              <a:rPr lang="en-US" dirty="0" smtClean="0">
                <a:latin typeface="FZLanTingHeiS-UL-GB" pitchFamily="2" charset="-122"/>
                <a:ea typeface="FZLanTingHeiS-UL-GB" pitchFamily="2" charset="-122"/>
              </a:rPr>
              <a:t>In 2010 and 2012 the jury of the reality show "Bulgaria's Got Talent" TV BTV.</a:t>
            </a:r>
          </a:p>
          <a:p>
            <a:r>
              <a:rPr lang="en-US" dirty="0" smtClean="0">
                <a:latin typeface="FZLanTingHeiS-UL-GB" pitchFamily="2" charset="-122"/>
                <a:ea typeface="FZLanTingHeiS-UL-GB" pitchFamily="2" charset="-122"/>
              </a:rPr>
              <a:t>Now, in 2015, a jury in X factor.</a:t>
            </a:r>
            <a:endParaRPr lang="bg-BG" dirty="0">
              <a:ea typeface="FZLanTingHeiS-UL-GB" pitchFamily="2" charset="-122"/>
            </a:endParaRPr>
          </a:p>
        </p:txBody>
      </p:sp>
    </p:spTree>
    <p:extLst>
      <p:ext uri="{BB962C8B-B14F-4D97-AF65-F5344CB8AC3E}">
        <p14:creationId xmlns:p14="http://schemas.microsoft.com/office/powerpoint/2010/main" val="11230779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195736" y="284111"/>
            <a:ext cx="4896544"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FZLanTingHeiS-UL-GB" pitchFamily="2" charset="-122"/>
                <a:ea typeface="FZLanTingHeiS-UL-GB" pitchFamily="2" charset="-122"/>
              </a:rPr>
              <a:t>Sanya’s</a:t>
            </a:r>
            <a:r>
              <a:rPr lang="en-US" sz="3200" b="1" dirty="0" smtClean="0">
                <a:effectLst>
                  <a:outerShdw blurRad="38100" dist="38100" dir="2700000" algn="tl">
                    <a:srgbClr val="000000">
                      <a:alpha val="43137"/>
                    </a:srgbClr>
                  </a:outerShdw>
                </a:effectLst>
                <a:latin typeface="FZLanTingHeiS-UL-GB" pitchFamily="2" charset="-122"/>
                <a:ea typeface="FZLanTingHeiS-UL-GB" pitchFamily="2" charset="-122"/>
              </a:rPr>
              <a:t> team</a:t>
            </a:r>
            <a:endParaRPr lang="bg-BG" sz="3200" b="1" dirty="0">
              <a:effectLst>
                <a:outerShdw blurRad="38100" dist="38100" dir="2700000" algn="tl">
                  <a:srgbClr val="000000">
                    <a:alpha val="43137"/>
                  </a:srgbClr>
                </a:outerShdw>
              </a:effectLst>
              <a:ea typeface="FZLanTingHeiS-UL-GB" pitchFamily="2" charset="-122"/>
            </a:endParaRPr>
          </a:p>
        </p:txBody>
      </p:sp>
      <p:pic>
        <p:nvPicPr>
          <p:cNvPr id="6" name="Картина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2592288" cy="2592288"/>
          </a:xfrm>
          <a:prstGeom prst="rect">
            <a:avLst/>
          </a:prstGeom>
        </p:spPr>
      </p:pic>
      <p:pic>
        <p:nvPicPr>
          <p:cNvPr id="7" name="Картина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196752"/>
            <a:ext cx="2808312" cy="2808312"/>
          </a:xfrm>
          <a:prstGeom prst="rect">
            <a:avLst/>
          </a:prstGeom>
        </p:spPr>
      </p:pic>
      <p:pic>
        <p:nvPicPr>
          <p:cNvPr id="8" name="Картина 7"/>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230303" y="1642511"/>
            <a:ext cx="2362553" cy="2362553"/>
          </a:xfrm>
          <a:prstGeom prst="rect">
            <a:avLst/>
          </a:prstGeom>
        </p:spPr>
      </p:pic>
      <p:sp>
        <p:nvSpPr>
          <p:cNvPr id="9" name="Текстово поле 8"/>
          <p:cNvSpPr txBox="1"/>
          <p:nvPr/>
        </p:nvSpPr>
        <p:spPr>
          <a:xfrm>
            <a:off x="614782" y="4256731"/>
            <a:ext cx="1872208" cy="830997"/>
          </a:xfrm>
          <a:prstGeom prst="rect">
            <a:avLst/>
          </a:prstGeom>
          <a:noFill/>
        </p:spPr>
        <p:txBody>
          <a:bodyPr wrap="square" rtlCol="0">
            <a:spAutoFit/>
          </a:bodyPr>
          <a:lstStyle/>
          <a:p>
            <a:pPr algn="ctr"/>
            <a:r>
              <a:rPr lang="en-US" sz="2400" b="1" dirty="0" smtClean="0">
                <a:latin typeface="FZLanTingHeiS-UL-GB" pitchFamily="2" charset="-122"/>
                <a:ea typeface="FZLanTingHeiS-UL-GB" pitchFamily="2" charset="-122"/>
              </a:rPr>
              <a:t>Kristian</a:t>
            </a:r>
            <a:r>
              <a:rPr lang="en-US" sz="2400" b="1" dirty="0" smtClean="0">
                <a:latin typeface="FZLanTingHeiS-UL-GB" pitchFamily="2" charset="-122"/>
                <a:ea typeface="FZLanTingHeiS-UL-GB" pitchFamily="2" charset="-122"/>
              </a:rPr>
              <a:t> </a:t>
            </a:r>
            <a:r>
              <a:rPr lang="en-US" sz="2400" b="1" dirty="0" smtClean="0">
                <a:latin typeface="FZLanTingHeiS-UL-GB" pitchFamily="2" charset="-122"/>
                <a:ea typeface="FZLanTingHeiS-UL-GB" pitchFamily="2" charset="-122"/>
              </a:rPr>
              <a:t>Yankulov</a:t>
            </a:r>
            <a:endParaRPr lang="bg-BG" sz="2400" b="1" dirty="0">
              <a:ea typeface="FZLanTingHeiS-UL-GB" pitchFamily="2" charset="-122"/>
            </a:endParaRPr>
          </a:p>
        </p:txBody>
      </p:sp>
      <p:sp>
        <p:nvSpPr>
          <p:cNvPr id="10" name="Текстово поле 9"/>
          <p:cNvSpPr txBox="1"/>
          <p:nvPr/>
        </p:nvSpPr>
        <p:spPr>
          <a:xfrm>
            <a:off x="3275856" y="4256731"/>
            <a:ext cx="2232248" cy="830997"/>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Zhivko Stanev</a:t>
            </a:r>
            <a:endParaRPr lang="bg-BG" sz="2400" b="1" dirty="0">
              <a:latin typeface="FZLanTingHeiS-UL-GB" pitchFamily="2" charset="-122"/>
              <a:ea typeface="FZLanTingHeiS-UL-GB" pitchFamily="2" charset="-122"/>
            </a:endParaRPr>
          </a:p>
        </p:txBody>
      </p:sp>
      <p:sp>
        <p:nvSpPr>
          <p:cNvPr id="13" name="Текстово поле 12"/>
          <p:cNvSpPr txBox="1"/>
          <p:nvPr/>
        </p:nvSpPr>
        <p:spPr>
          <a:xfrm>
            <a:off x="6512538" y="4293096"/>
            <a:ext cx="1798081" cy="830997"/>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Christian Kostov</a:t>
            </a:r>
            <a:endParaRPr lang="bg-BG" sz="2400" b="1" dirty="0">
              <a:latin typeface="FZLanTingHeiS-UL-GB" pitchFamily="2" charset="-122"/>
              <a:ea typeface="FZLanTingHeiS-UL-GB" pitchFamily="2" charset="-122"/>
            </a:endParaRPr>
          </a:p>
        </p:txBody>
      </p:sp>
    </p:spTree>
    <p:extLst>
      <p:ext uri="{BB962C8B-B14F-4D97-AF65-F5344CB8AC3E}">
        <p14:creationId xmlns:p14="http://schemas.microsoft.com/office/powerpoint/2010/main" val="28799866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915816" y="404664"/>
            <a:ext cx="3456384" cy="584775"/>
          </a:xfrm>
          <a:prstGeom prst="rect">
            <a:avLst/>
          </a:prstGeom>
          <a:noFill/>
        </p:spPr>
        <p:txBody>
          <a:bodyPr wrap="square" rtlCol="0">
            <a:spAutoFit/>
          </a:bodyPr>
          <a:lstStyle/>
          <a:p>
            <a:pPr algn="ctr"/>
            <a:r>
              <a:rPr lang="en-US" sz="3200" b="1" dirty="0" smtClean="0">
                <a:latin typeface="FZLanTingHeiS-UL-GB" pitchFamily="2" charset="-122"/>
                <a:ea typeface="FZLanTingHeiS-UL-GB" pitchFamily="2" charset="-122"/>
              </a:rPr>
              <a:t>Krisko’s team</a:t>
            </a:r>
            <a:endParaRPr lang="bg-BG" sz="3200" b="1" dirty="0">
              <a:ea typeface="FZLanTingHeiS-UL-GB" pitchFamily="2" charset="-122"/>
            </a:endParaRPr>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2776"/>
            <a:ext cx="2218537" cy="2218537"/>
          </a:xfrm>
          <a:prstGeom prst="rect">
            <a:avLst/>
          </a:prstGeom>
        </p:spPr>
      </p:pic>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255049"/>
            <a:ext cx="2376264" cy="2376264"/>
          </a:xfrm>
          <a:prstGeom prst="rect">
            <a:avLst/>
          </a:prstGeom>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1615089"/>
            <a:ext cx="2016224" cy="2016224"/>
          </a:xfrm>
          <a:prstGeom prst="rect">
            <a:avLst/>
          </a:prstGeom>
        </p:spPr>
      </p:pic>
      <p:pic>
        <p:nvPicPr>
          <p:cNvPr id="6" name="Картина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1772815"/>
            <a:ext cx="1858497" cy="1858497"/>
          </a:xfrm>
          <a:prstGeom prst="rect">
            <a:avLst/>
          </a:prstGeom>
        </p:spPr>
      </p:pic>
      <p:sp>
        <p:nvSpPr>
          <p:cNvPr id="8" name="Текстово поле 7"/>
          <p:cNvSpPr txBox="1"/>
          <p:nvPr/>
        </p:nvSpPr>
        <p:spPr>
          <a:xfrm>
            <a:off x="4355976" y="3906764"/>
            <a:ext cx="2016224" cy="830997"/>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Victoria Georgieva</a:t>
            </a:r>
            <a:endParaRPr lang="bg-BG" sz="2400" b="1" dirty="0">
              <a:latin typeface="FZLanTingHeiS-UL-GB" pitchFamily="2" charset="-122"/>
              <a:ea typeface="FZLanTingHeiS-UL-GB" pitchFamily="2" charset="-122"/>
            </a:endParaRPr>
          </a:p>
        </p:txBody>
      </p:sp>
      <p:sp>
        <p:nvSpPr>
          <p:cNvPr id="9" name="Текстово поле 8"/>
          <p:cNvSpPr txBox="1"/>
          <p:nvPr/>
        </p:nvSpPr>
        <p:spPr>
          <a:xfrm>
            <a:off x="6689380" y="3906719"/>
            <a:ext cx="1944216" cy="830997"/>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Darina Jotova</a:t>
            </a:r>
            <a:endParaRPr lang="bg-BG" sz="2400" b="1" dirty="0">
              <a:latin typeface="FZLanTingHeiS-UL-GB" pitchFamily="2" charset="-122"/>
              <a:ea typeface="FZLanTingHeiS-UL-GB" pitchFamily="2" charset="-122"/>
            </a:endParaRPr>
          </a:p>
        </p:txBody>
      </p:sp>
      <p:sp>
        <p:nvSpPr>
          <p:cNvPr id="10" name="Текстово поле 9"/>
          <p:cNvSpPr txBox="1"/>
          <p:nvPr/>
        </p:nvSpPr>
        <p:spPr>
          <a:xfrm>
            <a:off x="2387155" y="3906764"/>
            <a:ext cx="1849407" cy="830997"/>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Angela Kirkova</a:t>
            </a:r>
            <a:endParaRPr lang="bg-BG" sz="2400" b="1" dirty="0">
              <a:latin typeface="FZLanTingHeiS-UL-GB" pitchFamily="2" charset="-122"/>
              <a:ea typeface="FZLanTingHeiS-UL-GB" pitchFamily="2" charset="-122"/>
            </a:endParaRPr>
          </a:p>
        </p:txBody>
      </p:sp>
      <p:sp>
        <p:nvSpPr>
          <p:cNvPr id="11" name="Текстово поле 10"/>
          <p:cNvSpPr txBox="1"/>
          <p:nvPr/>
        </p:nvSpPr>
        <p:spPr>
          <a:xfrm>
            <a:off x="164704" y="4091430"/>
            <a:ext cx="2039025" cy="461665"/>
          </a:xfrm>
          <a:prstGeom prst="rect">
            <a:avLst/>
          </a:prstGeom>
          <a:noFill/>
        </p:spPr>
        <p:txBody>
          <a:bodyPr wrap="square" rtlCol="0">
            <a:spAutoFit/>
          </a:bodyPr>
          <a:lstStyle/>
          <a:p>
            <a:pPr algn="ctr"/>
            <a:r>
              <a:rPr lang="en-US" sz="2400" b="1" dirty="0">
                <a:latin typeface="FZLanTingHeiS-UL-GB" pitchFamily="2" charset="-122"/>
                <a:ea typeface="FZLanTingHeiS-UL-GB" pitchFamily="2" charset="-122"/>
              </a:rPr>
              <a:t>Eva-Mariq</a:t>
            </a:r>
            <a:endParaRPr lang="bg-BG" sz="2400" b="1" dirty="0">
              <a:latin typeface="FZLanTingHeiS-UL-GB" pitchFamily="2" charset="-122"/>
              <a:ea typeface="FZLanTingHeiS-UL-GB" pitchFamily="2" charset="-122"/>
            </a:endParaRPr>
          </a:p>
        </p:txBody>
      </p:sp>
    </p:spTree>
    <p:extLst>
      <p:ext uri="{BB962C8B-B14F-4D97-AF65-F5344CB8AC3E}">
        <p14:creationId xmlns:p14="http://schemas.microsoft.com/office/powerpoint/2010/main" val="19664168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847</Words>
  <Application>Microsoft Office PowerPoint</Application>
  <PresentationFormat>Презентация на цял екран (4:3)</PresentationFormat>
  <Paragraphs>56</Paragraphs>
  <Slides>13</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13</vt:i4>
      </vt:variant>
    </vt:vector>
  </HeadingPairs>
  <TitlesOfParts>
    <vt:vector size="14" baseType="lpstr">
      <vt:lpstr>Office тема</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user</dc:creator>
  <cp:lastModifiedBy>user</cp:lastModifiedBy>
  <cp:revision>17</cp:revision>
  <dcterms:created xsi:type="dcterms:W3CDTF">2015-11-29T10:00:51Z</dcterms:created>
  <dcterms:modified xsi:type="dcterms:W3CDTF">2015-11-29T20:24:48Z</dcterms:modified>
</cp:coreProperties>
</file>