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9AB9A02-0732-4FC9-A64A-886C199DD682}" type="datetimeFigureOut">
              <a:rPr lang="bg-BG" smtClean="0"/>
              <a:t>21.2.2017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F173EA8-8582-4459-BA8C-515BB873B540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780108"/>
          </a:xfrm>
        </p:spPr>
        <p:txBody>
          <a:bodyPr>
            <a:normAutofit/>
          </a:bodyPr>
          <a:lstStyle/>
          <a:p>
            <a:pPr algn="r"/>
            <a:r>
              <a:rPr lang="bg-BG" sz="8000" dirty="0" smtClean="0">
                <a:solidFill>
                  <a:schemeClr val="bg1"/>
                </a:solidFill>
              </a:rPr>
              <a:t>Баба Марта</a:t>
            </a:r>
            <a:endParaRPr lang="bg-BG" sz="8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5840"/>
            <a:ext cx="2460873" cy="3697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5" r="25019"/>
          <a:stretch/>
        </p:blipFill>
        <p:spPr bwMode="auto">
          <a:xfrm>
            <a:off x="5364088" y="2492896"/>
            <a:ext cx="2952328" cy="27948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73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16000" indent="45720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dirty="0" smtClean="0"/>
              <a:t>Баба </a:t>
            </a:r>
            <a:r>
              <a:rPr lang="ru-RU" dirty="0"/>
              <a:t>Марта е митичен персонаж в българския фолклор. В народните вярвания, представени в пословици и приказки, името ѝ е свързано с името на месец „март“. Три са месеците, които са персонифицирани в българските митични представи – януари, февруари и март. Януари и февруари са представени като братя с лют характер – Голям Сечко и Малък Сечко. Баба Марта се смята за тяхна сестра, която ту е усмихната и добронамерена, ту непредвидимо зла.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Баба Марта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5721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855406" y="2276872"/>
            <a:ext cx="3352800" cy="403244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Червено-белите украшения идват от времето на хан Аспарух. Едно от преданията е, че той получил дар от сестра си под формата на китка, привързана към крака на лястовица с бял конец. Червената багра била от кръвта на птицата, чийто крак бил наранен от конеца. Птичката пристигнала при хан Аспарух точно на 1 март, откъдето води началото си и традицията на този ден всички българи да си даряват червено-бели мартеници за здраве, щастие и </a:t>
            </a:r>
            <a:r>
              <a:rPr lang="ru-RU" dirty="0" smtClean="0"/>
              <a:t>сполука.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1052736"/>
            <a:ext cx="3352800" cy="1252728"/>
          </a:xfrm>
        </p:spPr>
        <p:txBody>
          <a:bodyPr/>
          <a:lstStyle/>
          <a:p>
            <a:r>
              <a:rPr lang="bg-BG" dirty="0" smtClean="0"/>
              <a:t>Легенда за мартеницата</a:t>
            </a:r>
            <a:endParaRPr lang="bg-B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417" y="2276872"/>
            <a:ext cx="4842583" cy="323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17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4860032" y="1340768"/>
            <a:ext cx="3818467" cy="4082257"/>
          </a:xfrm>
        </p:spPr>
        <p:txBody>
          <a:bodyPr>
            <a:noAutofit/>
          </a:bodyPr>
          <a:lstStyle/>
          <a:p>
            <a:r>
              <a:rPr lang="ru-RU" sz="2400" dirty="0"/>
              <a:t>Взела две игли от Ежко,</a:t>
            </a:r>
          </a:p>
          <a:p>
            <a:r>
              <a:rPr lang="ru-RU" sz="2400" dirty="0"/>
              <a:t>прежда от върбите взела,</a:t>
            </a:r>
          </a:p>
          <a:p>
            <a:r>
              <a:rPr lang="ru-RU" sz="2400" dirty="0"/>
              <a:t>Баба Марта тази заран</a:t>
            </a:r>
          </a:p>
          <a:p>
            <a:r>
              <a:rPr lang="ru-RU" sz="2400" dirty="0"/>
              <a:t>мартенички е изплела.</a:t>
            </a:r>
          </a:p>
          <a:p>
            <a:endParaRPr lang="ru-RU" sz="2400" dirty="0"/>
          </a:p>
          <a:p>
            <a:r>
              <a:rPr lang="ru-RU" sz="2400" dirty="0"/>
              <a:t>Ето ти една за здраве,</a:t>
            </a:r>
          </a:p>
          <a:p>
            <a:r>
              <a:rPr lang="ru-RU" sz="2400" dirty="0"/>
              <a:t>ето ти една за сила.</a:t>
            </a:r>
          </a:p>
          <a:p>
            <a:r>
              <a:rPr lang="ru-RU" sz="2400" dirty="0"/>
              <a:t>Баба Марта на децата</a:t>
            </a:r>
          </a:p>
          <a:p>
            <a:r>
              <a:rPr lang="ru-RU" sz="2400" dirty="0"/>
              <a:t>пролет днес е подарила.</a:t>
            </a:r>
            <a:endParaRPr lang="bg-BG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" r="164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821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Баба Марта</a:t>
            </a:r>
            <a:br>
              <a:rPr lang="ru-RU" dirty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3568" y="2132856"/>
            <a:ext cx="4248472" cy="3600400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2600" dirty="0"/>
              <a:t>Малък Сечко свъсен кихна</a:t>
            </a:r>
          </a:p>
          <a:p>
            <a:pPr marL="0" indent="0">
              <a:buNone/>
            </a:pPr>
            <a:r>
              <a:rPr lang="ru-RU" sz="2600" dirty="0"/>
              <a:t>и замина си далече.</a:t>
            </a:r>
          </a:p>
          <a:p>
            <a:pPr marL="0" indent="0">
              <a:buNone/>
            </a:pPr>
            <a:r>
              <a:rPr lang="ru-RU" sz="2600" dirty="0"/>
              <a:t>Баба Марта се усмихна</a:t>
            </a:r>
          </a:p>
          <a:p>
            <a:pPr marL="0" indent="0">
              <a:buNone/>
            </a:pPr>
            <a:r>
              <a:rPr lang="ru-RU" sz="2600" dirty="0"/>
              <a:t>и на Слънчо светъл Рече:</a:t>
            </a:r>
          </a:p>
          <a:p>
            <a:pPr marL="0" indent="0">
              <a:buNone/>
            </a:pPr>
            <a:endParaRPr lang="ru-RU" sz="2600" dirty="0"/>
          </a:p>
          <a:p>
            <a:pPr marL="0" indent="0">
              <a:buNone/>
            </a:pPr>
            <a:r>
              <a:rPr lang="ru-RU" sz="2600" dirty="0"/>
              <a:t>”Хайде, Слънчо, ставай сине</a:t>
            </a:r>
          </a:p>
          <a:p>
            <a:pPr marL="0" indent="0">
              <a:buNone/>
            </a:pPr>
            <a:r>
              <a:rPr lang="ru-RU" sz="2600" dirty="0"/>
              <a:t>цяла зима спа на воля,</a:t>
            </a:r>
          </a:p>
          <a:p>
            <a:pPr marL="0" indent="0">
              <a:buNone/>
            </a:pPr>
            <a:r>
              <a:rPr lang="ru-RU" sz="2600" dirty="0"/>
              <a:t>а сега поля градини</a:t>
            </a:r>
          </a:p>
          <a:p>
            <a:pPr marL="0" indent="0">
              <a:buNone/>
            </a:pPr>
            <a:r>
              <a:rPr lang="ru-RU" sz="2600" dirty="0"/>
              <a:t>тебе чакат и се молят.</a:t>
            </a:r>
          </a:p>
          <a:p>
            <a:endParaRPr lang="ru-RU" sz="2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60032" y="2348880"/>
            <a:ext cx="3822192" cy="2871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/>
              <a:t>Чакат да ги стоплиш, сине,</a:t>
            </a:r>
          </a:p>
          <a:p>
            <a:pPr marL="0" indent="0">
              <a:buNone/>
            </a:pPr>
            <a:r>
              <a:rPr lang="ru-RU" sz="2200" dirty="0"/>
              <a:t>да поникнат буйни ниви.</a:t>
            </a:r>
          </a:p>
          <a:p>
            <a:pPr marL="0" indent="0">
              <a:buNone/>
            </a:pPr>
            <a:r>
              <a:rPr lang="ru-RU" sz="2200" dirty="0"/>
              <a:t>По дворове, по градини</a:t>
            </a:r>
          </a:p>
          <a:p>
            <a:pPr marL="0" indent="0">
              <a:buNone/>
            </a:pPr>
            <a:r>
              <a:rPr lang="ru-RU" sz="2200" dirty="0"/>
              <a:t>да разцъфнат бели сливи.</a:t>
            </a:r>
          </a:p>
          <a:p>
            <a:pPr marL="0" indent="0">
              <a:buNone/>
            </a:pPr>
            <a:endParaRPr lang="ru-RU" sz="2200" dirty="0"/>
          </a:p>
          <a:p>
            <a:pPr marL="0" indent="0">
              <a:buNone/>
            </a:pPr>
            <a:r>
              <a:rPr lang="ru-RU" sz="2200" dirty="0"/>
              <a:t>Чакат вече и децата</a:t>
            </a:r>
          </a:p>
          <a:p>
            <a:pPr marL="0" indent="0">
              <a:buNone/>
            </a:pPr>
            <a:r>
              <a:rPr lang="ru-RU" sz="2200" dirty="0"/>
              <a:t>те са палави и мили</a:t>
            </a:r>
          </a:p>
          <a:p>
            <a:pPr marL="0" indent="0">
              <a:buNone/>
            </a:pPr>
            <a:r>
              <a:rPr lang="ru-RU" sz="2200" dirty="0"/>
              <a:t>разтвори им сърчицата</a:t>
            </a:r>
          </a:p>
          <a:p>
            <a:pPr marL="0" indent="0">
              <a:buNone/>
            </a:pPr>
            <a:r>
              <a:rPr lang="ru-RU" sz="2200" dirty="0"/>
              <a:t>влей им бодрост, здраве, сили.”</a:t>
            </a:r>
            <a:endParaRPr lang="bg-BG" sz="2200" dirty="0"/>
          </a:p>
          <a:p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262214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36912"/>
            <a:ext cx="3913288" cy="4109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Свързано изображени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45019" r="4242" b="46341"/>
          <a:stretch/>
        </p:blipFill>
        <p:spPr bwMode="auto">
          <a:xfrm>
            <a:off x="251520" y="764704"/>
            <a:ext cx="302433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Свързано изображени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45019" r="4242" b="46341"/>
          <a:stretch/>
        </p:blipFill>
        <p:spPr bwMode="auto">
          <a:xfrm>
            <a:off x="3275856" y="764704"/>
            <a:ext cx="302433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Свързано изображение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9" t="45019" r="4242" b="46341"/>
          <a:stretch/>
        </p:blipFill>
        <p:spPr bwMode="auto">
          <a:xfrm>
            <a:off x="5940152" y="764704"/>
            <a:ext cx="302433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88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20">
      <a:dk1>
        <a:sysClr val="windowText" lastClr="000000"/>
      </a:dk1>
      <a:lt1>
        <a:sysClr val="window" lastClr="FFFFFF"/>
      </a:lt1>
      <a:dk2>
        <a:srgbClr val="C00000"/>
      </a:dk2>
      <a:lt2>
        <a:srgbClr val="FF8989"/>
      </a:lt2>
      <a:accent1>
        <a:srgbClr val="FA0000"/>
      </a:accent1>
      <a:accent2>
        <a:srgbClr val="FA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FD6B67"/>
      </a:accent6>
      <a:hlink>
        <a:srgbClr val="FF0000"/>
      </a:hlink>
      <a:folHlink>
        <a:srgbClr val="FD3535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300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Candara</vt:lpstr>
      <vt:lpstr>Symbol</vt:lpstr>
      <vt:lpstr>Waveform</vt:lpstr>
      <vt:lpstr>Баба Марта</vt:lpstr>
      <vt:lpstr>Баба Марта</vt:lpstr>
      <vt:lpstr>Легенда за мартеницата</vt:lpstr>
      <vt:lpstr>PowerPoint Presentation</vt:lpstr>
      <vt:lpstr>Баба Марта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Баба Марта</dc:title>
  <dc:creator>Student</dc:creator>
  <cp:lastModifiedBy>PC-1</cp:lastModifiedBy>
  <cp:revision>6</cp:revision>
  <dcterms:created xsi:type="dcterms:W3CDTF">2017-02-14T09:12:21Z</dcterms:created>
  <dcterms:modified xsi:type="dcterms:W3CDTF">2017-02-21T09:49:35Z</dcterms:modified>
</cp:coreProperties>
</file>