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6" r:id="rId2"/>
    <p:sldId id="261" r:id="rId3"/>
    <p:sldId id="262" r:id="rId4"/>
    <p:sldId id="263" r:id="rId5"/>
    <p:sldId id="258" r:id="rId6"/>
    <p:sldId id="259" r:id="rId7"/>
    <p:sldId id="264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E5236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6BC79A-4312-4788-949D-366DE0BA5C96}" type="datetimeFigureOut">
              <a:rPr lang="bg-BG" smtClean="0"/>
              <a:t>21.2.2017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C727616-9FF3-46A3-9DBB-C1399F80FD52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pPr algn="just"/>
            <a:r>
              <a:rPr lang="bg-BG" sz="4400" dirty="0" smtClean="0">
                <a:solidFill>
                  <a:srgbClr val="DE5236"/>
                </a:solidFill>
                <a:latin typeface="Comic Sans MS" pitchFamily="66" charset="0"/>
              </a:rPr>
              <a:t>Баба Марта</a:t>
            </a:r>
            <a:endParaRPr lang="bg-BG" sz="4400" dirty="0">
              <a:solidFill>
                <a:srgbClr val="DE5236"/>
              </a:solidFill>
              <a:latin typeface="Comic Sans MS" pitchFamily="66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768849" y="5157192"/>
            <a:ext cx="3309803" cy="1260629"/>
          </a:xfrm>
        </p:spPr>
        <p:txBody>
          <a:bodyPr>
            <a:normAutofit/>
          </a:bodyPr>
          <a:lstStyle/>
          <a:p>
            <a:pPr algn="just"/>
            <a:r>
              <a:rPr lang="bg-BG" sz="2000" dirty="0" smtClean="0">
                <a:solidFill>
                  <a:schemeClr val="tx1"/>
                </a:solidFill>
                <a:latin typeface="Comic Sans MS" pitchFamily="66" charset="0"/>
              </a:rPr>
              <a:t>Катя Христова</a:t>
            </a:r>
            <a:endParaRPr lang="bg-BG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AutoShape 4" descr="Резултат с изображение за martenici"/>
          <p:cNvSpPr>
            <a:spLocks noChangeAspect="1" noChangeArrowheads="1"/>
          </p:cNvSpPr>
          <p:nvPr/>
        </p:nvSpPr>
        <p:spPr bwMode="auto">
          <a:xfrm>
            <a:off x="1547664" y="347642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6" name="AutoShape 6" descr="Резултат с изображение за marteni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2677"/>
            <a:ext cx="3888432" cy="40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1907704" y="4581128"/>
            <a:ext cx="47852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ЧЕСТИТА 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БАБА</a:t>
            </a:r>
            <a:r>
              <a:rPr lang="bg-B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g-B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МАРТА!</a:t>
            </a:r>
            <a:endParaRPr lang="bg-B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06" y="1124744"/>
            <a:ext cx="4320480" cy="323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6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 anchor="ctr">
            <a:normAutofit/>
          </a:bodyPr>
          <a:lstStyle/>
          <a:p>
            <a:pPr algn="ctr"/>
            <a:r>
              <a:rPr lang="bg-BG" sz="4400" dirty="0">
                <a:solidFill>
                  <a:srgbClr val="DE5236"/>
                </a:solidFill>
                <a:latin typeface="Comic Sans MS" pitchFamily="66" charset="0"/>
              </a:rPr>
              <a:t>Легенда</a:t>
            </a:r>
            <a:r>
              <a:rPr lang="bg-BG" sz="4400" dirty="0">
                <a:latin typeface="Comic Sans MS" pitchFamily="66" charset="0"/>
              </a:rPr>
              <a:t> </a:t>
            </a:r>
            <a:r>
              <a:rPr lang="bg-BG" sz="4400" dirty="0">
                <a:solidFill>
                  <a:srgbClr val="DE5236"/>
                </a:solidFill>
                <a:latin typeface="Comic Sans MS" pitchFamily="66" charset="0"/>
              </a:rPr>
              <a:t>за мартеницата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3452" y="1988839"/>
            <a:ext cx="3816540" cy="4383731"/>
          </a:xfrm>
        </p:spPr>
        <p:txBody>
          <a:bodyPr/>
          <a:lstStyle/>
          <a:p>
            <a:pPr marL="68580" indent="360000">
              <a:buNone/>
            </a:pP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Легендата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се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отнася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времето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когато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Аспарух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 бил на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десния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бряг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Дунав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. Брат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му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Баян и сестра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му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Хуба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го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чакали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левия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бряг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търсели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брод за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България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bg-BG" dirty="0"/>
          </a:p>
        </p:txBody>
      </p:sp>
      <p:pic>
        <p:nvPicPr>
          <p:cNvPr id="1026" name="Picture 2" descr="C:\Users\Acer\Desktop\302207_3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01" y="4005064"/>
            <a:ext cx="2890861" cy="23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865c0c0b4ab0e063e5caa3387c1a874121d417bca634703590af54049355e4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19" y="1772816"/>
            <a:ext cx="300355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 anchor="ctr">
            <a:normAutofit/>
          </a:bodyPr>
          <a:lstStyle/>
          <a:p>
            <a:pPr algn="ctr"/>
            <a:r>
              <a:rPr lang="bg-BG" sz="4400" dirty="0">
                <a:solidFill>
                  <a:srgbClr val="DE5236"/>
                </a:solidFill>
                <a:latin typeface="Comic Sans MS" pitchFamily="66" charset="0"/>
              </a:rPr>
              <a:t>Легенда</a:t>
            </a:r>
            <a:r>
              <a:rPr lang="bg-BG" sz="4400" dirty="0">
                <a:latin typeface="Comic Sans MS" pitchFamily="66" charset="0"/>
              </a:rPr>
              <a:t> </a:t>
            </a:r>
            <a:r>
              <a:rPr lang="bg-BG" sz="4400" dirty="0">
                <a:solidFill>
                  <a:srgbClr val="DE5236"/>
                </a:solidFill>
                <a:latin typeface="Comic Sans MS" pitchFamily="66" charset="0"/>
              </a:rPr>
              <a:t>за мартеницата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3568" y="1484784"/>
            <a:ext cx="3816425" cy="4752528"/>
          </a:xfrm>
        </p:spPr>
        <p:txBody>
          <a:bodyPr>
            <a:normAutofit lnSpcReduction="10000"/>
          </a:bodyPr>
          <a:lstStyle/>
          <a:p>
            <a:pPr marL="68580" indent="360000">
              <a:buNone/>
            </a:pP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Вързали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края на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бяло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кълбо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крака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на сокола, за да полети и им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покаже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брода, по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който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да минат.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Хазарска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стрела пронизала Баян.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Бликнала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алена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кръв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която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обагрила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бялата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връв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която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трябвало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да послужи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като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знак за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Аспарух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че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скъпите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му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брат и сестра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идват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при него.</a:t>
            </a:r>
            <a:endParaRPr lang="bg-BG" dirty="0"/>
          </a:p>
        </p:txBody>
      </p:sp>
      <p:pic>
        <p:nvPicPr>
          <p:cNvPr id="2050" name="Picture 2" descr="C:\Users\Acer\Desktop\1996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3" b="10977"/>
          <a:stretch/>
        </p:blipFill>
        <p:spPr bwMode="auto">
          <a:xfrm>
            <a:off x="4496134" y="1653398"/>
            <a:ext cx="402734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143000"/>
          </a:xfrm>
        </p:spPr>
        <p:txBody>
          <a:bodyPr anchor="ctr">
            <a:normAutofit/>
          </a:bodyPr>
          <a:lstStyle/>
          <a:p>
            <a:pPr algn="ctr"/>
            <a:r>
              <a:rPr lang="bg-BG" sz="4400" dirty="0">
                <a:solidFill>
                  <a:srgbClr val="DE5236"/>
                </a:solidFill>
                <a:latin typeface="Comic Sans MS" pitchFamily="66" charset="0"/>
              </a:rPr>
              <a:t>Легенда</a:t>
            </a:r>
            <a:r>
              <a:rPr lang="bg-BG" sz="4400" dirty="0">
                <a:latin typeface="Comic Sans MS" pitchFamily="66" charset="0"/>
              </a:rPr>
              <a:t> </a:t>
            </a:r>
            <a:r>
              <a:rPr lang="bg-BG" sz="4400" dirty="0">
                <a:solidFill>
                  <a:srgbClr val="DE5236"/>
                </a:solidFill>
                <a:latin typeface="Comic Sans MS" pitchFamily="66" charset="0"/>
              </a:rPr>
              <a:t>за мартеницата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1700808"/>
            <a:ext cx="4032447" cy="4968552"/>
          </a:xfrm>
        </p:spPr>
        <p:txBody>
          <a:bodyPr>
            <a:normAutofit/>
          </a:bodyPr>
          <a:lstStyle/>
          <a:p>
            <a:pPr marL="0" indent="360000">
              <a:lnSpc>
                <a:spcPct val="8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След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като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получил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скъпата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вест,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Аспарух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късал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конци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от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бяло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червената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нишка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връзвал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ги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ръцете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войниците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си и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повтарял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360000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Нишката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която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ни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свързва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да не се прекъсва никога. Да сме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здрави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да сме весели, да сме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щастливи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да сме БЪЛГАРИ”…</a:t>
            </a:r>
            <a:endParaRPr lang="bg-BG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bg-BG" dirty="0"/>
          </a:p>
        </p:txBody>
      </p:sp>
      <p:pic>
        <p:nvPicPr>
          <p:cNvPr id="3074" name="Picture 2" descr="C:\Users\Acer\Desktop\556708_535123033177403_6119558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95" y="1999272"/>
            <a:ext cx="3768090" cy="34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8446" y="349671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bg-BG" sz="4400" dirty="0" smtClean="0">
                <a:solidFill>
                  <a:srgbClr val="DE5236"/>
                </a:solidFill>
                <a:latin typeface="Comic Sans MS" pitchFamily="66" charset="0"/>
              </a:rPr>
              <a:t>Баба Марта в чужбина</a:t>
            </a:r>
            <a:endParaRPr lang="bg-BG" sz="4400" dirty="0">
              <a:solidFill>
                <a:srgbClr val="DE5236"/>
              </a:solidFill>
              <a:latin typeface="Comic Sans MS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25208" y="1700808"/>
            <a:ext cx="3958038" cy="2348021"/>
          </a:xfrm>
        </p:spPr>
        <p:txBody>
          <a:bodyPr anchor="ctr">
            <a:normAutofit lnSpcReduction="10000"/>
          </a:bodyPr>
          <a:lstStyle/>
          <a:p>
            <a:pPr marL="0" indent="360000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Обичаят за връзване на Мартеница  също е познат и в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Румъния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Молдова, Албания, Гърция, Република Македония и Сърбия. 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bg-BG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Acer\Desktop\romania_flag_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46" y="1460659"/>
            <a:ext cx="3733170" cy="20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638979" y="3429000"/>
            <a:ext cx="7888535" cy="294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Румъния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обичаят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се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нарича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„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мърцишор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”,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което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преведено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означава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 „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малък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март”.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Румънският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обичай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е много подобен на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българския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. На 1-ви март се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подаряват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украшения,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направени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от бели и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червени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конци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. Носят се от жени и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момичета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през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целия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месец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март.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Мъжете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могат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да носят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мартеница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само на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скришно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място, например в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обувката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Румънската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легенда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свързва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този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обичай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с юнака и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слънцето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6989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>
                <a:solidFill>
                  <a:srgbClr val="DE5236"/>
                </a:solidFill>
                <a:latin typeface="Comic Sans MS" pitchFamily="66" charset="0"/>
              </a:rPr>
              <a:t>1 </a:t>
            </a:r>
            <a:r>
              <a:rPr lang="bg-BG" sz="4400" dirty="0" smtClean="0">
                <a:solidFill>
                  <a:srgbClr val="DE5236"/>
                </a:solidFill>
                <a:latin typeface="Comic Sans MS" pitchFamily="66" charset="0"/>
              </a:rPr>
              <a:t>март</a:t>
            </a:r>
            <a:endParaRPr lang="bg-BG" sz="4400" dirty="0">
              <a:solidFill>
                <a:srgbClr val="DE5236"/>
              </a:solidFill>
              <a:latin typeface="Comic Sans MS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916832"/>
            <a:ext cx="4464496" cy="4608512"/>
          </a:xfrm>
        </p:spPr>
        <p:txBody>
          <a:bodyPr>
            <a:normAutofit/>
          </a:bodyPr>
          <a:lstStyle/>
          <a:p>
            <a:pPr marL="0" indent="360000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Всяка година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преди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началото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на март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българите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си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подаряват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мартеници –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преплетени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конци,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най-често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червени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и бели, но се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срещат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и зелени с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най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-различна форма – за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здраве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и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щастие.На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1-ви март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българите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слагат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мартеници на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дрехите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или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китките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си и си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пожелават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здраве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и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щастие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с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думите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„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Честита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Баба Марта“.</a:t>
            </a:r>
          </a:p>
          <a:p>
            <a:pPr marL="0" indent="0">
              <a:lnSpc>
                <a:spcPct val="90000"/>
              </a:lnSpc>
              <a:buNone/>
            </a:pP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5122" name="Picture 2" descr="C:\Users\Acer\Desktop\martenica-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8"/>
          <a:stretch/>
        </p:blipFill>
        <p:spPr bwMode="auto">
          <a:xfrm>
            <a:off x="5004048" y="1628800"/>
            <a:ext cx="3600400" cy="43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 anchor="ctr">
            <a:normAutofit/>
          </a:bodyPr>
          <a:lstStyle/>
          <a:p>
            <a:r>
              <a:rPr lang="bg-BG" sz="4400" dirty="0">
                <a:solidFill>
                  <a:srgbClr val="DE5236"/>
                </a:solidFill>
                <a:latin typeface="Comic Sans MS" pitchFamily="66" charset="0"/>
              </a:rPr>
              <a:t>Кога се свалят мартениците?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55576" y="1484784"/>
            <a:ext cx="3960440" cy="5544616"/>
          </a:xfrm>
        </p:spPr>
        <p:txBody>
          <a:bodyPr>
            <a:noAutofit/>
          </a:bodyPr>
          <a:lstStyle/>
          <a:p>
            <a:pPr marL="0" indent="360000">
              <a:lnSpc>
                <a:spcPct val="80000"/>
              </a:lnSpc>
              <a:buNone/>
            </a:pP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Мартениците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се свалят,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като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се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види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itchFamily="66" charset="0"/>
              </a:rPr>
              <a:t>лястовица</a:t>
            </a:r>
            <a: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itchFamily="66" charset="0"/>
              </a:rPr>
              <a:t>докато</a:t>
            </a:r>
            <a: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се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чуе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гукане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гълъб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или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кукувичето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"ку-ку".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Тогава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се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завързват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плодно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дръвче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, за да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има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плодородие. </a:t>
            </a:r>
          </a:p>
          <a:p>
            <a:pPr marL="0" indent="360000">
              <a:lnSpc>
                <a:spcPct val="8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В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други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краища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страната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мартеницата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се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сваля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когато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се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види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щъркел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Поверието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е, че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ако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видиш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щъркела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в полет,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всичко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през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годината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ще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ти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върви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добре.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Ако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щъркелът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е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кацнал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ще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си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сънлив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и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мързелив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през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идното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Comic Sans MS" pitchFamily="66" charset="0"/>
              </a:rPr>
              <a:t>лято</a:t>
            </a:r>
            <a:r>
              <a:rPr lang="ru-RU" sz="22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indent="360000"/>
            <a:endParaRPr lang="bg-BG" sz="2200" dirty="0"/>
          </a:p>
        </p:txBody>
      </p:sp>
      <p:pic>
        <p:nvPicPr>
          <p:cNvPr id="6147" name="Picture 3" descr="C:\Users\Acer\Desktop\DSCF3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25" y="4149080"/>
            <a:ext cx="2927987" cy="219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cer\Desktop\Hirundo_rustica%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96" y="1628801"/>
            <a:ext cx="2970943" cy="23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 anchor="ctr">
            <a:normAutofit/>
          </a:bodyPr>
          <a:lstStyle/>
          <a:p>
            <a:r>
              <a:rPr lang="bg-BG" sz="4400" dirty="0" smtClean="0">
                <a:solidFill>
                  <a:srgbClr val="DE5236"/>
                </a:solidFill>
                <a:latin typeface="Comic Sans MS" pitchFamily="66" charset="0"/>
              </a:rPr>
              <a:t>Кога се свалят мартениците?</a:t>
            </a:r>
            <a:endParaRPr lang="bg-BG" sz="4400" dirty="0">
              <a:solidFill>
                <a:srgbClr val="DE5236"/>
              </a:solidFill>
              <a:latin typeface="Comic Sans MS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55576" y="1556792"/>
            <a:ext cx="3672408" cy="3816424"/>
          </a:xfrm>
        </p:spPr>
        <p:txBody>
          <a:bodyPr>
            <a:noAutofit/>
          </a:bodyPr>
          <a:lstStyle/>
          <a:p>
            <a:pPr marL="0" indent="360000">
              <a:lnSpc>
                <a:spcPct val="80000"/>
              </a:lnSpc>
              <a:buNone/>
            </a:pP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Според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народния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обичай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мартениците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се носят,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докато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не се види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цъфнала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овошка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Тогава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всеки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сваля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своята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мартеница и я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закача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дърво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или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храст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– на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цъфнала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слива,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ябълка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праскова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или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пък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трендафил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, та да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са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бели,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червени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хубави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и здрави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хората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. При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свалянето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мартеницата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се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намисля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желание. </a:t>
            </a:r>
          </a:p>
          <a:p>
            <a:pPr marL="0" indent="360000">
              <a:buNone/>
            </a:pPr>
            <a:endParaRPr lang="ru-RU" sz="1600" dirty="0" smtClean="0"/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endParaRPr lang="bg-BG" sz="1600" dirty="0"/>
          </a:p>
        </p:txBody>
      </p:sp>
      <p:pic>
        <p:nvPicPr>
          <p:cNvPr id="4" name="Picture 2" descr="C:\Users\Acer\Desktop\dbda005ec653e6a2a3d650c69b7875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024336" cy="40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 anchor="ctr">
            <a:normAutofit/>
          </a:bodyPr>
          <a:lstStyle/>
          <a:p>
            <a:r>
              <a:rPr lang="bg-BG" sz="4400" dirty="0">
                <a:solidFill>
                  <a:srgbClr val="DE5236"/>
                </a:solidFill>
                <a:latin typeface="Comic Sans MS" pitchFamily="66" charset="0"/>
              </a:rPr>
              <a:t>Кога се свалят мартениците?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3568" y="1484784"/>
            <a:ext cx="3744416" cy="4320480"/>
          </a:xfrm>
        </p:spPr>
        <p:txBody>
          <a:bodyPr>
            <a:noAutofit/>
          </a:bodyPr>
          <a:lstStyle/>
          <a:p>
            <a:pPr marL="0" indent="360000">
              <a:lnSpc>
                <a:spcPct val="7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По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други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места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слагат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мартеницата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под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голям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камък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и след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девет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дни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гледат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какво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има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под него.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Ако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са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се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настанили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мравки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годината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ще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е богата с овце,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ако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има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други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по-едри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буболечки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сполука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крави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в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едър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добитък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Затова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някъде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наричат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мартеницата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"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гадалушка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".</a:t>
            </a:r>
          </a:p>
          <a:p>
            <a:pPr marL="0" indent="360000">
              <a:lnSpc>
                <a:spcPct val="7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някой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райони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хвърлят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мартеницата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реката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за да им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върви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по вода и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всичко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лошо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да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изтече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pPr indent="360000">
              <a:lnSpc>
                <a:spcPct val="80000"/>
              </a:lnSpc>
            </a:pPr>
            <a:endParaRPr lang="bg-BG" dirty="0"/>
          </a:p>
        </p:txBody>
      </p:sp>
      <p:pic>
        <p:nvPicPr>
          <p:cNvPr id="7171" name="Picture 3" descr="C:\Users\Acer\Desktop\55o3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81981"/>
            <a:ext cx="3121469" cy="234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cer\Desktop\300px-Chuprenska_reka_curr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0005"/>
            <a:ext cx="2873896" cy="21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1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Стандартни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315</TotalTime>
  <Words>541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Comic Sans MS</vt:lpstr>
      <vt:lpstr>Wingdings 2</vt:lpstr>
      <vt:lpstr>Остин</vt:lpstr>
      <vt:lpstr>Баба Марта</vt:lpstr>
      <vt:lpstr>Легенда за мартеницата</vt:lpstr>
      <vt:lpstr>Легенда за мартеницата</vt:lpstr>
      <vt:lpstr>Легенда за мартеницата</vt:lpstr>
      <vt:lpstr>Баба Марта в чужбина</vt:lpstr>
      <vt:lpstr>1 март</vt:lpstr>
      <vt:lpstr>Кога се свалят мартениците?</vt:lpstr>
      <vt:lpstr>Кога се свалят мартениците?</vt:lpstr>
      <vt:lpstr>Кога се свалят мартениците?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Баба Марта</dc:title>
  <dc:creator>Acer</dc:creator>
  <cp:lastModifiedBy>PC-1</cp:lastModifiedBy>
  <cp:revision>27</cp:revision>
  <dcterms:created xsi:type="dcterms:W3CDTF">2017-02-14T12:40:51Z</dcterms:created>
  <dcterms:modified xsi:type="dcterms:W3CDTF">2017-02-21T08:11:50Z</dcterms:modified>
</cp:coreProperties>
</file>