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58" r:id="rId7"/>
    <p:sldId id="268" r:id="rId8"/>
    <p:sldId id="274" r:id="rId9"/>
    <p:sldId id="273" r:id="rId10"/>
    <p:sldId id="269" r:id="rId11"/>
    <p:sldId id="272" r:id="rId12"/>
    <p:sldId id="271" r:id="rId13"/>
    <p:sldId id="270" r:id="rId14"/>
    <p:sldId id="275" r:id="rId15"/>
    <p:sldId id="279" r:id="rId16"/>
    <p:sldId id="259" r:id="rId17"/>
    <p:sldId id="280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69" d="100"/>
          <a:sy n="69" d="100"/>
        </p:scale>
        <p:origin x="142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7AFC-58A9-44B7-A0D1-B68F4A2E6DD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A6E8-2BF8-4AAD-B095-AA40DDAA9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7AFC-58A9-44B7-A0D1-B68F4A2E6DD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A6E8-2BF8-4AAD-B095-AA40DDAA9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7AFC-58A9-44B7-A0D1-B68F4A2E6DD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A6E8-2BF8-4AAD-B095-AA40DDAA9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7AFC-58A9-44B7-A0D1-B68F4A2E6DD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A6E8-2BF8-4AAD-B095-AA40DDAA9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7AFC-58A9-44B7-A0D1-B68F4A2E6DD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A6E8-2BF8-4AAD-B095-AA40DDAA9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7AFC-58A9-44B7-A0D1-B68F4A2E6DD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A6E8-2BF8-4AAD-B095-AA40DDAA9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7AFC-58A9-44B7-A0D1-B68F4A2E6DD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A6E8-2BF8-4AAD-B095-AA40DDAA9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7AFC-58A9-44B7-A0D1-B68F4A2E6DD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A6E8-2BF8-4AAD-B095-AA40DDAA9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7AFC-58A9-44B7-A0D1-B68F4A2E6DD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A6E8-2BF8-4AAD-B095-AA40DDAA9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7AFC-58A9-44B7-A0D1-B68F4A2E6DD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A6E8-2BF8-4AAD-B095-AA40DDAA9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7AFC-58A9-44B7-A0D1-B68F4A2E6DD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A6E8-2BF8-4AAD-B095-AA40DDAA9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E7AFC-58A9-44B7-A0D1-B68F4A2E6DD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8A6E8-2BF8-4AAD-B095-AA40DDAA9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6.xml"/><Relationship Id="rId7" Type="http://schemas.openxmlformats.org/officeDocument/2006/relationships/slide" Target="slide21.xml"/><Relationship Id="rId12" Type="http://schemas.openxmlformats.org/officeDocument/2006/relationships/slide" Target="slide1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25.xml"/><Relationship Id="rId5" Type="http://schemas.openxmlformats.org/officeDocument/2006/relationships/slide" Target="slide19.xml"/><Relationship Id="rId10" Type="http://schemas.openxmlformats.org/officeDocument/2006/relationships/slide" Target="slide24.xml"/><Relationship Id="rId4" Type="http://schemas.openxmlformats.org/officeDocument/2006/relationships/slide" Target="slide18.xml"/><Relationship Id="rId9" Type="http://schemas.openxmlformats.org/officeDocument/2006/relationships/slide" Target="slide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z\Desktop\5198822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0035" y="4077789"/>
            <a:ext cx="4847102" cy="3115513"/>
          </a:xfrm>
          <a:prstGeom prst="rect">
            <a:avLst/>
          </a:prstGeom>
          <a:noFill/>
        </p:spPr>
      </p:pic>
      <p:pic>
        <p:nvPicPr>
          <p:cNvPr id="1028" name="Picture 4" descr="C:\Users\z\Desktop\IMG_4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6742" y="4080060"/>
            <a:ext cx="4534016" cy="3019603"/>
          </a:xfrm>
          <a:prstGeom prst="rect">
            <a:avLst/>
          </a:prstGeom>
          <a:noFill/>
        </p:spPr>
      </p:pic>
      <p:pic>
        <p:nvPicPr>
          <p:cNvPr id="1027" name="Picture 3" descr="C:\Users\z\Desktop\800px-Michauxj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4213" y="-152400"/>
            <a:ext cx="4855987" cy="4191000"/>
          </a:xfrm>
          <a:prstGeom prst="rect">
            <a:avLst/>
          </a:prstGeom>
          <a:noFill/>
        </p:spPr>
      </p:pic>
      <p:pic>
        <p:nvPicPr>
          <p:cNvPr id="1026" name="Picture 2" descr="C:\Users\z\Desktop\Pierre_Lallemant_18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2326" y="-152399"/>
            <a:ext cx="4419600" cy="419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096" y="3276600"/>
            <a:ext cx="7772400" cy="1470025"/>
          </a:xfrm>
        </p:spPr>
        <p:txBody>
          <a:bodyPr>
            <a:normAutofit/>
          </a:bodyPr>
          <a:lstStyle/>
          <a:p>
            <a:r>
              <a:rPr lang="bg-BG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Велосипеди</a:t>
            </a:r>
            <a:endParaRPr lang="en-US" b="1" i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atic.jensonusa.com/images/Default-Image/Zoom/989/BI244B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022896" cy="5791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81400" y="5638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Lucida Calligraphy" pitchFamily="66" charset="0"/>
              </a:rPr>
              <a:t>ENDURO</a:t>
            </a:r>
            <a:endParaRPr lang="en-US" sz="2400" b="1" u="sng" dirty="0">
              <a:latin typeface="Lucida Calligraphy" pitchFamily="66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vipbike.ru/_files/catalog/Bikes/Scott2010/gornie/voltage/VoltageYZ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667" y="228600"/>
            <a:ext cx="8343333" cy="51390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54864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Lucida Calligraphy" pitchFamily="66" charset="0"/>
              </a:rPr>
              <a:t>DIRT JUMP &amp; STREET </a:t>
            </a:r>
            <a:endParaRPr lang="en-US" sz="2400" b="1" u="sng" dirty="0">
              <a:latin typeface="Lucida Calligraphy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fp2hfrf3mn0u.cloudfront.net/227/227916_31666_tif_zoom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-1524000"/>
            <a:ext cx="8458200" cy="845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9000" y="5029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Lucida Calligraphy" pitchFamily="66" charset="0"/>
              </a:rPr>
              <a:t>DOWNHILL</a:t>
            </a:r>
            <a:endParaRPr lang="en-US" sz="2400" b="1" u="sng" dirty="0">
              <a:latin typeface="Lucida Calligraphy" pitchFamily="66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konabikeworld.com/09bikes/large/2K9_STIN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9037864" cy="548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9000" y="55626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Lucida Calligraphy" pitchFamily="66" charset="0"/>
              </a:rPr>
              <a:t>FREERIDE</a:t>
            </a:r>
            <a:endParaRPr lang="en-US" sz="2400" b="1" u="sng" dirty="0">
              <a:latin typeface="Lucida Calligraphy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\Desktop\IMAG1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6800" y="0"/>
            <a:ext cx="1145356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91000" y="639633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bg1"/>
                </a:solidFill>
                <a:latin typeface="Comic Sans MS" pitchFamily="66" charset="0"/>
              </a:rPr>
              <a:t>Мейд бай: Константин Ангелов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flowbikestore.com/image/data/Mavic/Ruedas/CrossRide%20Disc%20Normal/Rueda%20Mavic%20Crossride%20disc%20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45402"/>
            <a:ext cx="5562600" cy="5355398"/>
          </a:xfrm>
          <a:prstGeom prst="rect">
            <a:avLst/>
          </a:prstGeom>
          <a:noFill/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8305800" y="61722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3810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Comic Sans MS" pitchFamily="66" charset="0"/>
              </a:rPr>
              <a:t>Това са едни от частите на велосипеда, които осъществяват движението. На тях се монтират спирачните дискове, гумите и венците, с които осъществява задвижването.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images.evanscycles.com/product_image/image/686/738/86d/55289/trek-session-88-2011-mountain-bike-fr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888226"/>
            <a:ext cx="4520046" cy="3207774"/>
          </a:xfrm>
          <a:prstGeom prst="rect">
            <a:avLst/>
          </a:prstGeom>
          <a:noFill/>
        </p:spPr>
      </p:pic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7620000" y="5715000"/>
            <a:ext cx="1066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6" name="Picture 2" descr="https://s1.bukalapak.com/system2/images/8/1/8/0/5/1/large/dartmoor%20HORNET%20(14%27%27)%20frame%20(2,900K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124200"/>
            <a:ext cx="3581400" cy="2811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4572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latin typeface="Comic Sans MS" pitchFamily="66" charset="0"/>
              </a:rPr>
              <a:t>За рамката се монтират множество части. Тя е “основата” на велосипеда. Най-често се произвеждат от алуминий, стомана и хром-молибденова стомана.</a:t>
            </a:r>
          </a:p>
          <a:p>
            <a:r>
              <a:rPr lang="bg-BG" sz="2000" dirty="0" smtClean="0">
                <a:latin typeface="Comic Sans MS" pitchFamily="66" charset="0"/>
              </a:rPr>
              <a:t>Велосипедните рамки са два вида:</a:t>
            </a:r>
          </a:p>
          <a:p>
            <a:pPr>
              <a:buFontTx/>
              <a:buChar char="-"/>
            </a:pPr>
            <a:r>
              <a:rPr lang="bg-BG" sz="2000" dirty="0" smtClean="0">
                <a:latin typeface="Comic Sans MS" pitchFamily="66" charset="0"/>
              </a:rPr>
              <a:t> “твърдаци” – рамки без заден амортисьор</a:t>
            </a:r>
          </a:p>
          <a:p>
            <a:r>
              <a:rPr lang="bg-BG" sz="2000" dirty="0" smtClean="0">
                <a:latin typeface="Comic Sans MS" pitchFamily="66" charset="0"/>
              </a:rPr>
              <a:t>-  “мекици”   – рамки със заден амортисьор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go-ride.com/images/library/Zoom/wtb_rocketv_comp_12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26304"/>
            <a:ext cx="8077200" cy="3855296"/>
          </a:xfrm>
          <a:prstGeom prst="rect">
            <a:avLst/>
          </a:prstGeom>
          <a:noFill/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8153400" y="6172200"/>
            <a:ext cx="685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bike24.de/i/p/3/2/13423_00_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400800" cy="6400800"/>
          </a:xfrm>
          <a:prstGeom prst="rect">
            <a:avLst/>
          </a:prstGeom>
          <a:noFill/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8229600" y="6248400"/>
            <a:ext cx="685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u="sng" dirty="0" smtClean="0">
                <a:latin typeface="Comic Sans MS" pitchFamily="66" charset="0"/>
              </a:rPr>
              <a:t>Първият съвременен велосипед</a:t>
            </a:r>
            <a:endParaRPr lang="en-US" sz="4400" b="1" u="sng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143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Comic Sans MS" pitchFamily="66" charset="0"/>
              </a:rPr>
              <a:t>Джон Кемп Старли  през 1885г. създава първия съвременен велосипед “Роувър”, въвеждайки веригата, колът на седалката и намаляването на диаметъра на предното колело.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50" name="Picture 2" descr="https://cirkul.info/sites/default/files/issues/191/john-kemp-star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828799"/>
            <a:ext cx="3124200" cy="3663837"/>
          </a:xfrm>
          <a:prstGeom prst="rect">
            <a:avLst/>
          </a:prstGeom>
          <a:noFill/>
        </p:spPr>
      </p:pic>
      <p:pic>
        <p:nvPicPr>
          <p:cNvPr id="2052" name="Picture 4" descr="http://vickersbicycles.co.uk/admin/wp-content/uploads/2013/07/jk-starley-rover-safety-bicy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4719978" cy="3429000"/>
          </a:xfrm>
          <a:prstGeom prst="rect">
            <a:avLst/>
          </a:prstGeom>
          <a:noFill/>
        </p:spPr>
      </p:pic>
      <p:pic>
        <p:nvPicPr>
          <p:cNvPr id="2054" name="Picture 6" descr="http://lowres-picturecabinet.com.s3-eu-west-1.amazonaws.com/43/main/4/828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7726" y="1752600"/>
            <a:ext cx="1544474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masterlowrider.com/media/catalog/product/cache/1/image/1200x1200/9df78eab33525d08d6e5fb8d27136e95/c/h/chains_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533400"/>
            <a:ext cx="3352800" cy="3352800"/>
          </a:xfrm>
          <a:prstGeom prst="rect">
            <a:avLst/>
          </a:prstGeom>
          <a:noFill/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924800" y="5943600"/>
            <a:ext cx="9144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media.chainreactioncycles.com//is/image/ChainReactionCycles/prod31150_IMGSET?wid=500&amp;hei=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" y="2667000"/>
            <a:ext cx="4000500" cy="4000500"/>
          </a:xfrm>
          <a:prstGeom prst="rect">
            <a:avLst/>
          </a:prstGeom>
          <a:noFill/>
        </p:spPr>
      </p:pic>
      <p:pic>
        <p:nvPicPr>
          <p:cNvPr id="4100" name="Picture 4" descr="http://39.craiglists.ru/static/uploads/images/2012_03_21/img_w4bhg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450056">
            <a:off x="2764390" y="4368738"/>
            <a:ext cx="3399171" cy="1388804"/>
          </a:xfrm>
          <a:prstGeom prst="rect">
            <a:avLst/>
          </a:prstGeom>
          <a:noFill/>
        </p:spPr>
      </p:pic>
      <p:pic>
        <p:nvPicPr>
          <p:cNvPr id="4102" name="Picture 6" descr="http://www.ht-components.com/ht_portal/file/inline/ff808081300744a50130185ea4e400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3429000"/>
            <a:ext cx="2514600" cy="2514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2482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>
                <a:latin typeface="Comic Sans MS" pitchFamily="66" charset="0"/>
              </a:rPr>
              <a:t>Части,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bg-BG" sz="3200" dirty="0" smtClean="0">
                <a:latin typeface="Comic Sans MS" pitchFamily="66" charset="0"/>
              </a:rPr>
              <a:t>които осъществяват задвижването  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media1.roseversand.de/product/1850/1/9/19899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275" y="3505200"/>
            <a:ext cx="3133725" cy="2457250"/>
          </a:xfrm>
          <a:prstGeom prst="rect">
            <a:avLst/>
          </a:prstGeom>
          <a:noFill/>
        </p:spPr>
      </p:pic>
      <p:pic>
        <p:nvPicPr>
          <p:cNvPr id="3076" name="Picture 4" descr="http://i.ebayimg.com/00/s/NzAwWDcwMA==/z/mkAAAOxy7nNTRtDp/$_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2971800" cy="2971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378926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Comic Sans MS" pitchFamily="66" charset="0"/>
              </a:rPr>
              <a:t>Хидравлични дискови спирачки</a:t>
            </a:r>
            <a:endParaRPr lang="en-US" sz="1600" dirty="0">
              <a:latin typeface="Comic Sans MS" pitchFamily="66" charset="0"/>
            </a:endParaRPr>
          </a:p>
        </p:txBody>
      </p:sp>
      <p:pic>
        <p:nvPicPr>
          <p:cNvPr id="3078" name="Picture 6" descr="http://i01.i.aliimg.com/wsphoto/v0/483412797/AVID-BB7-front-rear-caliper-160mm-G3-rotor-FR7-le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7369" y="3762061"/>
            <a:ext cx="3546631" cy="256253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38800" y="3395246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Comic Sans MS" pitchFamily="66" charset="0"/>
              </a:rPr>
              <a:t>Механични дискови спирачки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339524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Comic Sans MS" pitchFamily="66" charset="0"/>
              </a:rPr>
              <a:t>Челюстни </a:t>
            </a:r>
            <a:r>
              <a:rPr lang="en-US" sz="1600" dirty="0" smtClean="0">
                <a:latin typeface="Comic Sans MS" pitchFamily="66" charset="0"/>
              </a:rPr>
              <a:t>V</a:t>
            </a:r>
            <a:r>
              <a:rPr lang="bg-BG" sz="1600" dirty="0" smtClean="0">
                <a:latin typeface="Comic Sans MS" pitchFamily="66" charset="0"/>
              </a:rPr>
              <a:t> образни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381000"/>
            <a:ext cx="655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Спирачките са три вида: </a:t>
            </a:r>
          </a:p>
          <a:p>
            <a:r>
              <a:rPr lang="bg-BG" dirty="0" smtClean="0"/>
              <a:t>-челюстни </a:t>
            </a:r>
            <a:r>
              <a:rPr lang="en-US" dirty="0" smtClean="0"/>
              <a:t>V </a:t>
            </a:r>
            <a:r>
              <a:rPr lang="bg-BG" dirty="0" smtClean="0"/>
              <a:t>образни – работата им се осъществява чрез стоманено жило; калодките се трият в борда на каплата</a:t>
            </a:r>
          </a:p>
          <a:p>
            <a:r>
              <a:rPr lang="bg-BG" dirty="0" smtClean="0"/>
              <a:t>-механични дискови спирачки – също работят със стоманено жило, но спирането се осъществява от  триенето на накладките в дисковете</a:t>
            </a:r>
          </a:p>
          <a:p>
            <a:r>
              <a:rPr lang="bg-BG" dirty="0" smtClean="0"/>
              <a:t>-хидравлични дискови спирачки – при тях спирането отново е чрез триене в дисковете, но спирачната сила идва от  масло в маркуча, което прави налягане, чрез стисване на лоста, на който има бутало.</a:t>
            </a:r>
            <a:endParaRPr lang="en-US" dirty="0"/>
          </a:p>
        </p:txBody>
      </p:sp>
      <p:sp>
        <p:nvSpPr>
          <p:cNvPr id="15" name="Left Arrow 14">
            <a:hlinkClick r:id="rId5" action="ppaction://hlinksldjump"/>
          </p:cNvPr>
          <p:cNvSpPr/>
          <p:nvPr/>
        </p:nvSpPr>
        <p:spPr>
          <a:xfrm>
            <a:off x="8077200" y="6248400"/>
            <a:ext cx="762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reambikes.eu/8542-7655-large/zaden-derailior-shimano-zee-rd-m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124200"/>
            <a:ext cx="3009900" cy="3009900"/>
          </a:xfrm>
          <a:prstGeom prst="rect">
            <a:avLst/>
          </a:prstGeom>
          <a:noFill/>
        </p:spPr>
      </p:pic>
      <p:pic>
        <p:nvPicPr>
          <p:cNvPr id="2052" name="Picture 4" descr="http://www.moruyabicycles.com.au/contents/media/shimano%20cs-hg50%208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1" y="3276600"/>
            <a:ext cx="2895599" cy="2912783"/>
          </a:xfrm>
          <a:prstGeom prst="rect">
            <a:avLst/>
          </a:prstGeom>
          <a:noFill/>
        </p:spPr>
      </p:pic>
      <p:pic>
        <p:nvPicPr>
          <p:cNvPr id="2054" name="Picture 6" descr="http://images.mec.ca/fluid/customers/c822/5037-328/generated/5037-328_NOC02_view1_1000x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3352800" cy="3352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9144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Скоростната система се състои от:</a:t>
            </a:r>
          </a:p>
          <a:p>
            <a:r>
              <a:rPr lang="bg-BG" dirty="0" smtClean="0"/>
              <a:t>-команда, с която се контролира превключването скоростите</a:t>
            </a:r>
          </a:p>
          <a:p>
            <a:r>
              <a:rPr lang="bg-BG" dirty="0" smtClean="0"/>
              <a:t>-дерайльор, който превключва скоростите</a:t>
            </a:r>
          </a:p>
          <a:p>
            <a:r>
              <a:rPr lang="bg-BG" dirty="0" smtClean="0"/>
              <a:t>-венец-касета, на която венците се явяват именно като степените на скоростите: на колкото по голям венец е веригата, толкова по-леко и лесно се върти- достига се по малка скорост на движение и съответно, на колкото по-малък венец се движи веригата, толкова по-трудно става въртенето, но за сметка на това, с въртенето се развива по-голяма скорост.</a:t>
            </a:r>
            <a:endParaRPr lang="en-US" dirty="0"/>
          </a:p>
        </p:txBody>
      </p:sp>
      <p:sp>
        <p:nvSpPr>
          <p:cNvPr id="17" name="Left Arrow 16">
            <a:hlinkClick r:id="rId5" action="ppaction://hlinksldjump"/>
          </p:cNvPr>
          <p:cNvSpPr/>
          <p:nvPr/>
        </p:nvSpPr>
        <p:spPr>
          <a:xfrm>
            <a:off x="8077200" y="6172200"/>
            <a:ext cx="762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p1.pinkbike.org/p4pb3176793/p4pb3176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39090" y="1329692"/>
            <a:ext cx="6096000" cy="4046219"/>
          </a:xfrm>
          <a:prstGeom prst="rect">
            <a:avLst/>
          </a:prstGeom>
          <a:noFill/>
        </p:spPr>
      </p:pic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7772400" y="6019800"/>
            <a:ext cx="9906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p.vitalmtb.com/photos/stories/2011/05/31/medium_boxxer.jpg?1306872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86000" cy="64939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19600" y="6096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Служат основно за обиране на неравностите, както и поемане на тежеста на колоездача при приземяване.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7772400" y="5943600"/>
            <a:ext cx="11430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http://www.go-ride.com/images/library/zoom/truv_stem_hussefelt_blk_12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587" y="533400"/>
            <a:ext cx="6653213" cy="586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Държи кормилото за вилката.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bike24.de/i/p/8/9/9898_00_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685800"/>
            <a:ext cx="8305800" cy="62293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8337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Чрез него се управлява посоката на движение на велосипеда.</a:t>
            </a:r>
            <a:endParaRPr lang="en-US" sz="2400" dirty="0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7924800" y="5791200"/>
            <a:ext cx="8382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-762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u="sng" dirty="0" smtClean="0">
                <a:latin typeface="Comic Sans MS" pitchFamily="66" charset="0"/>
              </a:rPr>
              <a:t>Първият български велосипед</a:t>
            </a:r>
            <a:endParaRPr lang="en-US" sz="4400" b="1" u="sng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808672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Първият български велосипед, наречен "паяк", е направен през 1880 г. от Гено Стоянов - Арабаджията, майстор-каруцар от Нова Загора.</a:t>
            </a:r>
          </a:p>
          <a:p>
            <a:r>
              <a:rPr lang="ru-RU" dirty="0" smtClean="0">
                <a:latin typeface="Comic Sans MS" pitchFamily="66" charset="0"/>
              </a:rPr>
              <a:t>Изисквало се голямо майсторсво, за да се качиш на него, и особенно да го караш.</a:t>
            </a:r>
          </a:p>
          <a:p>
            <a:r>
              <a:rPr lang="ru-RU" dirty="0" smtClean="0">
                <a:latin typeface="Comic Sans MS" pitchFamily="66" charset="0"/>
              </a:rPr>
              <a:t>Всяка година на 28 септември, в негова чест, се провежда </a:t>
            </a:r>
            <a:r>
              <a:rPr lang="en-US" dirty="0" smtClean="0">
                <a:latin typeface="Comic Sans MS" pitchFamily="66" charset="0"/>
              </a:rPr>
              <a:t>“</a:t>
            </a:r>
            <a:r>
              <a:rPr lang="bg-BG" dirty="0" smtClean="0">
                <a:latin typeface="Comic Sans MS" pitchFamily="66" charset="0"/>
              </a:rPr>
              <a:t>Ден на велосипеда” в родния му град. Това е състезание, в което участват деца във възрастови групи </a:t>
            </a:r>
            <a:r>
              <a:rPr lang="en-US" dirty="0" smtClean="0">
                <a:latin typeface="Comic Sans MS" pitchFamily="66" charset="0"/>
              </a:rPr>
              <a:t>III-IV </a:t>
            </a:r>
            <a:r>
              <a:rPr lang="bg-BG" dirty="0" smtClean="0">
                <a:latin typeface="Comic Sans MS" pitchFamily="66" charset="0"/>
              </a:rPr>
              <a:t>клас и </a:t>
            </a:r>
            <a:r>
              <a:rPr lang="en-US" dirty="0" smtClean="0">
                <a:latin typeface="Comic Sans MS" pitchFamily="66" charset="0"/>
              </a:rPr>
              <a:t>V-VIII</a:t>
            </a:r>
            <a:r>
              <a:rPr lang="bg-BG" dirty="0" smtClean="0">
                <a:latin typeface="Comic Sans MS" pitchFamily="66" charset="0"/>
              </a:rPr>
              <a:t> клас .</a:t>
            </a:r>
            <a:endParaRPr lang="ru-RU" dirty="0" smtClean="0">
              <a:latin typeface="Comic Sans MS" pitchFamily="66" charset="0"/>
            </a:endParaRPr>
          </a:p>
        </p:txBody>
      </p:sp>
      <p:pic>
        <p:nvPicPr>
          <p:cNvPr id="1026" name="Picture 2" descr="http://www.24chasa.bg/Images/Cache/Image_1713865_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1712"/>
            <a:ext cx="5105400" cy="38162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lostbulgaria.com/pic/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675" y="1219200"/>
            <a:ext cx="6959325" cy="502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latin typeface="Comic Sans MS" pitchFamily="66" charset="0"/>
              </a:rPr>
              <a:t>Собственици на едни от първите велосипеди в нашия град 1900-1910г.</a:t>
            </a:r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" y="467380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latin typeface="Comic Sans MS" pitchFamily="66" charset="0"/>
              </a:rPr>
              <a:t>Софийско колоездачно състезание от 1920-1930г.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35842" name="Picture 2" descr="http://www.lostbulgaria.com/pic/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61274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bg-BG" b="1" u="sng" dirty="0" smtClean="0">
                <a:latin typeface="Comic Sans MS" pitchFamily="66" charset="0"/>
              </a:rPr>
              <a:t>Устройство на велосипеда</a:t>
            </a:r>
            <a:endParaRPr lang="en-US" b="1" u="sng" dirty="0">
              <a:latin typeface="Comic Sans MS" pitchFamily="66" charset="0"/>
            </a:endParaRPr>
          </a:p>
        </p:txBody>
      </p:sp>
      <p:pic>
        <p:nvPicPr>
          <p:cNvPr id="15364" name="Picture 4" descr="http://steedcycles.com/wp-content/uploads/2013/12/Demo-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6827399" cy="4133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76400" y="26670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Comic Sans MS" pitchFamily="66" charset="0"/>
                <a:hlinkClick r:id="rId3" action="ppaction://hlinksldjump"/>
              </a:rPr>
              <a:t>Капли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21" name="Shape 20"/>
          <p:cNvCxnSpPr>
            <a:stCxn id="7" idx="0"/>
          </p:cNvCxnSpPr>
          <p:nvPr/>
        </p:nvCxnSpPr>
        <p:spPr>
          <a:xfrm rot="5400000" flipH="1" flipV="1">
            <a:off x="4248150" y="-247650"/>
            <a:ext cx="838200" cy="49911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2"/>
          </p:cNvCxnSpPr>
          <p:nvPr/>
        </p:nvCxnSpPr>
        <p:spPr>
          <a:xfrm>
            <a:off x="2171700" y="3005554"/>
            <a:ext cx="190500" cy="652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hlinkClick r:id="rId4" action="ppaction://hlinksldjump"/>
          </p:cNvPr>
          <p:cNvSpPr txBox="1"/>
          <p:nvPr/>
        </p:nvSpPr>
        <p:spPr>
          <a:xfrm>
            <a:off x="2590800" y="19050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Comic Sans MS" pitchFamily="66" charset="0"/>
                <a:hlinkClick r:id="rId4" action="ppaction://hlinksldjump"/>
              </a:rPr>
              <a:t>Седалка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54" name="Straight Connector 53"/>
          <p:cNvCxnSpPr>
            <a:stCxn id="42" idx="2"/>
          </p:cNvCxnSpPr>
          <p:nvPr/>
        </p:nvCxnSpPr>
        <p:spPr>
          <a:xfrm>
            <a:off x="3200400" y="2243554"/>
            <a:ext cx="457200" cy="499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775166" y="192024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Comic Sans MS" pitchFamily="66" charset="0"/>
                <a:hlinkClick r:id="rId5" action="ppaction://hlinksldjump"/>
              </a:rPr>
              <a:t>Кол за седалка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62" name="Straight Connector 61"/>
          <p:cNvCxnSpPr>
            <a:stCxn id="55" idx="2"/>
          </p:cNvCxnSpPr>
          <p:nvPr/>
        </p:nvCxnSpPr>
        <p:spPr>
          <a:xfrm flipH="1">
            <a:off x="4191000" y="2258794"/>
            <a:ext cx="422366" cy="865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162800" y="1828800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62400" y="55626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Comic Sans MS" pitchFamily="66" charset="0"/>
                <a:hlinkClick r:id="rId6" action="ppaction://hlinksldjump"/>
              </a:rPr>
              <a:t>Курбели, педали, средно движение и верига</a:t>
            </a:r>
            <a:endParaRPr lang="bg-BG" sz="1600" dirty="0" smtClean="0">
              <a:latin typeface="Comic Sans MS" pitchFamily="66" charset="0"/>
            </a:endParaRPr>
          </a:p>
          <a:p>
            <a:endParaRPr lang="bg-BG" sz="1600" dirty="0" smtClean="0">
              <a:latin typeface="Comic Sans MS" pitchFamily="66" charset="0"/>
            </a:endParaRPr>
          </a:p>
          <a:p>
            <a:endParaRPr lang="bg-BG" sz="1600" dirty="0" smtClean="0">
              <a:latin typeface="Comic Sans MS" pitchFamily="66" charset="0"/>
            </a:endParaRPr>
          </a:p>
          <a:p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14" name="Straight Connector 13"/>
          <p:cNvCxnSpPr>
            <a:stCxn id="12" idx="0"/>
          </p:cNvCxnSpPr>
          <p:nvPr/>
        </p:nvCxnSpPr>
        <p:spPr>
          <a:xfrm flipH="1" flipV="1">
            <a:off x="4572000" y="5181600"/>
            <a:ext cx="381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72400" y="32766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Comic Sans MS" pitchFamily="66" charset="0"/>
                <a:hlinkClick r:id="rId7" action="ppaction://hlinksldjump"/>
              </a:rPr>
              <a:t>Спирачки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20" name="Straight Connector 19"/>
          <p:cNvCxnSpPr>
            <a:stCxn id="17" idx="2"/>
          </p:cNvCxnSpPr>
          <p:nvPr/>
        </p:nvCxnSpPr>
        <p:spPr>
          <a:xfrm flipH="1">
            <a:off x="7467600" y="3615154"/>
            <a:ext cx="876300" cy="956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hape 22"/>
          <p:cNvCxnSpPr>
            <a:stCxn id="17" idx="0"/>
          </p:cNvCxnSpPr>
          <p:nvPr/>
        </p:nvCxnSpPr>
        <p:spPr>
          <a:xfrm rot="16200000" flipV="1">
            <a:off x="3943350" y="-1123950"/>
            <a:ext cx="1752600" cy="70485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95400" y="1524000"/>
            <a:ext cx="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95400" y="4191000"/>
            <a:ext cx="1295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400" y="63246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Comic Sans MS" pitchFamily="66" charset="0"/>
                <a:hlinkClick r:id="rId8" action="ppaction://hlinksldjump"/>
              </a:rPr>
              <a:t>Скоростна с-ма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36" name="Straight Connector 35"/>
          <p:cNvCxnSpPr>
            <a:stCxn id="30" idx="0"/>
          </p:cNvCxnSpPr>
          <p:nvPr/>
        </p:nvCxnSpPr>
        <p:spPr>
          <a:xfrm flipV="1">
            <a:off x="1257300" y="5410200"/>
            <a:ext cx="17907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96200" y="838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Comic Sans MS" pitchFamily="66" charset="0"/>
                <a:hlinkClick r:id="rId9" action="ppaction://hlinksldjump"/>
              </a:rPr>
              <a:t>Вилка, заден амортисьор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41" name="Elbow Connector 40"/>
          <p:cNvCxnSpPr/>
          <p:nvPr/>
        </p:nvCxnSpPr>
        <p:spPr>
          <a:xfrm rot="10800000" flipV="1">
            <a:off x="4800600" y="1295400"/>
            <a:ext cx="2895600" cy="2819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477000" y="1066800"/>
            <a:ext cx="129540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810000" y="9906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Comic Sans MS" pitchFamily="66" charset="0"/>
                <a:hlinkClick r:id="rId10" action="ppaction://hlinksldjump"/>
              </a:rPr>
              <a:t>Лапа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52" name="Straight Connector 51"/>
          <p:cNvCxnSpPr>
            <a:stCxn id="50" idx="2"/>
          </p:cNvCxnSpPr>
          <p:nvPr/>
        </p:nvCxnSpPr>
        <p:spPr>
          <a:xfrm>
            <a:off x="4191000" y="1329154"/>
            <a:ext cx="1447800" cy="1033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953000" y="990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Comic Sans MS" pitchFamily="66" charset="0"/>
                <a:hlinkClick r:id="rId11" action="ppaction://hlinksldjump"/>
              </a:rPr>
              <a:t>Кормило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57" name="Straight Connector 56"/>
          <p:cNvCxnSpPr>
            <a:stCxn id="53" idx="2"/>
          </p:cNvCxnSpPr>
          <p:nvPr/>
        </p:nvCxnSpPr>
        <p:spPr>
          <a:xfrm>
            <a:off x="5600700" y="1329154"/>
            <a:ext cx="266700" cy="880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24400" y="232844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Comic Sans MS" pitchFamily="66" charset="0"/>
                <a:hlinkClick r:id="rId12" action="ppaction://hlinksldjump"/>
              </a:rPr>
              <a:t>Рамка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5029200" y="2667000"/>
            <a:ext cx="76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9448800" cy="1143000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latin typeface="Comic Sans MS" pitchFamily="66" charset="0"/>
              </a:rPr>
              <a:t>Видове велосипеди според </a:t>
            </a:r>
            <a:r>
              <a:rPr lang="bg-BG" b="1" u="sng" dirty="0" smtClean="0">
                <a:latin typeface="Comic Sans MS" pitchFamily="66" charset="0"/>
              </a:rPr>
              <a:t>предазначението и стила на каране</a:t>
            </a:r>
            <a:endParaRPr lang="en-US" b="1" u="sng" dirty="0">
              <a:latin typeface="Comic Sans MS" pitchFamily="66" charset="0"/>
            </a:endParaRPr>
          </a:p>
        </p:txBody>
      </p:sp>
      <p:pic>
        <p:nvPicPr>
          <p:cNvPr id="25602" name="Picture 2" descr="http://fcdn.mtbr.com/attachments/xc-racing-training/701158d1338677983-best-full-suspension-xc-bikes-around-$4-000-element-2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848600" cy="46524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5791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Lucida Calligraphy" pitchFamily="66" charset="0"/>
              </a:rPr>
              <a:t>XC – CROSS COUNTRY</a:t>
            </a:r>
            <a:endParaRPr lang="en-US" sz="2400" b="1" u="sng" dirty="0">
              <a:latin typeface="Lucida Calligraphy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senbisiklet.com/tr/image/stok/buyuk/sedona-sehir-bisikleti-301lady-fc2265da295722ef25449f664e2b11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47447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57105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Lucida Calligraphy" pitchFamily="66" charset="0"/>
              </a:rPr>
              <a:t>CITY &amp; TREKKING</a:t>
            </a:r>
            <a:endParaRPr lang="en-US" sz="2400" b="1" u="sng" dirty="0">
              <a:latin typeface="Lucida Calligraphy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bikeexchange.com.au/dbimages/ArticleImage/53/53/display_Choosing_Road_B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402875" cy="525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0" y="5334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Lucida Calligraphy" pitchFamily="66" charset="0"/>
              </a:rPr>
              <a:t>ROAD </a:t>
            </a:r>
            <a:endParaRPr lang="en-US" sz="2400" b="1" u="sng" dirty="0">
              <a:latin typeface="Lucida Calligraphy" pitchFamily="66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480</Words>
  <Application>Microsoft Office PowerPoint</Application>
  <PresentationFormat>On-screen Show (4:3)</PresentationFormat>
  <Paragraphs>50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Comic Sans MS</vt:lpstr>
      <vt:lpstr>Lucida Calligraphy</vt:lpstr>
      <vt:lpstr>Office Theme</vt:lpstr>
      <vt:lpstr>Велосипеди</vt:lpstr>
      <vt:lpstr>PowerPoint Presentation</vt:lpstr>
      <vt:lpstr>PowerPoint Presentation</vt:lpstr>
      <vt:lpstr>PowerPoint Presentation</vt:lpstr>
      <vt:lpstr>PowerPoint Presentation</vt:lpstr>
      <vt:lpstr>Устройство на велосипеда</vt:lpstr>
      <vt:lpstr>Видове велосипеди според предазначението и стила на каране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Велосипеди</dc:title>
  <dc:creator>z</dc:creator>
  <cp:lastModifiedBy>PC-1</cp:lastModifiedBy>
  <cp:revision>35</cp:revision>
  <dcterms:created xsi:type="dcterms:W3CDTF">2014-12-02T20:46:56Z</dcterms:created>
  <dcterms:modified xsi:type="dcterms:W3CDTF">2017-03-06T09:23:31Z</dcterms:modified>
</cp:coreProperties>
</file>