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331EA3F-4D56-45A1-9DAA-80F7D21A67E7}">
          <p14:sldIdLst>
            <p14:sldId id="258"/>
            <p14:sldId id="259"/>
            <p14:sldId id="260"/>
            <p14:sldId id="261"/>
            <p14:sldId id="262"/>
            <p14:sldId id="263"/>
            <p14:sldId id="264"/>
            <p14:sldId id="265"/>
            <p14:sldId id="266"/>
            <p14:sldId id="267"/>
            <p14:sldId id="268"/>
            <p14:sldId id="269"/>
            <p14:sldId id="270"/>
            <p14:sldId id="271"/>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40FFD8-E6EA-4BB0-9248-82E776DBFB82}" type="datetimeFigureOut">
              <a:rPr lang="bg-BG" smtClean="0"/>
              <a:t>12.11.2019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04AEA85-4555-422D-9EF2-BF0393F057DF}" type="slidenum">
              <a:rPr lang="bg-BG" smtClean="0"/>
              <a:t>‹#›</a:t>
            </a:fld>
            <a:endParaRPr lang="bg-BG"/>
          </a:p>
        </p:txBody>
      </p:sp>
    </p:spTree>
    <p:extLst>
      <p:ext uri="{BB962C8B-B14F-4D97-AF65-F5344CB8AC3E}">
        <p14:creationId xmlns:p14="http://schemas.microsoft.com/office/powerpoint/2010/main" val="2503177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40FFD8-E6EA-4BB0-9248-82E776DBFB82}" type="datetimeFigureOut">
              <a:rPr lang="bg-BG" smtClean="0"/>
              <a:t>12.11.2019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04AEA85-4555-422D-9EF2-BF0393F057DF}" type="slidenum">
              <a:rPr lang="bg-BG" smtClean="0"/>
              <a:t>‹#›</a:t>
            </a:fld>
            <a:endParaRPr lang="bg-BG"/>
          </a:p>
        </p:txBody>
      </p:sp>
    </p:spTree>
    <p:extLst>
      <p:ext uri="{BB962C8B-B14F-4D97-AF65-F5344CB8AC3E}">
        <p14:creationId xmlns:p14="http://schemas.microsoft.com/office/powerpoint/2010/main" val="3006720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40FFD8-E6EA-4BB0-9248-82E776DBFB82}" type="datetimeFigureOut">
              <a:rPr lang="bg-BG" smtClean="0"/>
              <a:t>12.11.2019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04AEA85-4555-422D-9EF2-BF0393F057DF}" type="slidenum">
              <a:rPr lang="bg-BG" smtClean="0"/>
              <a:t>‹#›</a:t>
            </a:fld>
            <a:endParaRPr lang="bg-BG"/>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98028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40FFD8-E6EA-4BB0-9248-82E776DBFB82}" type="datetimeFigureOut">
              <a:rPr lang="bg-BG" smtClean="0"/>
              <a:t>12.11.2019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04AEA85-4555-422D-9EF2-BF0393F057DF}" type="slidenum">
              <a:rPr lang="bg-BG" smtClean="0"/>
              <a:t>‹#›</a:t>
            </a:fld>
            <a:endParaRPr lang="bg-BG"/>
          </a:p>
        </p:txBody>
      </p:sp>
    </p:spTree>
    <p:extLst>
      <p:ext uri="{BB962C8B-B14F-4D97-AF65-F5344CB8AC3E}">
        <p14:creationId xmlns:p14="http://schemas.microsoft.com/office/powerpoint/2010/main" val="597878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40FFD8-E6EA-4BB0-9248-82E776DBFB82}" type="datetimeFigureOut">
              <a:rPr lang="bg-BG" smtClean="0"/>
              <a:t>12.11.2019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04AEA85-4555-422D-9EF2-BF0393F057DF}" type="slidenum">
              <a:rPr lang="bg-BG" smtClean="0"/>
              <a:t>‹#›</a:t>
            </a:fld>
            <a:endParaRPr lang="bg-BG"/>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8072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40FFD8-E6EA-4BB0-9248-82E776DBFB82}" type="datetimeFigureOut">
              <a:rPr lang="bg-BG" smtClean="0"/>
              <a:t>12.11.2019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04AEA85-4555-422D-9EF2-BF0393F057DF}" type="slidenum">
              <a:rPr lang="bg-BG" smtClean="0"/>
              <a:t>‹#›</a:t>
            </a:fld>
            <a:endParaRPr lang="bg-BG"/>
          </a:p>
        </p:txBody>
      </p:sp>
    </p:spTree>
    <p:extLst>
      <p:ext uri="{BB962C8B-B14F-4D97-AF65-F5344CB8AC3E}">
        <p14:creationId xmlns:p14="http://schemas.microsoft.com/office/powerpoint/2010/main" val="2422577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40FFD8-E6EA-4BB0-9248-82E776DBFB82}" type="datetimeFigureOut">
              <a:rPr lang="bg-BG" smtClean="0"/>
              <a:t>12.11.2019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04AEA85-4555-422D-9EF2-BF0393F057DF}" type="slidenum">
              <a:rPr lang="bg-BG" smtClean="0"/>
              <a:t>‹#›</a:t>
            </a:fld>
            <a:endParaRPr lang="bg-BG"/>
          </a:p>
        </p:txBody>
      </p:sp>
    </p:spTree>
    <p:extLst>
      <p:ext uri="{BB962C8B-B14F-4D97-AF65-F5344CB8AC3E}">
        <p14:creationId xmlns:p14="http://schemas.microsoft.com/office/powerpoint/2010/main" val="2385870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40FFD8-E6EA-4BB0-9248-82E776DBFB82}" type="datetimeFigureOut">
              <a:rPr lang="bg-BG" smtClean="0"/>
              <a:t>12.11.2019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04AEA85-4555-422D-9EF2-BF0393F057DF}" type="slidenum">
              <a:rPr lang="bg-BG" smtClean="0"/>
              <a:t>‹#›</a:t>
            </a:fld>
            <a:endParaRPr lang="bg-BG"/>
          </a:p>
        </p:txBody>
      </p:sp>
    </p:spTree>
    <p:extLst>
      <p:ext uri="{BB962C8B-B14F-4D97-AF65-F5344CB8AC3E}">
        <p14:creationId xmlns:p14="http://schemas.microsoft.com/office/powerpoint/2010/main" val="610131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40FFD8-E6EA-4BB0-9248-82E776DBFB82}" type="datetimeFigureOut">
              <a:rPr lang="bg-BG" smtClean="0"/>
              <a:t>12.11.2019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04AEA85-4555-422D-9EF2-BF0393F057DF}" type="slidenum">
              <a:rPr lang="bg-BG" smtClean="0"/>
              <a:t>‹#›</a:t>
            </a:fld>
            <a:endParaRPr lang="bg-BG"/>
          </a:p>
        </p:txBody>
      </p:sp>
    </p:spTree>
    <p:extLst>
      <p:ext uri="{BB962C8B-B14F-4D97-AF65-F5344CB8AC3E}">
        <p14:creationId xmlns:p14="http://schemas.microsoft.com/office/powerpoint/2010/main" val="51067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40FFD8-E6EA-4BB0-9248-82E776DBFB82}" type="datetimeFigureOut">
              <a:rPr lang="bg-BG" smtClean="0"/>
              <a:t>12.11.2019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04AEA85-4555-422D-9EF2-BF0393F057DF}" type="slidenum">
              <a:rPr lang="bg-BG" smtClean="0"/>
              <a:t>‹#›</a:t>
            </a:fld>
            <a:endParaRPr lang="bg-BG"/>
          </a:p>
        </p:txBody>
      </p:sp>
    </p:spTree>
    <p:extLst>
      <p:ext uri="{BB962C8B-B14F-4D97-AF65-F5344CB8AC3E}">
        <p14:creationId xmlns:p14="http://schemas.microsoft.com/office/powerpoint/2010/main" val="1156134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40FFD8-E6EA-4BB0-9248-82E776DBFB82}" type="datetimeFigureOut">
              <a:rPr lang="bg-BG" smtClean="0"/>
              <a:t>12.11.2019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04AEA85-4555-422D-9EF2-BF0393F057DF}" type="slidenum">
              <a:rPr lang="bg-BG" smtClean="0"/>
              <a:t>‹#›</a:t>
            </a:fld>
            <a:endParaRPr lang="bg-BG"/>
          </a:p>
        </p:txBody>
      </p:sp>
    </p:spTree>
    <p:extLst>
      <p:ext uri="{BB962C8B-B14F-4D97-AF65-F5344CB8AC3E}">
        <p14:creationId xmlns:p14="http://schemas.microsoft.com/office/powerpoint/2010/main" val="289027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40FFD8-E6EA-4BB0-9248-82E776DBFB82}" type="datetimeFigureOut">
              <a:rPr lang="bg-BG" smtClean="0"/>
              <a:t>12.11.2019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404AEA85-4555-422D-9EF2-BF0393F057DF}" type="slidenum">
              <a:rPr lang="bg-BG" smtClean="0"/>
              <a:t>‹#›</a:t>
            </a:fld>
            <a:endParaRPr lang="bg-BG"/>
          </a:p>
        </p:txBody>
      </p:sp>
    </p:spTree>
    <p:extLst>
      <p:ext uri="{BB962C8B-B14F-4D97-AF65-F5344CB8AC3E}">
        <p14:creationId xmlns:p14="http://schemas.microsoft.com/office/powerpoint/2010/main" val="3999169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40FFD8-E6EA-4BB0-9248-82E776DBFB82}" type="datetimeFigureOut">
              <a:rPr lang="bg-BG" smtClean="0"/>
              <a:t>12.11.2019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404AEA85-4555-422D-9EF2-BF0393F057DF}" type="slidenum">
              <a:rPr lang="bg-BG" smtClean="0"/>
              <a:t>‹#›</a:t>
            </a:fld>
            <a:endParaRPr lang="bg-BG"/>
          </a:p>
        </p:txBody>
      </p:sp>
    </p:spTree>
    <p:extLst>
      <p:ext uri="{BB962C8B-B14F-4D97-AF65-F5344CB8AC3E}">
        <p14:creationId xmlns:p14="http://schemas.microsoft.com/office/powerpoint/2010/main" val="3334537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40FFD8-E6EA-4BB0-9248-82E776DBFB82}" type="datetimeFigureOut">
              <a:rPr lang="bg-BG" smtClean="0"/>
              <a:t>12.11.2019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404AEA85-4555-422D-9EF2-BF0393F057DF}" type="slidenum">
              <a:rPr lang="bg-BG" smtClean="0"/>
              <a:t>‹#›</a:t>
            </a:fld>
            <a:endParaRPr lang="bg-BG"/>
          </a:p>
        </p:txBody>
      </p:sp>
    </p:spTree>
    <p:extLst>
      <p:ext uri="{BB962C8B-B14F-4D97-AF65-F5344CB8AC3E}">
        <p14:creationId xmlns:p14="http://schemas.microsoft.com/office/powerpoint/2010/main" val="744619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40FFD8-E6EA-4BB0-9248-82E776DBFB82}" type="datetimeFigureOut">
              <a:rPr lang="bg-BG" smtClean="0"/>
              <a:t>12.11.2019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04AEA85-4555-422D-9EF2-BF0393F057DF}" type="slidenum">
              <a:rPr lang="bg-BG" smtClean="0"/>
              <a:t>‹#›</a:t>
            </a:fld>
            <a:endParaRPr lang="bg-BG"/>
          </a:p>
        </p:txBody>
      </p:sp>
    </p:spTree>
    <p:extLst>
      <p:ext uri="{BB962C8B-B14F-4D97-AF65-F5344CB8AC3E}">
        <p14:creationId xmlns:p14="http://schemas.microsoft.com/office/powerpoint/2010/main" val="2392998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540FFD8-E6EA-4BB0-9248-82E776DBFB82}" type="datetimeFigureOut">
              <a:rPr lang="bg-BG" smtClean="0"/>
              <a:t>12.11.2019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04AEA85-4555-422D-9EF2-BF0393F057DF}" type="slidenum">
              <a:rPr lang="bg-BG" smtClean="0"/>
              <a:t>‹#›</a:t>
            </a:fld>
            <a:endParaRPr lang="bg-BG"/>
          </a:p>
        </p:txBody>
      </p:sp>
    </p:spTree>
    <p:extLst>
      <p:ext uri="{BB962C8B-B14F-4D97-AF65-F5344CB8AC3E}">
        <p14:creationId xmlns:p14="http://schemas.microsoft.com/office/powerpoint/2010/main" val="2936881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0"/>
            <a:lum/>
          </a:blip>
          <a:srcRect/>
          <a:stretch>
            <a:fillRect t="-6000" b="-6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40FFD8-E6EA-4BB0-9248-82E776DBFB82}" type="datetimeFigureOut">
              <a:rPr lang="bg-BG" smtClean="0"/>
              <a:t>12.11.2019 г.</a:t>
            </a:fld>
            <a:endParaRPr lang="bg-BG"/>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04AEA85-4555-422D-9EF2-BF0393F057DF}" type="slidenum">
              <a:rPr lang="bg-BG" smtClean="0"/>
              <a:t>‹#›</a:t>
            </a:fld>
            <a:endParaRPr lang="bg-BG"/>
          </a:p>
        </p:txBody>
      </p:sp>
    </p:spTree>
    <p:extLst>
      <p:ext uri="{BB962C8B-B14F-4D97-AF65-F5344CB8AC3E}">
        <p14:creationId xmlns:p14="http://schemas.microsoft.com/office/powerpoint/2010/main" val="994346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bg-BG" b="1"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Геометрични</a:t>
            </a:r>
            <a:r>
              <a:rPr lang="bg-BG" b="1" i="1" dirty="0" smtClean="0"/>
              <a:t> </a:t>
            </a:r>
            <a:endParaRPr lang="bg-BG" b="1" i="1" dirty="0"/>
          </a:p>
        </p:txBody>
      </p:sp>
      <p:sp>
        <p:nvSpPr>
          <p:cNvPr id="5" name="Subtitle 4"/>
          <p:cNvSpPr>
            <a:spLocks noGrp="1"/>
          </p:cNvSpPr>
          <p:nvPr>
            <p:ph type="subTitle" idx="1"/>
          </p:nvPr>
        </p:nvSpPr>
        <p:spPr/>
        <p:txBody>
          <a:bodyPr>
            <a:normAutofit/>
          </a:bodyPr>
          <a:lstStyle/>
          <a:p>
            <a:r>
              <a:rPr lang="bg-BG" sz="4800" b="1"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ТЕЛА</a:t>
            </a:r>
            <a:endParaRPr lang="bg-BG" sz="4800" b="1"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63269046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bg-BG" b="1"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Прав кръгов цилиндър</a:t>
            </a:r>
            <a:endParaRPr lang="bg-BG" b="1"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5" name="Text Placeholder 4"/>
          <p:cNvSpPr>
            <a:spLocks noGrp="1"/>
          </p:cNvSpPr>
          <p:nvPr>
            <p:ph type="body" idx="1"/>
          </p:nvPr>
        </p:nvSpPr>
        <p:spPr/>
        <p:txBody>
          <a:bodyPr>
            <a:normAutofit/>
          </a:bodyPr>
          <a:lstStyle/>
          <a:p>
            <a:r>
              <a:rPr lang="bg-BG" sz="2800" i="1" dirty="0" smtClean="0">
                <a:latin typeface="Cambria Math" panose="02040503050406030204" pitchFamily="18" charset="0"/>
                <a:ea typeface="Cambria Math" panose="02040503050406030204" pitchFamily="18" charset="0"/>
              </a:rPr>
              <a:t>Лице на повърхнина</a:t>
            </a:r>
            <a:endParaRPr lang="bg-BG" sz="2800" i="1" dirty="0">
              <a:latin typeface="Cambria Math" panose="02040503050406030204" pitchFamily="18" charset="0"/>
              <a:ea typeface="Cambria Math" panose="02040503050406030204" pitchFamily="18" charset="0"/>
            </a:endParaRPr>
          </a:p>
        </p:txBody>
      </p:sp>
      <p:sp>
        <p:nvSpPr>
          <p:cNvPr id="6" name="Content Placeholder 5"/>
          <p:cNvSpPr>
            <a:spLocks noGrp="1"/>
          </p:cNvSpPr>
          <p:nvPr>
            <p:ph sz="half" idx="2"/>
          </p:nvPr>
        </p:nvSpPr>
        <p:spPr/>
        <p:txBody>
          <a:bodyPr/>
          <a:lstStyle/>
          <a:p>
            <a:pPr marL="514350" indent="-514350">
              <a:buFont typeface="+mj-lt"/>
              <a:buAutoNum type="arabicPeriod"/>
            </a:pPr>
            <a:r>
              <a:rPr lang="bg-BG" sz="2400" b="1" i="1" dirty="0" smtClean="0">
                <a:latin typeface="Cambria Math" panose="02040503050406030204" pitchFamily="18" charset="0"/>
                <a:ea typeface="Cambria Math" panose="02040503050406030204" pitchFamily="18" charset="0"/>
              </a:rPr>
              <a:t>Околна повърхнина</a:t>
            </a:r>
          </a:p>
          <a:p>
            <a:r>
              <a:rPr lang="bg-BG" sz="2400" b="1" i="1" dirty="0" smtClean="0">
                <a:latin typeface="Cambria Math" panose="02040503050406030204" pitchFamily="18" charset="0"/>
                <a:ea typeface="Cambria Math" panose="02040503050406030204" pitchFamily="18" charset="0"/>
              </a:rPr>
              <a:t> </a:t>
            </a:r>
            <a:r>
              <a:rPr lang="en-US" sz="2400" b="1" i="1" dirty="0" smtClean="0">
                <a:latin typeface="Cambria Math" panose="02040503050406030204" pitchFamily="18" charset="0"/>
                <a:ea typeface="Cambria Math" panose="02040503050406030204" pitchFamily="18" charset="0"/>
              </a:rPr>
              <a:t>S=2.</a:t>
            </a:r>
            <a:r>
              <a:rPr lang="el-GR" sz="2400" b="1" i="1" dirty="0" smtClean="0">
                <a:latin typeface="Cambria Math" panose="02040503050406030204" pitchFamily="18" charset="0"/>
                <a:ea typeface="Cambria Math" panose="02040503050406030204" pitchFamily="18" charset="0"/>
              </a:rPr>
              <a:t> π </a:t>
            </a:r>
            <a:r>
              <a:rPr lang="en-US" sz="2400" b="1" i="1" dirty="0" smtClean="0">
                <a:latin typeface="Cambria Math" panose="02040503050406030204" pitchFamily="18" charset="0"/>
                <a:ea typeface="Cambria Math" panose="02040503050406030204" pitchFamily="18" charset="0"/>
              </a:rPr>
              <a:t>.r .h</a:t>
            </a:r>
            <a:endParaRPr lang="bg-BG" sz="2400" b="1" i="1" dirty="0" smtClean="0">
              <a:latin typeface="Cambria Math" panose="02040503050406030204" pitchFamily="18" charset="0"/>
              <a:ea typeface="Cambria Math" panose="02040503050406030204" pitchFamily="18" charset="0"/>
            </a:endParaRPr>
          </a:p>
          <a:p>
            <a:pPr marL="0" indent="0">
              <a:buNone/>
            </a:pPr>
            <a:r>
              <a:rPr lang="en-US" sz="2400" b="1" i="1" dirty="0" smtClean="0">
                <a:latin typeface="Cambria Math" panose="02040503050406030204" pitchFamily="18" charset="0"/>
                <a:ea typeface="Cambria Math" panose="02040503050406030204" pitchFamily="18" charset="0"/>
              </a:rPr>
              <a:t>2. </a:t>
            </a:r>
            <a:r>
              <a:rPr lang="bg-BG" sz="2400" b="1" i="1" dirty="0" smtClean="0">
                <a:latin typeface="Cambria Math" panose="02040503050406030204" pitchFamily="18" charset="0"/>
                <a:ea typeface="Cambria Math" panose="02040503050406030204" pitchFamily="18" charset="0"/>
              </a:rPr>
              <a:t>Повърхнина </a:t>
            </a:r>
            <a:endParaRPr lang="en-US" sz="2400" b="1" i="1" dirty="0" smtClean="0">
              <a:latin typeface="Cambria Math" panose="02040503050406030204" pitchFamily="18" charset="0"/>
              <a:ea typeface="Cambria Math" panose="02040503050406030204" pitchFamily="18" charset="0"/>
            </a:endParaRPr>
          </a:p>
          <a:p>
            <a:r>
              <a:rPr lang="en-US" sz="2400" b="1" i="1" dirty="0" smtClean="0">
                <a:latin typeface="Cambria Math" panose="02040503050406030204" pitchFamily="18" charset="0"/>
                <a:ea typeface="Cambria Math" panose="02040503050406030204" pitchFamily="18" charset="0"/>
              </a:rPr>
              <a:t> S1=2.</a:t>
            </a:r>
            <a:r>
              <a:rPr lang="el-GR" sz="2400" b="1" i="1" dirty="0" smtClean="0">
                <a:latin typeface="Cambria Math" panose="02040503050406030204" pitchFamily="18" charset="0"/>
                <a:ea typeface="Cambria Math" panose="02040503050406030204" pitchFamily="18" charset="0"/>
              </a:rPr>
              <a:t> π </a:t>
            </a:r>
            <a:r>
              <a:rPr lang="en-US" sz="2400" b="1" i="1" dirty="0" smtClean="0">
                <a:latin typeface="Cambria Math" panose="02040503050406030204" pitchFamily="18" charset="0"/>
                <a:ea typeface="Cambria Math" panose="02040503050406030204" pitchFamily="18" charset="0"/>
              </a:rPr>
              <a:t>.r . ( r + h )</a:t>
            </a:r>
          </a:p>
          <a:p>
            <a:endParaRPr lang="bg-BG" dirty="0"/>
          </a:p>
        </p:txBody>
      </p:sp>
      <p:sp>
        <p:nvSpPr>
          <p:cNvPr id="7" name="Text Placeholder 6"/>
          <p:cNvSpPr>
            <a:spLocks noGrp="1"/>
          </p:cNvSpPr>
          <p:nvPr>
            <p:ph type="body" sz="quarter" idx="3"/>
          </p:nvPr>
        </p:nvSpPr>
        <p:spPr/>
        <p:txBody>
          <a:bodyPr>
            <a:normAutofit/>
          </a:bodyPr>
          <a:lstStyle/>
          <a:p>
            <a:r>
              <a:rPr lang="bg-BG" sz="2800" i="1" dirty="0" smtClean="0">
                <a:latin typeface="Cambria Math" panose="02040503050406030204" pitchFamily="18" charset="0"/>
                <a:ea typeface="Cambria Math" panose="02040503050406030204" pitchFamily="18" charset="0"/>
              </a:rPr>
              <a:t>Обем</a:t>
            </a:r>
            <a:endParaRPr lang="bg-BG" sz="2800" i="1" dirty="0">
              <a:latin typeface="Cambria Math" panose="02040503050406030204" pitchFamily="18" charset="0"/>
              <a:ea typeface="Cambria Math" panose="02040503050406030204" pitchFamily="18" charset="0"/>
            </a:endParaRPr>
          </a:p>
        </p:txBody>
      </p:sp>
      <p:sp>
        <p:nvSpPr>
          <p:cNvPr id="8" name="Content Placeholder 7"/>
          <p:cNvSpPr>
            <a:spLocks noGrp="1"/>
          </p:cNvSpPr>
          <p:nvPr>
            <p:ph sz="quarter" idx="4"/>
          </p:nvPr>
        </p:nvSpPr>
        <p:spPr/>
        <p:txBody>
          <a:bodyPr/>
          <a:lstStyle/>
          <a:p>
            <a:r>
              <a:rPr lang="en-US" b="1" i="1" dirty="0" smtClean="0">
                <a:latin typeface="Cambria Math" panose="02040503050406030204" pitchFamily="18" charset="0"/>
                <a:ea typeface="Cambria Math" panose="02040503050406030204" pitchFamily="18" charset="0"/>
              </a:rPr>
              <a:t> </a:t>
            </a:r>
            <a:r>
              <a:rPr lang="en-US" sz="2400" b="1" i="1" dirty="0" smtClean="0">
                <a:latin typeface="Cambria Math" panose="02040503050406030204" pitchFamily="18" charset="0"/>
                <a:ea typeface="Cambria Math" panose="02040503050406030204" pitchFamily="18" charset="0"/>
              </a:rPr>
              <a:t>V= B . h</a:t>
            </a:r>
          </a:p>
          <a:p>
            <a:r>
              <a:rPr lang="en-US" sz="2400" b="1" i="1" dirty="0" smtClean="0">
                <a:latin typeface="Cambria Math" panose="02040503050406030204" pitchFamily="18" charset="0"/>
                <a:ea typeface="Cambria Math" panose="02040503050406030204" pitchFamily="18" charset="0"/>
              </a:rPr>
              <a:t>V= </a:t>
            </a:r>
            <a:r>
              <a:rPr lang="el-GR" sz="2400" b="1" i="1" dirty="0" smtClean="0">
                <a:latin typeface="Cambria Math" panose="02040503050406030204" pitchFamily="18" charset="0"/>
                <a:ea typeface="Cambria Math" panose="02040503050406030204" pitchFamily="18" charset="0"/>
              </a:rPr>
              <a:t> π </a:t>
            </a:r>
            <a:r>
              <a:rPr lang="en-US" sz="2400" b="1" i="1" dirty="0" smtClean="0">
                <a:latin typeface="Cambria Math" panose="02040503050406030204" pitchFamily="18" charset="0"/>
                <a:ea typeface="Cambria Math" panose="02040503050406030204" pitchFamily="18" charset="0"/>
              </a:rPr>
              <a:t>. r2 . h</a:t>
            </a:r>
            <a:endParaRPr lang="bg-BG" sz="2400" b="1" i="1" dirty="0">
              <a:latin typeface="Cambria Math" panose="02040503050406030204" pitchFamily="18" charset="0"/>
              <a:ea typeface="Cambria Math" panose="02040503050406030204" pitchFamily="18" charset="0"/>
            </a:endParaRPr>
          </a:p>
        </p:txBody>
      </p:sp>
      <p:pic>
        <p:nvPicPr>
          <p:cNvPr id="9" name="Picture 8"/>
          <p:cNvPicPr>
            <a:picLocks noChangeAspect="1"/>
          </p:cNvPicPr>
          <p:nvPr/>
        </p:nvPicPr>
        <p:blipFill>
          <a:blip r:embed="rId2"/>
          <a:stretch>
            <a:fillRect/>
          </a:stretch>
        </p:blipFill>
        <p:spPr>
          <a:xfrm>
            <a:off x="5088383" y="3792337"/>
            <a:ext cx="2347173" cy="2347173"/>
          </a:xfrm>
          <a:prstGeom prst="rect">
            <a:avLst/>
          </a:prstGeom>
        </p:spPr>
      </p:pic>
    </p:spTree>
    <p:extLst>
      <p:ext uri="{BB962C8B-B14F-4D97-AF65-F5344CB8AC3E}">
        <p14:creationId xmlns:p14="http://schemas.microsoft.com/office/powerpoint/2010/main" val="106023904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6000" b="1"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Прав кръгов конус</a:t>
            </a:r>
            <a:endParaRPr lang="bg-BG" sz="6000" b="1"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7" name="Content Placeholder 6"/>
          <p:cNvSpPr>
            <a:spLocks noGrp="1"/>
          </p:cNvSpPr>
          <p:nvPr>
            <p:ph idx="1"/>
          </p:nvPr>
        </p:nvSpPr>
        <p:spPr/>
        <p:txBody>
          <a:bodyPr/>
          <a:lstStyle/>
          <a:p>
            <a:pPr marL="0" indent="0">
              <a:buNone/>
            </a:pPr>
            <a:r>
              <a:rPr lang="bg-BG" sz="2000" b="1" i="1" u="sng" dirty="0" smtClean="0">
                <a:latin typeface="Arial Black" panose="020B0A04020102020204" pitchFamily="34" charset="0"/>
              </a:rPr>
              <a:t>1. Определиние – </a:t>
            </a:r>
            <a:r>
              <a:rPr lang="bg-BG" sz="2000" b="1" i="1" dirty="0" smtClean="0">
                <a:latin typeface="Cambria Math" panose="02040503050406030204" pitchFamily="18" charset="0"/>
                <a:ea typeface="Cambria Math" panose="02040503050406030204" pitchFamily="18" charset="0"/>
              </a:rPr>
              <a:t>ротационно тялор получено при завъртането на правоъгален триъгълник около единия му катет, се нарича прав кръгов конус или ротационен конус.</a:t>
            </a:r>
          </a:p>
          <a:p>
            <a:pPr marL="0" indent="0">
              <a:buNone/>
            </a:pPr>
            <a:r>
              <a:rPr lang="bg-BG" sz="2000" b="1" i="1" u="sng" dirty="0" smtClean="0">
                <a:latin typeface="Arial Black" panose="020B0A04020102020204" pitchFamily="34" charset="0"/>
              </a:rPr>
              <a:t>2. Елементи – </a:t>
            </a:r>
          </a:p>
          <a:p>
            <a:pPr marL="514350" indent="-514350">
              <a:buFont typeface="+mj-lt"/>
              <a:buAutoNum type="alphaLcParenR"/>
            </a:pPr>
            <a:r>
              <a:rPr lang="bg-BG" sz="2000" b="1" i="1" dirty="0" smtClean="0">
                <a:latin typeface="Cambria Math" panose="02040503050406030204" pitchFamily="18" charset="0"/>
                <a:ea typeface="Cambria Math" panose="02040503050406030204" pitchFamily="18" charset="0"/>
              </a:rPr>
              <a:t> основа на конуса</a:t>
            </a:r>
          </a:p>
          <a:p>
            <a:pPr marL="514350" indent="-514350">
              <a:buFont typeface="+mj-lt"/>
              <a:buAutoNum type="alphaLcParenR"/>
            </a:pPr>
            <a:r>
              <a:rPr lang="bg-BG" sz="2000" b="1" i="1" dirty="0">
                <a:latin typeface="Cambria Math" panose="02040503050406030204" pitchFamily="18" charset="0"/>
                <a:ea typeface="Cambria Math" panose="02040503050406030204" pitchFamily="18" charset="0"/>
              </a:rPr>
              <a:t> </a:t>
            </a:r>
            <a:r>
              <a:rPr lang="bg-BG" sz="2000" b="1" i="1" dirty="0" smtClean="0">
                <a:latin typeface="Cambria Math" panose="02040503050406030204" pitchFamily="18" charset="0"/>
                <a:ea typeface="Cambria Math" panose="02040503050406030204" pitchFamily="18" charset="0"/>
              </a:rPr>
              <a:t>конична повърхнина</a:t>
            </a:r>
          </a:p>
          <a:p>
            <a:pPr marL="514350" indent="-514350">
              <a:buFont typeface="+mj-lt"/>
              <a:buAutoNum type="alphaLcParenR"/>
            </a:pPr>
            <a:endParaRPr lang="bg-BG" b="1" i="1" dirty="0" smtClean="0">
              <a:latin typeface="Cambria Math" panose="02040503050406030204" pitchFamily="18" charset="0"/>
              <a:ea typeface="Cambria Math" panose="02040503050406030204" pitchFamily="18" charset="0"/>
            </a:endParaRPr>
          </a:p>
          <a:p>
            <a:pPr marL="0" indent="0">
              <a:buNone/>
            </a:pPr>
            <a:endParaRPr lang="bg-BG" b="1" i="1" u="sng" dirty="0">
              <a:latin typeface="Arial Black" panose="020B0A04020102020204" pitchFamily="34" charset="0"/>
            </a:endParaRPr>
          </a:p>
        </p:txBody>
      </p:sp>
      <p:pic>
        <p:nvPicPr>
          <p:cNvPr id="3" name="Picture 2"/>
          <p:cNvPicPr>
            <a:picLocks noChangeAspect="1"/>
          </p:cNvPicPr>
          <p:nvPr/>
        </p:nvPicPr>
        <p:blipFill>
          <a:blip r:embed="rId2"/>
          <a:stretch>
            <a:fillRect/>
          </a:stretch>
        </p:blipFill>
        <p:spPr>
          <a:xfrm>
            <a:off x="4743306" y="2921896"/>
            <a:ext cx="1768598" cy="1956384"/>
          </a:xfrm>
          <a:prstGeom prst="rect">
            <a:avLst/>
          </a:prstGeom>
        </p:spPr>
      </p:pic>
    </p:spTree>
    <p:extLst>
      <p:ext uri="{BB962C8B-B14F-4D97-AF65-F5344CB8AC3E}">
        <p14:creationId xmlns:p14="http://schemas.microsoft.com/office/powerpoint/2010/main" val="2968803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b="1"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Развивка </a:t>
            </a:r>
            <a:br>
              <a:rPr lang="bg-BG" b="1"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br>
            <a:r>
              <a:rPr lang="bg-BG" b="1"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на кръгов конус</a:t>
            </a:r>
            <a:endParaRPr lang="bg-BG" b="1"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pic>
        <p:nvPicPr>
          <p:cNvPr id="5" name="Content Placeholder 4"/>
          <p:cNvPicPr>
            <a:picLocks noGrp="1" noChangeAspect="1"/>
          </p:cNvPicPr>
          <p:nvPr>
            <p:ph idx="1"/>
          </p:nvPr>
        </p:nvPicPr>
        <p:blipFill>
          <a:blip r:embed="rId2"/>
          <a:stretch>
            <a:fillRect/>
          </a:stretch>
        </p:blipFill>
        <p:spPr>
          <a:xfrm>
            <a:off x="677334" y="2228295"/>
            <a:ext cx="4819525" cy="3618421"/>
          </a:xfrm>
          <a:prstGeom prst="rect">
            <a:avLst/>
          </a:prstGeom>
        </p:spPr>
      </p:pic>
    </p:spTree>
    <p:extLst>
      <p:ext uri="{BB962C8B-B14F-4D97-AF65-F5344CB8AC3E}">
        <p14:creationId xmlns:p14="http://schemas.microsoft.com/office/powerpoint/2010/main" val="235594030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bg-BG" b="1"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Прав кръгов конус</a:t>
            </a:r>
            <a:endParaRPr lang="bg-BG" b="1"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5" name="Text Placeholder 4"/>
          <p:cNvSpPr>
            <a:spLocks noGrp="1"/>
          </p:cNvSpPr>
          <p:nvPr>
            <p:ph type="body" idx="1"/>
          </p:nvPr>
        </p:nvSpPr>
        <p:spPr/>
        <p:txBody>
          <a:bodyPr/>
          <a:lstStyle/>
          <a:p>
            <a:r>
              <a:rPr lang="bg-BG" sz="2800" dirty="0" smtClean="0">
                <a:latin typeface="Cambria Math" panose="02040503050406030204" pitchFamily="18" charset="0"/>
                <a:ea typeface="Cambria Math" panose="02040503050406030204" pitchFamily="18" charset="0"/>
              </a:rPr>
              <a:t>Лице на повърхнина</a:t>
            </a:r>
            <a:endParaRPr lang="bg-BG" sz="2800" dirty="0">
              <a:latin typeface="Cambria Math" panose="02040503050406030204" pitchFamily="18" charset="0"/>
              <a:ea typeface="Cambria Math" panose="02040503050406030204" pitchFamily="18" charset="0"/>
            </a:endParaRPr>
          </a:p>
        </p:txBody>
      </p:sp>
      <p:sp>
        <p:nvSpPr>
          <p:cNvPr id="6" name="Content Placeholder 5"/>
          <p:cNvSpPr>
            <a:spLocks noGrp="1"/>
          </p:cNvSpPr>
          <p:nvPr>
            <p:ph sz="half" idx="2"/>
          </p:nvPr>
        </p:nvSpPr>
        <p:spPr/>
        <p:txBody>
          <a:bodyPr>
            <a:normAutofit/>
          </a:bodyPr>
          <a:lstStyle/>
          <a:p>
            <a:pPr marL="0" indent="0">
              <a:buNone/>
            </a:pPr>
            <a:r>
              <a:rPr lang="bg-BG" sz="2400" dirty="0" smtClean="0">
                <a:latin typeface="Cambria Math" panose="02040503050406030204" pitchFamily="18" charset="0"/>
                <a:ea typeface="Cambria Math" panose="02040503050406030204" pitchFamily="18" charset="0"/>
              </a:rPr>
              <a:t>1. Околна повърхнина</a:t>
            </a:r>
          </a:p>
          <a:p>
            <a:r>
              <a:rPr lang="bg-BG" sz="2400" dirty="0" smtClean="0">
                <a:latin typeface="Cambria Math" panose="02040503050406030204" pitchFamily="18" charset="0"/>
                <a:ea typeface="Cambria Math" panose="02040503050406030204" pitchFamily="18" charset="0"/>
              </a:rPr>
              <a:t> </a:t>
            </a:r>
            <a:r>
              <a:rPr lang="en-US" sz="2400" dirty="0" smtClean="0">
                <a:latin typeface="Cambria Math" panose="02040503050406030204" pitchFamily="18" charset="0"/>
                <a:ea typeface="Cambria Math" panose="02040503050406030204" pitchFamily="18" charset="0"/>
              </a:rPr>
              <a:t>S=</a:t>
            </a:r>
            <a:r>
              <a:rPr lang="el-GR" sz="2400" dirty="0" smtClean="0">
                <a:latin typeface="Cambria Math" panose="02040503050406030204" pitchFamily="18" charset="0"/>
                <a:ea typeface="Cambria Math" panose="02040503050406030204" pitchFamily="18" charset="0"/>
              </a:rPr>
              <a:t> π</a:t>
            </a:r>
            <a:r>
              <a:rPr lang="en-US" sz="2400" dirty="0" smtClean="0">
                <a:latin typeface="Cambria Math" panose="02040503050406030204" pitchFamily="18" charset="0"/>
                <a:ea typeface="Cambria Math" panose="02040503050406030204" pitchFamily="18" charset="0"/>
              </a:rPr>
              <a:t>.</a:t>
            </a:r>
            <a:r>
              <a:rPr lang="en-US" sz="2400" dirty="0" err="1" smtClean="0">
                <a:latin typeface="Cambria Math" panose="02040503050406030204" pitchFamily="18" charset="0"/>
                <a:ea typeface="Cambria Math" panose="02040503050406030204" pitchFamily="18" charset="0"/>
              </a:rPr>
              <a:t>r.l</a:t>
            </a:r>
            <a:endParaRPr lang="bg-BG" sz="2400" dirty="0" smtClean="0">
              <a:latin typeface="Cambria Math" panose="02040503050406030204" pitchFamily="18" charset="0"/>
              <a:ea typeface="Cambria Math" panose="02040503050406030204" pitchFamily="18" charset="0"/>
            </a:endParaRPr>
          </a:p>
          <a:p>
            <a:pPr marL="0" indent="0">
              <a:buNone/>
            </a:pPr>
            <a:r>
              <a:rPr lang="bg-BG" sz="2400" dirty="0" smtClean="0">
                <a:latin typeface="Cambria Math" panose="02040503050406030204" pitchFamily="18" charset="0"/>
                <a:ea typeface="Cambria Math" panose="02040503050406030204" pitchFamily="18" charset="0"/>
              </a:rPr>
              <a:t>2. Повърхнина</a:t>
            </a:r>
            <a:endParaRPr lang="en-US" sz="2400" dirty="0" smtClean="0">
              <a:latin typeface="Cambria Math" panose="02040503050406030204" pitchFamily="18" charset="0"/>
              <a:ea typeface="Cambria Math" panose="02040503050406030204" pitchFamily="18" charset="0"/>
            </a:endParaRPr>
          </a:p>
          <a:p>
            <a:r>
              <a:rPr lang="en-US" sz="2400" dirty="0" smtClean="0">
                <a:latin typeface="Cambria Math" panose="02040503050406030204" pitchFamily="18" charset="0"/>
                <a:ea typeface="Cambria Math" panose="02040503050406030204" pitchFamily="18" charset="0"/>
              </a:rPr>
              <a:t> S1= </a:t>
            </a:r>
            <a:r>
              <a:rPr lang="el-GR" sz="2400" dirty="0" smtClean="0">
                <a:latin typeface="Cambria Math" panose="02040503050406030204" pitchFamily="18" charset="0"/>
                <a:ea typeface="Cambria Math" panose="02040503050406030204" pitchFamily="18" charset="0"/>
              </a:rPr>
              <a:t> π</a:t>
            </a:r>
            <a:r>
              <a:rPr lang="en-US" sz="2400" dirty="0" smtClean="0">
                <a:latin typeface="Cambria Math" panose="02040503050406030204" pitchFamily="18" charset="0"/>
                <a:ea typeface="Cambria Math" panose="02040503050406030204" pitchFamily="18" charset="0"/>
              </a:rPr>
              <a:t>.r.(</a:t>
            </a:r>
            <a:r>
              <a:rPr lang="en-US" sz="2400" dirty="0" err="1" smtClean="0">
                <a:latin typeface="Cambria Math" panose="02040503050406030204" pitchFamily="18" charset="0"/>
                <a:ea typeface="Cambria Math" panose="02040503050406030204" pitchFamily="18" charset="0"/>
              </a:rPr>
              <a:t>l+r</a:t>
            </a:r>
            <a:r>
              <a:rPr lang="en-US" sz="2400" dirty="0" smtClean="0">
                <a:latin typeface="Cambria Math" panose="02040503050406030204" pitchFamily="18" charset="0"/>
                <a:ea typeface="Cambria Math" panose="02040503050406030204" pitchFamily="18" charset="0"/>
              </a:rPr>
              <a:t>)</a:t>
            </a:r>
            <a:endParaRPr lang="bg-BG" sz="2400" dirty="0">
              <a:latin typeface="Cambria Math" panose="02040503050406030204" pitchFamily="18" charset="0"/>
              <a:ea typeface="Cambria Math" panose="02040503050406030204" pitchFamily="18" charset="0"/>
            </a:endParaRPr>
          </a:p>
        </p:txBody>
      </p:sp>
      <p:sp>
        <p:nvSpPr>
          <p:cNvPr id="7" name="Text Placeholder 6"/>
          <p:cNvSpPr>
            <a:spLocks noGrp="1"/>
          </p:cNvSpPr>
          <p:nvPr>
            <p:ph type="body" sz="quarter" idx="3"/>
          </p:nvPr>
        </p:nvSpPr>
        <p:spPr/>
        <p:txBody>
          <a:bodyPr/>
          <a:lstStyle/>
          <a:p>
            <a:r>
              <a:rPr lang="bg-BG" sz="2800" dirty="0" smtClean="0">
                <a:latin typeface="Cambria Math" panose="02040503050406030204" pitchFamily="18" charset="0"/>
                <a:ea typeface="Cambria Math" panose="02040503050406030204" pitchFamily="18" charset="0"/>
              </a:rPr>
              <a:t>Обем</a:t>
            </a:r>
            <a:endParaRPr lang="bg-BG" sz="2800" dirty="0">
              <a:latin typeface="Cambria Math" panose="02040503050406030204" pitchFamily="18" charset="0"/>
              <a:ea typeface="Cambria Math" panose="02040503050406030204" pitchFamily="18" charset="0"/>
            </a:endParaRPr>
          </a:p>
        </p:txBody>
      </p:sp>
      <p:sp>
        <p:nvSpPr>
          <p:cNvPr id="8" name="Content Placeholder 7"/>
          <p:cNvSpPr>
            <a:spLocks noGrp="1"/>
          </p:cNvSpPr>
          <p:nvPr>
            <p:ph sz="quarter" idx="4"/>
          </p:nvPr>
        </p:nvSpPr>
        <p:spPr/>
        <p:txBody>
          <a:bodyPr/>
          <a:lstStyle/>
          <a:p>
            <a:r>
              <a:rPr lang="bg-BG" sz="2400" dirty="0" smtClean="0">
                <a:latin typeface="Cambria Math" panose="02040503050406030204" pitchFamily="18" charset="0"/>
                <a:ea typeface="Cambria Math" panose="02040503050406030204" pitchFamily="18" charset="0"/>
              </a:rPr>
              <a:t> </a:t>
            </a:r>
            <a:r>
              <a:rPr lang="en-US" sz="2400" dirty="0" smtClean="0">
                <a:latin typeface="Cambria Math" panose="02040503050406030204" pitchFamily="18" charset="0"/>
                <a:ea typeface="Cambria Math" panose="02040503050406030204" pitchFamily="18" charset="0"/>
              </a:rPr>
              <a:t>V=</a:t>
            </a:r>
            <a:r>
              <a:rPr lang="bg-BG" sz="2400" dirty="0" smtClean="0">
                <a:latin typeface="Cambria Math" panose="02040503050406030204" pitchFamily="18" charset="0"/>
                <a:ea typeface="Cambria Math" panose="02040503050406030204" pitchFamily="18" charset="0"/>
              </a:rPr>
              <a:t> 1/3</a:t>
            </a:r>
            <a:r>
              <a:rPr lang="en-US" sz="2400" dirty="0" smtClean="0">
                <a:latin typeface="Cambria Math" panose="02040503050406030204" pitchFamily="18" charset="0"/>
                <a:ea typeface="Cambria Math" panose="02040503050406030204" pitchFamily="18" charset="0"/>
              </a:rPr>
              <a:t>.</a:t>
            </a:r>
            <a:r>
              <a:rPr lang="el-GR" sz="2400" dirty="0" smtClean="0">
                <a:latin typeface="Cambria Math" panose="02040503050406030204" pitchFamily="18" charset="0"/>
                <a:ea typeface="Cambria Math" panose="02040503050406030204" pitchFamily="18" charset="0"/>
              </a:rPr>
              <a:t> </a:t>
            </a:r>
            <a:r>
              <a:rPr lang="en-US" sz="2400" dirty="0" err="1" smtClean="0">
                <a:latin typeface="Cambria Math" panose="02040503050406030204" pitchFamily="18" charset="0"/>
                <a:ea typeface="Cambria Math" panose="02040503050406030204" pitchFamily="18" charset="0"/>
              </a:rPr>
              <a:t>B.h</a:t>
            </a:r>
            <a:endParaRPr lang="en-US" sz="2400" dirty="0" smtClean="0">
              <a:latin typeface="Cambria Math" panose="02040503050406030204" pitchFamily="18" charset="0"/>
              <a:ea typeface="Cambria Math" panose="02040503050406030204" pitchFamily="18" charset="0"/>
            </a:endParaRPr>
          </a:p>
          <a:p>
            <a:pPr marL="0" indent="0">
              <a:buNone/>
            </a:pPr>
            <a:endParaRPr lang="bg-BG" dirty="0"/>
          </a:p>
        </p:txBody>
      </p:sp>
      <p:pic>
        <p:nvPicPr>
          <p:cNvPr id="2" name="Picture 1"/>
          <p:cNvPicPr>
            <a:picLocks noChangeAspect="1"/>
          </p:cNvPicPr>
          <p:nvPr/>
        </p:nvPicPr>
        <p:blipFill>
          <a:blip r:embed="rId2"/>
          <a:stretch>
            <a:fillRect/>
          </a:stretch>
        </p:blipFill>
        <p:spPr>
          <a:xfrm>
            <a:off x="5088383" y="3591099"/>
            <a:ext cx="1596408" cy="1596408"/>
          </a:xfrm>
          <a:prstGeom prst="rect">
            <a:avLst/>
          </a:prstGeom>
        </p:spPr>
      </p:pic>
    </p:spTree>
    <p:extLst>
      <p:ext uri="{BB962C8B-B14F-4D97-AF65-F5344CB8AC3E}">
        <p14:creationId xmlns:p14="http://schemas.microsoft.com/office/powerpoint/2010/main" val="427691930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b="1"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Сфера и кълбо</a:t>
            </a:r>
            <a:endParaRPr lang="bg-BG" b="1"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3" name="Text Placeholder 2"/>
          <p:cNvSpPr>
            <a:spLocks noGrp="1"/>
          </p:cNvSpPr>
          <p:nvPr>
            <p:ph type="body" idx="1"/>
          </p:nvPr>
        </p:nvSpPr>
        <p:spPr/>
        <p:txBody>
          <a:bodyPr/>
          <a:lstStyle/>
          <a:p>
            <a:r>
              <a:rPr lang="bg-BG" sz="2800" i="1" dirty="0" smtClean="0">
                <a:latin typeface="Cambria Math" panose="02040503050406030204" pitchFamily="18" charset="0"/>
                <a:ea typeface="Cambria Math" panose="02040503050406030204" pitchFamily="18" charset="0"/>
              </a:rPr>
              <a:t>Повърхнина на сфера</a:t>
            </a:r>
            <a:endParaRPr lang="bg-BG" sz="2800" i="1" dirty="0">
              <a:latin typeface="Cambria Math" panose="02040503050406030204" pitchFamily="18" charset="0"/>
              <a:ea typeface="Cambria Math" panose="02040503050406030204" pitchFamily="18" charset="0"/>
            </a:endParaRPr>
          </a:p>
        </p:txBody>
      </p:sp>
      <p:sp>
        <p:nvSpPr>
          <p:cNvPr id="4" name="Content Placeholder 3"/>
          <p:cNvSpPr>
            <a:spLocks noGrp="1"/>
          </p:cNvSpPr>
          <p:nvPr>
            <p:ph sz="half" idx="2"/>
          </p:nvPr>
        </p:nvSpPr>
        <p:spPr/>
        <p:txBody>
          <a:bodyPr/>
          <a:lstStyle/>
          <a:p>
            <a:r>
              <a:rPr lang="bg-BG" sz="2400" dirty="0" smtClean="0"/>
              <a:t> </a:t>
            </a:r>
            <a:r>
              <a:rPr lang="en-US" sz="2400" b="1" i="1" dirty="0" smtClean="0">
                <a:latin typeface="Cambria Math" panose="02040503050406030204" pitchFamily="18" charset="0"/>
                <a:ea typeface="Cambria Math" panose="02040503050406030204" pitchFamily="18" charset="0"/>
              </a:rPr>
              <a:t>S=4.</a:t>
            </a:r>
            <a:r>
              <a:rPr lang="el-GR" sz="2400" b="1" i="1" dirty="0" smtClean="0">
                <a:latin typeface="Cambria Math" panose="02040503050406030204" pitchFamily="18" charset="0"/>
                <a:ea typeface="Cambria Math" panose="02040503050406030204" pitchFamily="18" charset="0"/>
              </a:rPr>
              <a:t> π </a:t>
            </a:r>
            <a:r>
              <a:rPr lang="en-US" sz="2400" b="1" i="1" dirty="0" smtClean="0">
                <a:latin typeface="Cambria Math" panose="02040503050406030204" pitchFamily="18" charset="0"/>
                <a:ea typeface="Cambria Math" panose="02040503050406030204" pitchFamily="18" charset="0"/>
              </a:rPr>
              <a:t>.r2 = </a:t>
            </a:r>
            <a:r>
              <a:rPr lang="el-GR" sz="2400" b="1" i="1" dirty="0" smtClean="0">
                <a:latin typeface="Cambria Math" panose="02040503050406030204" pitchFamily="18" charset="0"/>
                <a:ea typeface="Cambria Math" panose="02040503050406030204" pitchFamily="18" charset="0"/>
              </a:rPr>
              <a:t> π </a:t>
            </a:r>
            <a:r>
              <a:rPr lang="en-US" sz="2400" b="1" i="1" dirty="0" smtClean="0">
                <a:latin typeface="Cambria Math" panose="02040503050406030204" pitchFamily="18" charset="0"/>
                <a:ea typeface="Cambria Math" panose="02040503050406030204" pitchFamily="18" charset="0"/>
              </a:rPr>
              <a:t>.d2</a:t>
            </a:r>
            <a:endParaRPr lang="bg-BG" sz="2400" b="1" i="1" dirty="0" smtClean="0">
              <a:latin typeface="Cambria Math" panose="02040503050406030204" pitchFamily="18" charset="0"/>
              <a:ea typeface="Cambria Math" panose="02040503050406030204" pitchFamily="18" charset="0"/>
            </a:endParaRPr>
          </a:p>
          <a:p>
            <a:endParaRPr lang="bg-BG" dirty="0"/>
          </a:p>
        </p:txBody>
      </p:sp>
      <p:sp>
        <p:nvSpPr>
          <p:cNvPr id="5" name="Text Placeholder 4"/>
          <p:cNvSpPr>
            <a:spLocks noGrp="1"/>
          </p:cNvSpPr>
          <p:nvPr>
            <p:ph type="body" sz="quarter" idx="3"/>
          </p:nvPr>
        </p:nvSpPr>
        <p:spPr/>
        <p:txBody>
          <a:bodyPr/>
          <a:lstStyle/>
          <a:p>
            <a:r>
              <a:rPr lang="bg-BG" i="1" dirty="0" smtClean="0">
                <a:latin typeface="Cambria Math" panose="02040503050406030204" pitchFamily="18" charset="0"/>
                <a:ea typeface="Cambria Math" panose="02040503050406030204" pitchFamily="18" charset="0"/>
              </a:rPr>
              <a:t>Обем на кълбо</a:t>
            </a:r>
            <a:endParaRPr lang="bg-BG" i="1" dirty="0">
              <a:latin typeface="Cambria Math" panose="02040503050406030204" pitchFamily="18" charset="0"/>
              <a:ea typeface="Cambria Math" panose="02040503050406030204" pitchFamily="18" charset="0"/>
            </a:endParaRPr>
          </a:p>
        </p:txBody>
      </p:sp>
      <p:sp>
        <p:nvSpPr>
          <p:cNvPr id="6" name="Content Placeholder 5"/>
          <p:cNvSpPr>
            <a:spLocks noGrp="1"/>
          </p:cNvSpPr>
          <p:nvPr>
            <p:ph sz="quarter" idx="4"/>
          </p:nvPr>
        </p:nvSpPr>
        <p:spPr/>
        <p:txBody>
          <a:bodyPr>
            <a:normAutofit/>
          </a:bodyPr>
          <a:lstStyle/>
          <a:p>
            <a:r>
              <a:rPr lang="en-US" sz="2400" b="1" i="1" dirty="0" smtClean="0">
                <a:latin typeface="Cambria Math" panose="02040503050406030204" pitchFamily="18" charset="0"/>
                <a:ea typeface="Cambria Math" panose="02040503050406030204" pitchFamily="18" charset="0"/>
              </a:rPr>
              <a:t>V= </a:t>
            </a:r>
            <a:r>
              <a:rPr lang="bg-BG" sz="2400" b="1" i="1" dirty="0" smtClean="0">
                <a:latin typeface="Cambria Math" panose="02040503050406030204" pitchFamily="18" charset="0"/>
                <a:ea typeface="Cambria Math" panose="02040503050406030204" pitchFamily="18" charset="0"/>
              </a:rPr>
              <a:t>¾</a:t>
            </a:r>
            <a:r>
              <a:rPr lang="en-US" sz="2400" b="1" i="1" dirty="0" smtClean="0">
                <a:latin typeface="Cambria Math" panose="02040503050406030204" pitchFamily="18" charset="0"/>
                <a:ea typeface="Cambria Math" panose="02040503050406030204" pitchFamily="18" charset="0"/>
              </a:rPr>
              <a:t>.</a:t>
            </a:r>
            <a:r>
              <a:rPr lang="el-GR" sz="2400" b="1" i="1" dirty="0" smtClean="0">
                <a:latin typeface="Cambria Math" panose="02040503050406030204" pitchFamily="18" charset="0"/>
                <a:ea typeface="Cambria Math" panose="02040503050406030204" pitchFamily="18" charset="0"/>
              </a:rPr>
              <a:t> π </a:t>
            </a:r>
            <a:r>
              <a:rPr lang="en-US" sz="2400" b="1" i="1" dirty="0" smtClean="0">
                <a:latin typeface="Cambria Math" panose="02040503050406030204" pitchFamily="18" charset="0"/>
                <a:ea typeface="Cambria Math" panose="02040503050406030204" pitchFamily="18" charset="0"/>
              </a:rPr>
              <a:t>.r3</a:t>
            </a:r>
            <a:endParaRPr lang="bg-BG" sz="2400" b="1" i="1" dirty="0">
              <a:latin typeface="Cambria Math" panose="02040503050406030204" pitchFamily="18" charset="0"/>
              <a:ea typeface="Cambria Math" panose="02040503050406030204" pitchFamily="18" charset="0"/>
            </a:endParaRPr>
          </a:p>
        </p:txBody>
      </p:sp>
      <p:pic>
        <p:nvPicPr>
          <p:cNvPr id="7" name="Picture 6"/>
          <p:cNvPicPr>
            <a:picLocks noChangeAspect="1"/>
          </p:cNvPicPr>
          <p:nvPr/>
        </p:nvPicPr>
        <p:blipFill>
          <a:blip r:embed="rId2"/>
          <a:stretch>
            <a:fillRect/>
          </a:stretch>
        </p:blipFill>
        <p:spPr>
          <a:xfrm>
            <a:off x="675745" y="3727834"/>
            <a:ext cx="2439282" cy="2402497"/>
          </a:xfrm>
          <a:prstGeom prst="rect">
            <a:avLst/>
          </a:prstGeom>
        </p:spPr>
      </p:pic>
    </p:spTree>
    <p:extLst>
      <p:ext uri="{BB962C8B-B14F-4D97-AF65-F5344CB8AC3E}">
        <p14:creationId xmlns:p14="http://schemas.microsoft.com/office/powerpoint/2010/main" val="388357647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78485" y="4952375"/>
            <a:ext cx="7441809" cy="1181686"/>
          </a:xfrm>
          <a:blipFill>
            <a:blip r:embed="rId2"/>
            <a:tile tx="0" ty="0" sx="100000" sy="100000" flip="none" algn="tl"/>
          </a:blipFill>
        </p:spPr>
        <p:txBody>
          <a:bodyPr>
            <a:normAutofit fontScale="90000"/>
          </a:bodyPr>
          <a:lstStyle/>
          <a:p>
            <a:pPr algn="ctr"/>
            <a:r>
              <a:rPr lang="bg-BG" dirty="0" smtClean="0">
                <a:solidFill>
                  <a:schemeClr val="bg1"/>
                </a:solidFill>
              </a:rPr>
              <a:t>Изработено от</a:t>
            </a:r>
            <a:r>
              <a:rPr lang="en-US" dirty="0" smtClean="0">
                <a:solidFill>
                  <a:schemeClr val="bg1"/>
                </a:solidFill>
              </a:rPr>
              <a:t>:</a:t>
            </a:r>
            <a:r>
              <a:rPr lang="bg-BG" dirty="0" smtClean="0">
                <a:solidFill>
                  <a:schemeClr val="bg1"/>
                </a:solidFill>
              </a:rPr>
              <a:t> </a:t>
            </a:r>
            <a:r>
              <a:rPr lang="en-US" dirty="0" smtClean="0">
                <a:solidFill>
                  <a:schemeClr val="bg1"/>
                </a:solidFill>
              </a:rPr>
              <a:t/>
            </a:r>
            <a:br>
              <a:rPr lang="en-US" dirty="0" smtClean="0">
                <a:solidFill>
                  <a:schemeClr val="bg1"/>
                </a:solidFill>
              </a:rPr>
            </a:br>
            <a:r>
              <a:rPr lang="bg-BG" dirty="0" smtClean="0">
                <a:solidFill>
                  <a:schemeClr val="bg1"/>
                </a:solidFill>
              </a:rPr>
              <a:t>Елиза</a:t>
            </a:r>
            <a:r>
              <a:rPr lang="en-US" dirty="0" smtClean="0">
                <a:solidFill>
                  <a:schemeClr val="bg1"/>
                </a:solidFill>
              </a:rPr>
              <a:t>, VI “</a:t>
            </a:r>
            <a:r>
              <a:rPr lang="bg-BG" dirty="0" smtClean="0">
                <a:solidFill>
                  <a:schemeClr val="bg1"/>
                </a:solidFill>
              </a:rPr>
              <a:t>в</a:t>
            </a:r>
            <a:r>
              <a:rPr lang="en-US" dirty="0" smtClean="0">
                <a:solidFill>
                  <a:schemeClr val="bg1"/>
                </a:solidFill>
              </a:rPr>
              <a:t>”</a:t>
            </a:r>
            <a:r>
              <a:rPr lang="bg-BG" dirty="0" smtClean="0">
                <a:solidFill>
                  <a:schemeClr val="bg1"/>
                </a:solidFill>
              </a:rPr>
              <a:t>  клас  </a:t>
            </a:r>
            <a:endParaRPr lang="bg-BG" dirty="0">
              <a:solidFill>
                <a:schemeClr val="bg1"/>
              </a:solidFill>
            </a:endParaRPr>
          </a:p>
        </p:txBody>
      </p:sp>
      <p:pic>
        <p:nvPicPr>
          <p:cNvPr id="1028" name="Picture 4" descr="Резултат с изображение за moving cone gif anim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1028" y="673472"/>
            <a:ext cx="3860892" cy="386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8490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Призма</a:t>
            </a:r>
            <a:endParaRPr lang="bg-BG"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endParaRPr lang="bg-BG" i="1" u="sng" dirty="0" smtClean="0">
              <a:latin typeface="Arial Black" panose="020B0A04020102020204" pitchFamily="34" charset="0"/>
            </a:endParaRPr>
          </a:p>
          <a:p>
            <a:pPr marL="514350" indent="-514350">
              <a:buFont typeface="+mj-lt"/>
              <a:buAutoNum type="arabicPeriod"/>
            </a:pPr>
            <a:r>
              <a:rPr lang="bg-BG" b="1" dirty="0" smtClean="0">
                <a:latin typeface="Cambria Math" panose="02040503050406030204" pitchFamily="18" charset="0"/>
                <a:ea typeface="Cambria Math" panose="02040503050406030204" pitchFamily="18" charset="0"/>
              </a:rPr>
              <a:t>.</a:t>
            </a:r>
            <a:r>
              <a:rPr lang="bg-BG" sz="2000" i="1" u="sng" dirty="0" smtClean="0">
                <a:latin typeface="Arial Black" panose="020B0A04020102020204" pitchFamily="34" charset="0"/>
              </a:rPr>
              <a:t> </a:t>
            </a:r>
            <a:r>
              <a:rPr lang="bg-BG" sz="2000" i="1" u="sng" dirty="0">
                <a:latin typeface="Arial Black" panose="020B0A04020102020204" pitchFamily="34" charset="0"/>
              </a:rPr>
              <a:t>Определение </a:t>
            </a:r>
            <a:r>
              <a:rPr lang="bg-BG" sz="2000" b="1" dirty="0">
                <a:latin typeface="Cambria Math" panose="02040503050406030204" pitchFamily="18" charset="0"/>
                <a:ea typeface="Cambria Math" panose="02040503050406030204" pitchFamily="18" charset="0"/>
              </a:rPr>
              <a:t>– геометрично тяло, ограничено от два едни и същи многоъгъълници със съответно успоредни страни и от няколко правоъгълника, се нарича права призма</a:t>
            </a:r>
            <a:endParaRPr lang="bg-BG" sz="2000" b="1" dirty="0" smtClean="0">
              <a:latin typeface="Cambria Math" panose="02040503050406030204" pitchFamily="18" charset="0"/>
              <a:ea typeface="Cambria Math" panose="02040503050406030204" pitchFamily="18" charset="0"/>
            </a:endParaRPr>
          </a:p>
          <a:p>
            <a:pPr marL="0" indent="0">
              <a:buNone/>
            </a:pPr>
            <a:r>
              <a:rPr lang="bg-BG" sz="2000" b="1" i="1" dirty="0" smtClean="0">
                <a:latin typeface="Arial Black" panose="020B0A04020102020204" pitchFamily="34" charset="0"/>
                <a:ea typeface="Cambria Math" panose="02040503050406030204" pitchFamily="18" charset="0"/>
              </a:rPr>
              <a:t>2.</a:t>
            </a:r>
            <a:r>
              <a:rPr lang="bg-BG" sz="2000" b="1" dirty="0" smtClean="0">
                <a:latin typeface="Cambria Math" panose="02040503050406030204" pitchFamily="18" charset="0"/>
                <a:ea typeface="Cambria Math" panose="02040503050406030204" pitchFamily="18" charset="0"/>
              </a:rPr>
              <a:t> </a:t>
            </a:r>
            <a:r>
              <a:rPr lang="bg-BG" sz="2000" b="1" i="1" u="sng" dirty="0" smtClean="0">
                <a:latin typeface="Arial Black" panose="020B0A04020102020204" pitchFamily="34" charset="0"/>
                <a:ea typeface="Cambria Math" panose="02040503050406030204" pitchFamily="18" charset="0"/>
              </a:rPr>
              <a:t>Елементи – </a:t>
            </a:r>
          </a:p>
          <a:p>
            <a:pPr marL="514350" indent="-514350">
              <a:buAutoNum type="alphaLcParenR"/>
            </a:pPr>
            <a:r>
              <a:rPr lang="bg-BG" sz="2000" b="1" i="1" dirty="0" smtClean="0">
                <a:latin typeface="Cambria Math" panose="02040503050406030204" pitchFamily="18" charset="0"/>
                <a:ea typeface="Cambria Math" panose="02040503050406030204" pitchFamily="18" charset="0"/>
              </a:rPr>
              <a:t>основи на призмата</a:t>
            </a:r>
            <a:endParaRPr lang="en-US" sz="2000" b="1" i="1" dirty="0" smtClean="0">
              <a:latin typeface="Cambria Math" panose="02040503050406030204" pitchFamily="18" charset="0"/>
              <a:ea typeface="Cambria Math" panose="02040503050406030204" pitchFamily="18" charset="0"/>
            </a:endParaRPr>
          </a:p>
          <a:p>
            <a:pPr marL="514350" indent="-514350">
              <a:buAutoNum type="alphaLcParenR"/>
            </a:pPr>
            <a:r>
              <a:rPr lang="en-US" sz="2000" b="1" i="1" dirty="0">
                <a:latin typeface="Cambria Math" panose="02040503050406030204" pitchFamily="18" charset="0"/>
                <a:ea typeface="Cambria Math" panose="02040503050406030204" pitchFamily="18" charset="0"/>
              </a:rPr>
              <a:t> </a:t>
            </a:r>
            <a:r>
              <a:rPr lang="bg-BG" sz="2000" b="1" i="1" dirty="0" smtClean="0">
                <a:latin typeface="Cambria Math" panose="02040503050406030204" pitchFamily="18" charset="0"/>
                <a:ea typeface="Cambria Math" panose="02040503050406030204" pitchFamily="18" charset="0"/>
              </a:rPr>
              <a:t>върхове на призмата</a:t>
            </a:r>
          </a:p>
          <a:p>
            <a:pPr marL="514350" indent="-514350">
              <a:buAutoNum type="alphaLcParenR"/>
            </a:pPr>
            <a:r>
              <a:rPr lang="bg-BG" sz="2000" b="1" i="1" dirty="0">
                <a:latin typeface="Cambria Math" panose="02040503050406030204" pitchFamily="18" charset="0"/>
                <a:ea typeface="Cambria Math" panose="02040503050406030204" pitchFamily="18" charset="0"/>
              </a:rPr>
              <a:t> </a:t>
            </a:r>
            <a:r>
              <a:rPr lang="bg-BG" sz="2000" b="1" i="1" dirty="0" smtClean="0">
                <a:latin typeface="Cambria Math" panose="02040503050406030204" pitchFamily="18" charset="0"/>
                <a:ea typeface="Cambria Math" panose="02040503050406030204" pitchFamily="18" charset="0"/>
              </a:rPr>
              <a:t>околни стени на призмата </a:t>
            </a:r>
          </a:p>
          <a:p>
            <a:pPr marL="514350" indent="-514350">
              <a:buAutoNum type="alphaLcParenR"/>
            </a:pPr>
            <a:r>
              <a:rPr lang="bg-BG" sz="2000" b="1" i="1" dirty="0">
                <a:latin typeface="Cambria Math" panose="02040503050406030204" pitchFamily="18" charset="0"/>
                <a:ea typeface="Cambria Math" panose="02040503050406030204" pitchFamily="18" charset="0"/>
              </a:rPr>
              <a:t> </a:t>
            </a:r>
            <a:r>
              <a:rPr lang="bg-BG" sz="2000" b="1" i="1" dirty="0" smtClean="0">
                <a:latin typeface="Cambria Math" panose="02040503050406030204" pitchFamily="18" charset="0"/>
                <a:ea typeface="Cambria Math" panose="02040503050406030204" pitchFamily="18" charset="0"/>
              </a:rPr>
              <a:t>околни ръбове</a:t>
            </a:r>
          </a:p>
          <a:p>
            <a:pPr marL="0" indent="0">
              <a:buNone/>
            </a:pPr>
            <a:r>
              <a:rPr lang="en-US" sz="2000" b="1" i="1" u="sng" dirty="0" smtClean="0">
                <a:latin typeface="Cambria Math" panose="02040503050406030204" pitchFamily="18" charset="0"/>
                <a:ea typeface="Cambria Math" panose="02040503050406030204" pitchFamily="18" charset="0"/>
              </a:rPr>
              <a:t> </a:t>
            </a:r>
            <a:endParaRPr lang="bg-BG" sz="2000" b="1" i="1" u="sng" dirty="0">
              <a:latin typeface="Arial Black" panose="020B0A04020102020204" pitchFamily="34" charset="0"/>
              <a:ea typeface="Cambria Math" panose="02040503050406030204" pitchFamily="18" charset="0"/>
            </a:endParaRPr>
          </a:p>
        </p:txBody>
      </p:sp>
      <p:pic>
        <p:nvPicPr>
          <p:cNvPr id="5" name="Picture 4"/>
          <p:cNvPicPr>
            <a:picLocks noChangeAspect="1"/>
          </p:cNvPicPr>
          <p:nvPr/>
        </p:nvPicPr>
        <p:blipFill>
          <a:blip r:embed="rId2"/>
          <a:stretch>
            <a:fillRect/>
          </a:stretch>
        </p:blipFill>
        <p:spPr>
          <a:xfrm>
            <a:off x="4811695" y="3688640"/>
            <a:ext cx="3190969" cy="2025571"/>
          </a:xfrm>
          <a:prstGeom prst="rect">
            <a:avLst/>
          </a:prstGeom>
        </p:spPr>
      </p:pic>
    </p:spTree>
    <p:extLst>
      <p:ext uri="{BB962C8B-B14F-4D97-AF65-F5344CB8AC3E}">
        <p14:creationId xmlns:p14="http://schemas.microsoft.com/office/powerpoint/2010/main" val="198499127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g-BG" sz="6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Развивка </a:t>
            </a:r>
            <a:r>
              <a:rPr lang="en-US" sz="6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6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g-BG" sz="6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права призма</a:t>
            </a:r>
            <a:endParaRPr lang="bg-BG" sz="6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endParaRPr lang="bg-BG" b="1" i="1" dirty="0" smtClean="0">
              <a:latin typeface="Cambria Math" panose="02040503050406030204" pitchFamily="18" charset="0"/>
              <a:ea typeface="Cambria Math" panose="02040503050406030204" pitchFamily="18" charset="0"/>
            </a:endParaRPr>
          </a:p>
          <a:p>
            <a:pPr marL="0" indent="0">
              <a:buNone/>
            </a:pPr>
            <a:r>
              <a:rPr lang="en-US" b="1" i="1" u="sng" dirty="0" smtClean="0">
                <a:latin typeface="Cambria Math" panose="02040503050406030204" pitchFamily="18" charset="0"/>
                <a:ea typeface="Cambria Math" panose="02040503050406030204" pitchFamily="18" charset="0"/>
              </a:rPr>
              <a:t> </a:t>
            </a:r>
            <a:endParaRPr lang="bg-BG" b="1" i="1" u="sng" dirty="0">
              <a:latin typeface="Arial Black" panose="020B0A04020102020204" pitchFamily="34" charset="0"/>
              <a:ea typeface="Cambria Math" panose="02040503050406030204" pitchFamily="18" charset="0"/>
            </a:endParaRPr>
          </a:p>
        </p:txBody>
      </p:sp>
      <p:pic>
        <p:nvPicPr>
          <p:cNvPr id="4" name="Picture 3"/>
          <p:cNvPicPr>
            <a:picLocks noChangeAspect="1"/>
          </p:cNvPicPr>
          <p:nvPr/>
        </p:nvPicPr>
        <p:blipFill>
          <a:blip r:embed="rId2"/>
          <a:stretch>
            <a:fillRect/>
          </a:stretch>
        </p:blipFill>
        <p:spPr>
          <a:xfrm>
            <a:off x="838200" y="2747131"/>
            <a:ext cx="7413402" cy="3306377"/>
          </a:xfrm>
          <a:prstGeom prst="rect">
            <a:avLst/>
          </a:prstGeom>
        </p:spPr>
      </p:pic>
    </p:spTree>
    <p:extLst>
      <p:ext uri="{BB962C8B-B14F-4D97-AF65-F5344CB8AC3E}">
        <p14:creationId xmlns:p14="http://schemas.microsoft.com/office/powerpoint/2010/main" val="278116922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b="1" i="1" u="sng" dirty="0" smtClean="0">
                <a:latin typeface="Cambria Math" panose="02040503050406030204" pitchFamily="18" charset="0"/>
                <a:ea typeface="Cambria Math" panose="02040503050406030204" pitchFamily="18" charset="0"/>
              </a:rPr>
              <a:t>Права призма </a:t>
            </a:r>
            <a:endParaRPr lang="bg-BG" b="1" i="1" u="sng" dirty="0">
              <a:latin typeface="Cambria Math" panose="02040503050406030204" pitchFamily="18" charset="0"/>
              <a:ea typeface="Cambria Math" panose="02040503050406030204" pitchFamily="18" charset="0"/>
            </a:endParaRPr>
          </a:p>
        </p:txBody>
      </p:sp>
      <p:sp>
        <p:nvSpPr>
          <p:cNvPr id="3" name="Text Placeholder 2"/>
          <p:cNvSpPr>
            <a:spLocks noGrp="1"/>
          </p:cNvSpPr>
          <p:nvPr>
            <p:ph type="body" idx="1"/>
          </p:nvPr>
        </p:nvSpPr>
        <p:spPr/>
        <p:txBody>
          <a:bodyPr>
            <a:normAutofit/>
          </a:bodyPr>
          <a:lstStyle/>
          <a:p>
            <a:r>
              <a:rPr lang="bg-BG" sz="2800" i="1" dirty="0" smtClean="0">
                <a:latin typeface="Cambria Math" panose="02040503050406030204" pitchFamily="18" charset="0"/>
                <a:ea typeface="Cambria Math" panose="02040503050406030204" pitchFamily="18" charset="0"/>
              </a:rPr>
              <a:t>Лице на повърхнина</a:t>
            </a:r>
            <a:endParaRPr lang="bg-BG" sz="2800" i="1" dirty="0">
              <a:latin typeface="Cambria Math" panose="02040503050406030204" pitchFamily="18" charset="0"/>
              <a:ea typeface="Cambria Math" panose="02040503050406030204" pitchFamily="18" charset="0"/>
            </a:endParaRPr>
          </a:p>
        </p:txBody>
      </p:sp>
      <p:sp>
        <p:nvSpPr>
          <p:cNvPr id="4" name="Content Placeholder 3"/>
          <p:cNvSpPr>
            <a:spLocks noGrp="1"/>
          </p:cNvSpPr>
          <p:nvPr>
            <p:ph sz="half" idx="2"/>
          </p:nvPr>
        </p:nvSpPr>
        <p:spPr/>
        <p:txBody>
          <a:bodyPr/>
          <a:lstStyle/>
          <a:p>
            <a:pPr marL="514350" indent="-514350">
              <a:buFont typeface="+mj-lt"/>
              <a:buAutoNum type="arabicPeriod"/>
            </a:pPr>
            <a:r>
              <a:rPr lang="bg-BG" sz="3200" b="1" i="1" dirty="0" smtClean="0">
                <a:latin typeface="Cambria Math" panose="02040503050406030204" pitchFamily="18" charset="0"/>
                <a:ea typeface="Cambria Math" panose="02040503050406030204" pitchFamily="18" charset="0"/>
              </a:rPr>
              <a:t> Околна повърхнина</a:t>
            </a:r>
          </a:p>
          <a:p>
            <a:r>
              <a:rPr lang="bg-BG" sz="3200" b="1" i="1" dirty="0" smtClean="0">
                <a:latin typeface="Cambria Math" panose="02040503050406030204" pitchFamily="18" charset="0"/>
                <a:ea typeface="Cambria Math" panose="02040503050406030204" pitchFamily="18" charset="0"/>
              </a:rPr>
              <a:t> </a:t>
            </a:r>
            <a:r>
              <a:rPr lang="en-US" sz="3200" b="1" i="1" dirty="0" smtClean="0">
                <a:latin typeface="Cambria Math" panose="02040503050406030204" pitchFamily="18" charset="0"/>
                <a:ea typeface="Cambria Math" panose="02040503050406030204" pitchFamily="18" charset="0"/>
              </a:rPr>
              <a:t>S = P. h</a:t>
            </a:r>
          </a:p>
          <a:p>
            <a:pPr marL="514350" indent="-514350">
              <a:buAutoNum type="arabicPeriod" startAt="2"/>
            </a:pPr>
            <a:r>
              <a:rPr lang="bg-BG" sz="3200" b="1" i="1" dirty="0" smtClean="0">
                <a:latin typeface="Cambria Math" panose="02040503050406030204" pitchFamily="18" charset="0"/>
                <a:ea typeface="Cambria Math" panose="02040503050406030204" pitchFamily="18" charset="0"/>
              </a:rPr>
              <a:t>Повърхнина</a:t>
            </a:r>
          </a:p>
          <a:p>
            <a:r>
              <a:rPr lang="bg-BG" sz="3200" b="1" i="1" dirty="0" smtClean="0">
                <a:latin typeface="Cambria Math" panose="02040503050406030204" pitchFamily="18" charset="0"/>
                <a:ea typeface="Cambria Math" panose="02040503050406030204" pitchFamily="18" charset="0"/>
              </a:rPr>
              <a:t> </a:t>
            </a:r>
            <a:r>
              <a:rPr lang="en-US" sz="3200" b="1" i="1" dirty="0" smtClean="0">
                <a:latin typeface="Cambria Math" panose="02040503050406030204" pitchFamily="18" charset="0"/>
                <a:ea typeface="Cambria Math" panose="02040503050406030204" pitchFamily="18" charset="0"/>
              </a:rPr>
              <a:t>S</a:t>
            </a:r>
            <a:r>
              <a:rPr lang="en-US" sz="3200" b="1" i="1" baseline="-25000" dirty="0" smtClean="0">
                <a:latin typeface="Cambria Math" panose="02040503050406030204" pitchFamily="18" charset="0"/>
                <a:ea typeface="Cambria Math" panose="02040503050406030204" pitchFamily="18" charset="0"/>
              </a:rPr>
              <a:t>1</a:t>
            </a:r>
            <a:r>
              <a:rPr lang="en-US" sz="3200" b="1" i="1" dirty="0" smtClean="0">
                <a:latin typeface="Cambria Math" panose="02040503050406030204" pitchFamily="18" charset="0"/>
                <a:ea typeface="Cambria Math" panose="02040503050406030204" pitchFamily="18" charset="0"/>
              </a:rPr>
              <a:t>= S+2B</a:t>
            </a:r>
          </a:p>
          <a:p>
            <a:pPr marL="0" indent="0">
              <a:buNone/>
            </a:pPr>
            <a:endParaRPr lang="bg-BG" b="1" i="1" dirty="0">
              <a:latin typeface="Cambria Math" panose="02040503050406030204" pitchFamily="18" charset="0"/>
              <a:ea typeface="Cambria Math" panose="02040503050406030204" pitchFamily="18" charset="0"/>
            </a:endParaRPr>
          </a:p>
        </p:txBody>
      </p:sp>
      <p:sp>
        <p:nvSpPr>
          <p:cNvPr id="5" name="Text Placeholder 4"/>
          <p:cNvSpPr>
            <a:spLocks noGrp="1"/>
          </p:cNvSpPr>
          <p:nvPr>
            <p:ph type="body" sz="quarter" idx="3"/>
          </p:nvPr>
        </p:nvSpPr>
        <p:spPr/>
        <p:txBody>
          <a:bodyPr>
            <a:normAutofit/>
          </a:bodyPr>
          <a:lstStyle/>
          <a:p>
            <a:r>
              <a:rPr lang="bg-BG" sz="2800" i="1" dirty="0" smtClean="0">
                <a:latin typeface="Cambria Math" panose="02040503050406030204" pitchFamily="18" charset="0"/>
                <a:ea typeface="Cambria Math" panose="02040503050406030204" pitchFamily="18" charset="0"/>
              </a:rPr>
              <a:t>Обем</a:t>
            </a:r>
            <a:endParaRPr lang="bg-BG" sz="2800" i="1" dirty="0">
              <a:latin typeface="Cambria Math" panose="02040503050406030204" pitchFamily="18" charset="0"/>
              <a:ea typeface="Cambria Math" panose="02040503050406030204" pitchFamily="18" charset="0"/>
            </a:endParaRPr>
          </a:p>
        </p:txBody>
      </p:sp>
      <p:sp>
        <p:nvSpPr>
          <p:cNvPr id="6" name="Content Placeholder 5"/>
          <p:cNvSpPr>
            <a:spLocks noGrp="1"/>
          </p:cNvSpPr>
          <p:nvPr>
            <p:ph sz="quarter" idx="4"/>
          </p:nvPr>
        </p:nvSpPr>
        <p:spPr/>
        <p:txBody>
          <a:bodyPr/>
          <a:lstStyle/>
          <a:p>
            <a:r>
              <a:rPr lang="en-US" sz="3200" b="1" i="1" dirty="0" smtClean="0">
                <a:latin typeface="Cambria Math" panose="02040503050406030204" pitchFamily="18" charset="0"/>
                <a:ea typeface="Cambria Math" panose="02040503050406030204" pitchFamily="18" charset="0"/>
              </a:rPr>
              <a:t> V= B. h </a:t>
            </a:r>
            <a:endParaRPr lang="bg-BG" sz="3200" b="1" i="1" dirty="0" smtClean="0">
              <a:latin typeface="Cambria Math" panose="02040503050406030204" pitchFamily="18" charset="0"/>
              <a:ea typeface="Cambria Math" panose="02040503050406030204" pitchFamily="18" charset="0"/>
            </a:endParaRPr>
          </a:p>
          <a:p>
            <a:endParaRPr lang="bg-BG" b="1" i="1" dirty="0">
              <a:latin typeface="Cambria Math" panose="02040503050406030204" pitchFamily="18" charset="0"/>
              <a:ea typeface="Cambria Math" panose="02040503050406030204" pitchFamily="18" charset="0"/>
            </a:endParaRPr>
          </a:p>
        </p:txBody>
      </p:sp>
      <p:pic>
        <p:nvPicPr>
          <p:cNvPr id="7" name="Picture 6"/>
          <p:cNvPicPr>
            <a:picLocks noChangeAspect="1"/>
          </p:cNvPicPr>
          <p:nvPr/>
        </p:nvPicPr>
        <p:blipFill>
          <a:blip r:embed="rId2"/>
          <a:stretch>
            <a:fillRect/>
          </a:stretch>
        </p:blipFill>
        <p:spPr>
          <a:xfrm>
            <a:off x="5284433" y="3604334"/>
            <a:ext cx="1823981" cy="2001313"/>
          </a:xfrm>
          <a:prstGeom prst="rect">
            <a:avLst/>
          </a:prstGeom>
        </p:spPr>
      </p:pic>
    </p:spTree>
    <p:extLst>
      <p:ext uri="{BB962C8B-B14F-4D97-AF65-F5344CB8AC3E}">
        <p14:creationId xmlns:p14="http://schemas.microsoft.com/office/powerpoint/2010/main" val="424356629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bg-BG" b="1" i="1" dirty="0" smtClean="0">
                <a:latin typeface="Cambria Math" panose="02040503050406030204" pitchFamily="18" charset="0"/>
                <a:ea typeface="Cambria Math" panose="02040503050406030204" pitchFamily="18" charset="0"/>
              </a:rPr>
              <a:t>Пирамида</a:t>
            </a:r>
            <a:endParaRPr lang="bg-BG" b="1" i="1" dirty="0">
              <a:latin typeface="Cambria Math" panose="02040503050406030204" pitchFamily="18" charset="0"/>
              <a:ea typeface="Cambria Math" panose="02040503050406030204" pitchFamily="18" charset="0"/>
            </a:endParaRPr>
          </a:p>
        </p:txBody>
      </p:sp>
      <p:sp>
        <p:nvSpPr>
          <p:cNvPr id="8" name="Content Placeholder 7"/>
          <p:cNvSpPr>
            <a:spLocks noGrp="1"/>
          </p:cNvSpPr>
          <p:nvPr>
            <p:ph idx="1"/>
          </p:nvPr>
        </p:nvSpPr>
        <p:spPr/>
        <p:txBody>
          <a:bodyPr/>
          <a:lstStyle/>
          <a:p>
            <a:pPr marL="514350" indent="-514350">
              <a:buFont typeface="+mj-lt"/>
              <a:buAutoNum type="arabicPeriod"/>
            </a:pPr>
            <a:r>
              <a:rPr lang="bg-BG" sz="2000" i="1" u="sng" dirty="0">
                <a:latin typeface="Arial Black" panose="020B0A04020102020204" pitchFamily="34" charset="0"/>
              </a:rPr>
              <a:t> </a:t>
            </a:r>
            <a:r>
              <a:rPr lang="bg-BG" sz="2000" i="1" u="sng" dirty="0" smtClean="0">
                <a:latin typeface="Arial Black" panose="020B0A04020102020204" pitchFamily="34" charset="0"/>
              </a:rPr>
              <a:t>Определение</a:t>
            </a:r>
            <a:r>
              <a:rPr lang="bg-BG" sz="2000" i="1" dirty="0" smtClean="0">
                <a:latin typeface="Arial Black" panose="020B0A04020102020204" pitchFamily="34" charset="0"/>
              </a:rPr>
              <a:t> – </a:t>
            </a:r>
            <a:r>
              <a:rPr lang="bg-BG" sz="2000" b="1" i="1" dirty="0" smtClean="0">
                <a:latin typeface="Cambria Math" panose="02040503050406030204" pitchFamily="18" charset="0"/>
                <a:ea typeface="Cambria Math" panose="02040503050406030204" pitchFamily="18" charset="0"/>
              </a:rPr>
              <a:t>геометрично тяло, ограничено от един многоъгълник и няколко триъгълника с общ връх, се нарича пирамида.</a:t>
            </a:r>
          </a:p>
          <a:p>
            <a:pPr marL="514350" indent="-514350">
              <a:buFont typeface="+mj-lt"/>
              <a:buAutoNum type="arabicPeriod"/>
            </a:pPr>
            <a:r>
              <a:rPr lang="bg-BG" sz="2000" b="1" i="1" u="sng" dirty="0">
                <a:latin typeface="Arial Black" panose="020B0A04020102020204" pitchFamily="34" charset="0"/>
              </a:rPr>
              <a:t> </a:t>
            </a:r>
            <a:r>
              <a:rPr lang="bg-BG" sz="2000" b="1" i="1" u="sng" dirty="0" smtClean="0">
                <a:latin typeface="Arial Black" panose="020B0A04020102020204" pitchFamily="34" charset="0"/>
              </a:rPr>
              <a:t>Елементи</a:t>
            </a:r>
            <a:r>
              <a:rPr lang="en-US" sz="2000" b="1" i="1" u="sng" dirty="0" smtClean="0">
                <a:latin typeface="Arial Black" panose="020B0A04020102020204" pitchFamily="34" charset="0"/>
              </a:rPr>
              <a:t>:</a:t>
            </a:r>
            <a:endParaRPr lang="bg-BG" sz="2000" b="1" i="1" u="sng" dirty="0" smtClean="0">
              <a:latin typeface="Cambria Math" panose="02040503050406030204" pitchFamily="18" charset="0"/>
              <a:ea typeface="Cambria Math" panose="02040503050406030204" pitchFamily="18" charset="0"/>
            </a:endParaRPr>
          </a:p>
          <a:p>
            <a:pPr marL="514350" indent="-514350">
              <a:buFont typeface="+mj-lt"/>
              <a:buAutoNum type="alphaLcParenR"/>
            </a:pPr>
            <a:r>
              <a:rPr lang="bg-BG" sz="2000" b="1" i="1" dirty="0" smtClean="0">
                <a:latin typeface="Cambria Math" panose="02040503050406030204" pitchFamily="18" charset="0"/>
                <a:ea typeface="Cambria Math" panose="02040503050406030204" pitchFamily="18" charset="0"/>
              </a:rPr>
              <a:t> околни стени на пирамидата</a:t>
            </a:r>
          </a:p>
          <a:p>
            <a:pPr marL="514350" indent="-514350">
              <a:buFont typeface="+mj-lt"/>
              <a:buAutoNum type="alphaLcParenR"/>
            </a:pPr>
            <a:r>
              <a:rPr lang="bg-BG" sz="2000" b="1" i="1" dirty="0">
                <a:latin typeface="Cambria Math" panose="02040503050406030204" pitchFamily="18" charset="0"/>
                <a:ea typeface="Cambria Math" panose="02040503050406030204" pitchFamily="18" charset="0"/>
              </a:rPr>
              <a:t> </a:t>
            </a:r>
            <a:r>
              <a:rPr lang="bg-BG" sz="2000" b="1" i="1" dirty="0" smtClean="0">
                <a:latin typeface="Cambria Math" panose="02040503050406030204" pitchFamily="18" charset="0"/>
                <a:ea typeface="Cambria Math" panose="02040503050406030204" pitchFamily="18" charset="0"/>
              </a:rPr>
              <a:t>основа на пирамидата </a:t>
            </a:r>
          </a:p>
          <a:p>
            <a:pPr marL="514350" indent="-514350">
              <a:buFont typeface="+mj-lt"/>
              <a:buAutoNum type="alphaLcParenR"/>
            </a:pPr>
            <a:r>
              <a:rPr lang="bg-BG" sz="2000" b="1" i="1" dirty="0">
                <a:latin typeface="Cambria Math" panose="02040503050406030204" pitchFamily="18" charset="0"/>
                <a:ea typeface="Cambria Math" panose="02040503050406030204" pitchFamily="18" charset="0"/>
              </a:rPr>
              <a:t> </a:t>
            </a:r>
            <a:r>
              <a:rPr lang="bg-BG" sz="2000" b="1" i="1" dirty="0" smtClean="0">
                <a:latin typeface="Cambria Math" panose="02040503050406030204" pitchFamily="18" charset="0"/>
                <a:ea typeface="Cambria Math" panose="02040503050406030204" pitchFamily="18" charset="0"/>
              </a:rPr>
              <a:t>върхове на пирамидата</a:t>
            </a:r>
          </a:p>
          <a:p>
            <a:pPr marL="514350" indent="-514350">
              <a:buFont typeface="+mj-lt"/>
              <a:buAutoNum type="alphaLcParenR"/>
            </a:pPr>
            <a:r>
              <a:rPr lang="bg-BG" sz="2000" b="1" i="1" dirty="0">
                <a:latin typeface="Cambria Math" panose="02040503050406030204" pitchFamily="18" charset="0"/>
                <a:ea typeface="Cambria Math" panose="02040503050406030204" pitchFamily="18" charset="0"/>
              </a:rPr>
              <a:t> </a:t>
            </a:r>
            <a:r>
              <a:rPr lang="bg-BG" sz="2000" b="1" i="1" dirty="0" smtClean="0">
                <a:latin typeface="Cambria Math" panose="02040503050406030204" pitchFamily="18" charset="0"/>
                <a:ea typeface="Cambria Math" panose="02040503050406030204" pitchFamily="18" charset="0"/>
              </a:rPr>
              <a:t>основни ръбове на пирамидата</a:t>
            </a:r>
          </a:p>
          <a:p>
            <a:pPr marL="514350" indent="-514350">
              <a:buFont typeface="+mj-lt"/>
              <a:buAutoNum type="alphaLcParenR"/>
            </a:pPr>
            <a:r>
              <a:rPr lang="bg-BG" sz="2000" b="1" i="1" dirty="0">
                <a:latin typeface="Cambria Math" panose="02040503050406030204" pitchFamily="18" charset="0"/>
                <a:ea typeface="Cambria Math" panose="02040503050406030204" pitchFamily="18" charset="0"/>
              </a:rPr>
              <a:t> </a:t>
            </a:r>
            <a:r>
              <a:rPr lang="bg-BG" sz="2000" b="1" i="1" dirty="0" smtClean="0">
                <a:latin typeface="Cambria Math" panose="02040503050406030204" pitchFamily="18" charset="0"/>
                <a:ea typeface="Cambria Math" panose="02040503050406030204" pitchFamily="18" charset="0"/>
              </a:rPr>
              <a:t>околни ръбове на пирамидата</a:t>
            </a:r>
          </a:p>
          <a:p>
            <a:pPr marL="514350" indent="-514350">
              <a:buFont typeface="+mj-lt"/>
              <a:buAutoNum type="alphaLcParenR"/>
            </a:pPr>
            <a:endParaRPr lang="bg-BG" b="1" i="1" dirty="0">
              <a:latin typeface="Cambria Math" panose="02040503050406030204" pitchFamily="18" charset="0"/>
              <a:ea typeface="Cambria Math" panose="02040503050406030204" pitchFamily="18" charset="0"/>
            </a:endParaRPr>
          </a:p>
        </p:txBody>
      </p:sp>
      <p:pic>
        <p:nvPicPr>
          <p:cNvPr id="9" name="Picture 8"/>
          <p:cNvPicPr>
            <a:picLocks noChangeAspect="1"/>
          </p:cNvPicPr>
          <p:nvPr/>
        </p:nvPicPr>
        <p:blipFill>
          <a:blip r:embed="rId2"/>
          <a:stretch>
            <a:fillRect/>
          </a:stretch>
        </p:blipFill>
        <p:spPr>
          <a:xfrm>
            <a:off x="5545607" y="2946864"/>
            <a:ext cx="3008828" cy="2871926"/>
          </a:xfrm>
          <a:prstGeom prst="rect">
            <a:avLst/>
          </a:prstGeom>
        </p:spPr>
      </p:pic>
    </p:spTree>
    <p:extLst>
      <p:ext uri="{BB962C8B-B14F-4D97-AF65-F5344CB8AC3E}">
        <p14:creationId xmlns:p14="http://schemas.microsoft.com/office/powerpoint/2010/main" val="45420274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i="1" dirty="0" smtClean="0">
                <a:effectLst>
                  <a:outerShdw blurRad="38100" dist="38100" dir="2700000" algn="tl">
                    <a:srgbClr val="000000">
                      <a:alpha val="43137"/>
                    </a:srgbClr>
                  </a:outerShdw>
                </a:effectLst>
                <a:latin typeface="Arial Black" panose="020B0A04020102020204" pitchFamily="34" charset="0"/>
              </a:rPr>
              <a:t>Развивка на правилна пирамида </a:t>
            </a:r>
            <a:endParaRPr lang="bg-BG" i="1" dirty="0">
              <a:effectLst>
                <a:outerShdw blurRad="38100" dist="38100" dir="2700000" algn="tl">
                  <a:srgbClr val="000000">
                    <a:alpha val="43137"/>
                  </a:srgbClr>
                </a:outerShdw>
              </a:effectLst>
              <a:latin typeface="Arial Black" panose="020B0A04020102020204" pitchFamily="34" charset="0"/>
            </a:endParaRPr>
          </a:p>
        </p:txBody>
      </p:sp>
      <p:pic>
        <p:nvPicPr>
          <p:cNvPr id="4" name="Content Placeholder 3"/>
          <p:cNvPicPr>
            <a:picLocks noGrp="1" noChangeAspect="1"/>
          </p:cNvPicPr>
          <p:nvPr>
            <p:ph idx="1"/>
          </p:nvPr>
        </p:nvPicPr>
        <p:blipFill>
          <a:blip r:embed="rId2"/>
          <a:stretch>
            <a:fillRect/>
          </a:stretch>
        </p:blipFill>
        <p:spPr>
          <a:xfrm>
            <a:off x="2751406" y="2345389"/>
            <a:ext cx="4063463" cy="4063463"/>
          </a:xfrm>
          <a:prstGeom prst="rect">
            <a:avLst/>
          </a:prstGeom>
        </p:spPr>
      </p:pic>
    </p:spTree>
    <p:extLst>
      <p:ext uri="{BB962C8B-B14F-4D97-AF65-F5344CB8AC3E}">
        <p14:creationId xmlns:p14="http://schemas.microsoft.com/office/powerpoint/2010/main" val="369081650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b="1" i="1" u="sng" dirty="0" smtClean="0">
                <a:latin typeface="Cambria Math" panose="02040503050406030204" pitchFamily="18" charset="0"/>
                <a:ea typeface="Cambria Math" panose="02040503050406030204" pitchFamily="18" charset="0"/>
              </a:rPr>
              <a:t>Правилна пирамида</a:t>
            </a:r>
            <a:endParaRPr lang="bg-BG" b="1" i="1" u="sng" dirty="0">
              <a:latin typeface="Cambria Math" panose="02040503050406030204" pitchFamily="18" charset="0"/>
              <a:ea typeface="Cambria Math" panose="02040503050406030204" pitchFamily="18" charset="0"/>
            </a:endParaRPr>
          </a:p>
        </p:txBody>
      </p:sp>
      <p:sp>
        <p:nvSpPr>
          <p:cNvPr id="4" name="Text Placeholder 3"/>
          <p:cNvSpPr>
            <a:spLocks noGrp="1"/>
          </p:cNvSpPr>
          <p:nvPr>
            <p:ph type="body" idx="1"/>
          </p:nvPr>
        </p:nvSpPr>
        <p:spPr/>
        <p:txBody>
          <a:bodyPr>
            <a:normAutofit/>
          </a:bodyPr>
          <a:lstStyle/>
          <a:p>
            <a:r>
              <a:rPr lang="bg-BG" sz="2800" i="1" dirty="0" smtClean="0">
                <a:latin typeface="Cambria Math" panose="02040503050406030204" pitchFamily="18" charset="0"/>
                <a:ea typeface="Cambria Math" panose="02040503050406030204" pitchFamily="18" charset="0"/>
              </a:rPr>
              <a:t>Лице на повърхнина</a:t>
            </a:r>
            <a:endParaRPr lang="bg-BG" sz="2800" i="1"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5" name="Content Placeholder 4"/>
              <p:cNvSpPr>
                <a:spLocks noGrp="1"/>
              </p:cNvSpPr>
              <p:nvPr>
                <p:ph sz="half" idx="2"/>
              </p:nvPr>
            </p:nvSpPr>
            <p:spPr/>
            <p:txBody>
              <a:bodyPr>
                <a:normAutofit fontScale="92500" lnSpcReduction="20000"/>
              </a:bodyPr>
              <a:lstStyle/>
              <a:p>
                <a:pPr>
                  <a:buFont typeface="+mj-lt"/>
                  <a:buAutoNum type="arabicPeriod"/>
                </a:pPr>
                <a:r>
                  <a:rPr lang="bg-BG" sz="2200" b="1" i="1" dirty="0" smtClean="0">
                    <a:latin typeface="Cambria Math" panose="02040503050406030204" pitchFamily="18" charset="0"/>
                    <a:ea typeface="Cambria Math" panose="02040503050406030204" pitchFamily="18" charset="0"/>
                  </a:rPr>
                  <a:t>Околна повърхнина </a:t>
                </a:r>
                <a:endParaRPr lang="en-US" sz="2200" b="1" i="1" dirty="0">
                  <a:latin typeface="Cambria Math" panose="02040503050406030204" pitchFamily="18" charset="0"/>
                  <a:ea typeface="Cambria Math" panose="02040503050406030204" pitchFamily="18" charset="0"/>
                </a:endParaRPr>
              </a:p>
              <a:p>
                <a:pPr marL="0" indent="0">
                  <a:buNone/>
                </a:pPr>
                <a:r>
                  <a:rPr lang="en-US" sz="2200" b="1" i="1" dirty="0" smtClean="0">
                    <a:latin typeface="Cambria Math" panose="02040503050406030204" pitchFamily="18" charset="0"/>
                    <a:ea typeface="Cambria Math" panose="02040503050406030204" pitchFamily="18" charset="0"/>
                  </a:rPr>
                  <a:t>           </a:t>
                </a:r>
                <a:r>
                  <a:rPr lang="en-US" sz="2200" b="1" i="1" dirty="0">
                    <a:latin typeface="Cambria Math" panose="02040503050406030204" pitchFamily="18" charset="0"/>
                    <a:ea typeface="Cambria Math" panose="02040503050406030204" pitchFamily="18" charset="0"/>
                  </a:rPr>
                  <a:t>S</a:t>
                </a:r>
                <a14:m>
                  <m:oMath xmlns:m="http://schemas.openxmlformats.org/officeDocument/2006/math">
                    <m:r>
                      <a:rPr lang="en-US" sz="2200" b="1" i="1" smtClean="0">
                        <a:latin typeface="Cambria Math" panose="02040503050406030204" pitchFamily="18" charset="0"/>
                        <a:ea typeface="Cambria Math" panose="02040503050406030204" pitchFamily="18" charset="0"/>
                      </a:rPr>
                      <m:t> =</m:t>
                    </m:r>
                    <m:f>
                      <m:fPr>
                        <m:ctrlPr>
                          <a:rPr lang="en-US" sz="2200" b="1" i="1" smtClean="0">
                            <a:latin typeface="Cambria Math" panose="02040503050406030204" pitchFamily="18" charset="0"/>
                            <a:ea typeface="Cambria Math" panose="02040503050406030204" pitchFamily="18" charset="0"/>
                          </a:rPr>
                        </m:ctrlPr>
                      </m:fPr>
                      <m:num>
                        <m:r>
                          <a:rPr lang="en-US" sz="2200" b="1" i="1" smtClean="0">
                            <a:latin typeface="Cambria Math" panose="02040503050406030204" pitchFamily="18" charset="0"/>
                            <a:ea typeface="Cambria Math" panose="02040503050406030204" pitchFamily="18" charset="0"/>
                          </a:rPr>
                          <m:t>𝑷</m:t>
                        </m:r>
                        <m:r>
                          <a:rPr lang="en-US" sz="2200" b="1" i="1" smtClean="0">
                            <a:latin typeface="Cambria Math" panose="02040503050406030204" pitchFamily="18" charset="0"/>
                            <a:ea typeface="Cambria Math" panose="02040503050406030204" pitchFamily="18" charset="0"/>
                          </a:rPr>
                          <m:t>.</m:t>
                        </m:r>
                        <m:r>
                          <a:rPr lang="en-US" sz="2200" b="1" i="1" smtClean="0">
                            <a:latin typeface="Cambria Math" panose="02040503050406030204" pitchFamily="18" charset="0"/>
                            <a:ea typeface="Cambria Math" panose="02040503050406030204" pitchFamily="18" charset="0"/>
                          </a:rPr>
                          <m:t>𝒉</m:t>
                        </m:r>
                      </m:num>
                      <m:den>
                        <m:r>
                          <a:rPr lang="en-US" sz="2200" b="1" i="1" smtClean="0">
                            <a:latin typeface="Cambria Math" panose="02040503050406030204" pitchFamily="18" charset="0"/>
                            <a:ea typeface="Cambria Math" panose="02040503050406030204" pitchFamily="18" charset="0"/>
                          </a:rPr>
                          <m:t>𝟐</m:t>
                        </m:r>
                      </m:den>
                    </m:f>
                  </m:oMath>
                </a14:m>
                <a:endParaRPr lang="en-US" sz="2200" b="1" i="1" dirty="0" smtClean="0">
                  <a:latin typeface="Cambria Math" panose="02040503050406030204" pitchFamily="18" charset="0"/>
                  <a:ea typeface="Cambria Math" panose="02040503050406030204" pitchFamily="18" charset="0"/>
                </a:endParaRPr>
              </a:p>
              <a:p>
                <a:pPr marL="0" indent="0">
                  <a:buNone/>
                </a:pPr>
                <a:r>
                  <a:rPr lang="en-US" sz="2200" b="1" i="1" dirty="0" smtClean="0">
                    <a:solidFill>
                      <a:schemeClr val="accent1"/>
                    </a:solidFill>
                    <a:latin typeface="Cambria Math" panose="02040503050406030204" pitchFamily="18" charset="0"/>
                    <a:ea typeface="Cambria Math" panose="02040503050406030204" pitchFamily="18" charset="0"/>
                  </a:rPr>
                  <a:t>2.    </a:t>
                </a:r>
                <a:r>
                  <a:rPr lang="bg-BG" sz="2200" b="1" i="1" dirty="0" smtClean="0">
                    <a:latin typeface="Cambria Math" panose="02040503050406030204" pitchFamily="18" charset="0"/>
                    <a:ea typeface="Cambria Math" panose="02040503050406030204" pitchFamily="18" charset="0"/>
                  </a:rPr>
                  <a:t>Повърхнина</a:t>
                </a:r>
                <a:endParaRPr lang="en-US" sz="2200" b="1" i="1" dirty="0" smtClean="0">
                  <a:latin typeface="Cambria Math" panose="02040503050406030204" pitchFamily="18" charset="0"/>
                  <a:ea typeface="Cambria Math" panose="02040503050406030204" pitchFamily="18" charset="0"/>
                </a:endParaRPr>
              </a:p>
              <a:p>
                <a:pPr marL="0" indent="0">
                  <a:buNone/>
                </a:pPr>
                <a:r>
                  <a:rPr lang="en-US" sz="2200" b="1" i="1" dirty="0">
                    <a:latin typeface="Cambria Math" panose="02040503050406030204" pitchFamily="18" charset="0"/>
                    <a:ea typeface="Cambria Math" panose="02040503050406030204" pitchFamily="18" charset="0"/>
                  </a:rPr>
                  <a:t> </a:t>
                </a:r>
                <a:r>
                  <a:rPr lang="en-US" sz="2200" b="1" i="1" dirty="0" smtClean="0">
                    <a:latin typeface="Cambria Math" panose="02040503050406030204" pitchFamily="18" charset="0"/>
                    <a:ea typeface="Cambria Math" panose="02040503050406030204" pitchFamily="18" charset="0"/>
                  </a:rPr>
                  <a:t>          S</a:t>
                </a:r>
                <a:r>
                  <a:rPr lang="en-US" sz="1300" b="1" i="1" dirty="0" smtClean="0">
                    <a:latin typeface="Cambria Math" panose="02040503050406030204" pitchFamily="18" charset="0"/>
                    <a:ea typeface="Cambria Math" panose="02040503050406030204" pitchFamily="18" charset="0"/>
                  </a:rPr>
                  <a:t>1</a:t>
                </a:r>
                <a:r>
                  <a:rPr lang="en-US" sz="2200" b="1" i="1" dirty="0" smtClean="0">
                    <a:latin typeface="Cambria Math" panose="02040503050406030204" pitchFamily="18" charset="0"/>
                    <a:ea typeface="Cambria Math" panose="02040503050406030204" pitchFamily="18" charset="0"/>
                  </a:rPr>
                  <a:t>=S+B</a:t>
                </a:r>
              </a:p>
              <a:p>
                <a:pPr marL="514350" indent="-514350">
                  <a:buFont typeface="+mj-lt"/>
                  <a:buAutoNum type="arabicPeriod"/>
                </a:pPr>
                <a:endParaRPr lang="bg-BG" sz="2200" b="1" i="1" dirty="0" smtClean="0">
                  <a:latin typeface="Cambria Math" panose="02040503050406030204" pitchFamily="18" charset="0"/>
                  <a:ea typeface="Cambria Math" panose="02040503050406030204" pitchFamily="18" charset="0"/>
                </a:endParaRPr>
              </a:p>
              <a:p>
                <a:pPr marL="0" indent="0">
                  <a:buNone/>
                </a:pPr>
                <a:r>
                  <a:rPr lang="bg-BG" sz="2200" b="1" i="1" dirty="0" smtClean="0">
                    <a:latin typeface="Cambria Math" panose="02040503050406030204" pitchFamily="18" charset="0"/>
                    <a:ea typeface="Cambria Math" panose="02040503050406030204" pitchFamily="18" charset="0"/>
                  </a:rPr>
                  <a:t> </a:t>
                </a:r>
              </a:p>
              <a:p>
                <a:pPr marL="0" indent="0">
                  <a:buNone/>
                </a:pPr>
                <a:endParaRPr lang="en-US" b="1" i="1" dirty="0" smtClean="0">
                  <a:latin typeface="Cambria Math" panose="02040503050406030204" pitchFamily="18" charset="0"/>
                  <a:ea typeface="Cambria Math" panose="02040503050406030204" pitchFamily="18" charset="0"/>
                </a:endParaRPr>
              </a:p>
              <a:p>
                <a:pPr marL="0" indent="0">
                  <a:buNone/>
                </a:pPr>
                <a:r>
                  <a:rPr lang="en-US" b="1" i="1" dirty="0">
                    <a:latin typeface="Cambria Math" panose="02040503050406030204" pitchFamily="18" charset="0"/>
                    <a:ea typeface="Cambria Math" panose="02040503050406030204" pitchFamily="18" charset="0"/>
                  </a:rPr>
                  <a:t> </a:t>
                </a:r>
                <a:r>
                  <a:rPr lang="en-US" b="1" i="1" dirty="0" smtClean="0">
                    <a:latin typeface="Cambria Math" panose="02040503050406030204" pitchFamily="18" charset="0"/>
                    <a:ea typeface="Cambria Math" panose="02040503050406030204" pitchFamily="18" charset="0"/>
                  </a:rPr>
                  <a:t>         </a:t>
                </a:r>
                <a:endParaRPr lang="bg-BG" b="1" i="1" dirty="0" smtClean="0">
                  <a:latin typeface="Cambria Math" panose="02040503050406030204" pitchFamily="18" charset="0"/>
                  <a:ea typeface="Cambria Math" panose="02040503050406030204" pitchFamily="18" charset="0"/>
                </a:endParaRPr>
              </a:p>
              <a:p>
                <a:pPr marL="0" indent="0">
                  <a:buNone/>
                </a:pPr>
                <a:r>
                  <a:rPr lang="bg-BG" b="1" i="1" dirty="0">
                    <a:latin typeface="Cambria Math" panose="02040503050406030204" pitchFamily="18" charset="0"/>
                    <a:ea typeface="Cambria Math" panose="02040503050406030204" pitchFamily="18" charset="0"/>
                  </a:rPr>
                  <a:t> </a:t>
                </a:r>
                <a:r>
                  <a:rPr lang="bg-BG" b="1" i="1" dirty="0" smtClean="0">
                    <a:latin typeface="Cambria Math" panose="02040503050406030204" pitchFamily="18" charset="0"/>
                    <a:ea typeface="Cambria Math" panose="02040503050406030204" pitchFamily="18" charset="0"/>
                  </a:rPr>
                  <a:t>               </a:t>
                </a:r>
                <a:endParaRPr lang="bg-BG" b="1" i="1" dirty="0">
                  <a:latin typeface="Cambria Math" panose="02040503050406030204" pitchFamily="18" charset="0"/>
                  <a:ea typeface="Cambria Math" panose="02040503050406030204" pitchFamily="18" charset="0"/>
                </a:endParaRPr>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blipFill rotWithShape="0">
                <a:blip r:embed="rId2"/>
                <a:stretch>
                  <a:fillRect l="-1603" t="-2768"/>
                </a:stretch>
              </a:blipFill>
            </p:spPr>
            <p:txBody>
              <a:bodyPr/>
              <a:lstStyle/>
              <a:p>
                <a:r>
                  <a:rPr lang="bg-BG">
                    <a:noFill/>
                  </a:rPr>
                  <a:t> </a:t>
                </a:r>
              </a:p>
            </p:txBody>
          </p:sp>
        </mc:Fallback>
      </mc:AlternateContent>
      <p:sp>
        <p:nvSpPr>
          <p:cNvPr id="6" name="Text Placeholder 5"/>
          <p:cNvSpPr>
            <a:spLocks noGrp="1"/>
          </p:cNvSpPr>
          <p:nvPr>
            <p:ph type="body" sz="quarter" idx="3"/>
          </p:nvPr>
        </p:nvSpPr>
        <p:spPr/>
        <p:txBody>
          <a:bodyPr>
            <a:normAutofit/>
          </a:bodyPr>
          <a:lstStyle/>
          <a:p>
            <a:r>
              <a:rPr lang="bg-BG" sz="2800" i="1" dirty="0" smtClean="0">
                <a:latin typeface="Cambria Math" panose="02040503050406030204" pitchFamily="18" charset="0"/>
                <a:ea typeface="Cambria Math" panose="02040503050406030204" pitchFamily="18" charset="0"/>
              </a:rPr>
              <a:t>Обем</a:t>
            </a:r>
            <a:endParaRPr lang="en-US" sz="2800" i="1" dirty="0" smtClean="0">
              <a:latin typeface="Cambria Math" panose="02040503050406030204" pitchFamily="18" charset="0"/>
              <a:ea typeface="Cambria Math" panose="02040503050406030204" pitchFamily="18" charset="0"/>
            </a:endParaRPr>
          </a:p>
        </p:txBody>
      </p:sp>
      <p:pic>
        <p:nvPicPr>
          <p:cNvPr id="9" name="Content Placeholder 8"/>
          <p:cNvPicPr>
            <a:picLocks noGrp="1" noChangeAspect="1"/>
          </p:cNvPicPr>
          <p:nvPr>
            <p:ph sz="quarter" idx="4"/>
          </p:nvPr>
        </p:nvPicPr>
        <p:blipFill>
          <a:blip r:embed="rId3"/>
          <a:stretch>
            <a:fillRect/>
          </a:stretch>
        </p:blipFill>
        <p:spPr>
          <a:xfrm>
            <a:off x="3212874" y="3861786"/>
            <a:ext cx="2179576" cy="2179576"/>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5120885" y="2922876"/>
                <a:ext cx="3666477" cy="542264"/>
              </a:xfrm>
              <a:prstGeom prst="rect">
                <a:avLst/>
              </a:prstGeom>
              <a:noFill/>
            </p:spPr>
            <p:txBody>
              <a:bodyPr wrap="square" rtlCol="0">
                <a:spAutoFit/>
              </a:bodyPr>
              <a:lstStyle/>
              <a:p>
                <a:r>
                  <a:rPr lang="en-US" sz="2000" i="1" dirty="0" smtClean="0">
                    <a:latin typeface="Cambria Math" panose="02040503050406030204" pitchFamily="18" charset="0"/>
                    <a:ea typeface="Cambria Math" panose="02040503050406030204" pitchFamily="18" charset="0"/>
                  </a:rPr>
                  <a:t>V =</a:t>
                </a:r>
                <a14:m>
                  <m:oMath xmlns:m="http://schemas.openxmlformats.org/officeDocument/2006/math">
                    <m:r>
                      <a:rPr lang="en-US" sz="2000" b="0" i="1" smtClean="0">
                        <a:latin typeface="Cambria Math" panose="02040503050406030204" pitchFamily="18" charset="0"/>
                        <a:ea typeface="Cambria Math" panose="02040503050406030204" pitchFamily="18" charset="0"/>
                      </a:rPr>
                      <m:t> </m:t>
                    </m:r>
                    <m:f>
                      <m:fPr>
                        <m:ctrlPr>
                          <a:rPr lang="en-US" sz="2000" i="1" smtClean="0">
                            <a:latin typeface="Cambria Math" panose="02040503050406030204" pitchFamily="18" charset="0"/>
                            <a:ea typeface="Cambria Math" panose="02040503050406030204" pitchFamily="18" charset="0"/>
                          </a:rPr>
                        </m:ctrlPr>
                      </m:fPr>
                      <m:num>
                        <m:r>
                          <a:rPr lang="en-US" sz="2000" i="1" smtClean="0">
                            <a:latin typeface="Cambria Math" panose="02040503050406030204" pitchFamily="18" charset="0"/>
                            <a:ea typeface="Cambria Math" panose="02040503050406030204" pitchFamily="18" charset="0"/>
                          </a:rPr>
                          <m:t>𝐵</m:t>
                        </m:r>
                        <m:r>
                          <a:rPr lang="en-US" sz="200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h</m:t>
                        </m:r>
                      </m:num>
                      <m:den>
                        <m:r>
                          <a:rPr lang="en-US" sz="2000" b="0" i="1" smtClean="0">
                            <a:latin typeface="Cambria Math" panose="02040503050406030204" pitchFamily="18" charset="0"/>
                            <a:ea typeface="Cambria Math" panose="02040503050406030204" pitchFamily="18" charset="0"/>
                          </a:rPr>
                          <m:t>2</m:t>
                        </m:r>
                      </m:den>
                    </m:f>
                  </m:oMath>
                </a14:m>
                <a:endParaRPr lang="bg-BG" sz="2000" i="1" dirty="0">
                  <a:latin typeface="Cambria Math" panose="02040503050406030204" pitchFamily="18" charset="0"/>
                  <a:ea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120885" y="2922876"/>
                <a:ext cx="3666477" cy="542264"/>
              </a:xfrm>
              <a:prstGeom prst="rect">
                <a:avLst/>
              </a:prstGeom>
              <a:blipFill rotWithShape="0">
                <a:blip r:embed="rId4"/>
                <a:stretch>
                  <a:fillRect l="-1664" b="-4494"/>
                </a:stretch>
              </a:blipFill>
            </p:spPr>
            <p:txBody>
              <a:bodyPr/>
              <a:lstStyle/>
              <a:p>
                <a:r>
                  <a:rPr lang="bg-BG">
                    <a:noFill/>
                  </a:rPr>
                  <a:t> </a:t>
                </a:r>
              </a:p>
            </p:txBody>
          </p:sp>
        </mc:Fallback>
      </mc:AlternateContent>
    </p:spTree>
    <p:extLst>
      <p:ext uri="{BB962C8B-B14F-4D97-AF65-F5344CB8AC3E}">
        <p14:creationId xmlns:p14="http://schemas.microsoft.com/office/powerpoint/2010/main" val="198588425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bg-BG" b="1"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Прав </a:t>
            </a:r>
            <a:r>
              <a:rPr lang="en-US" b="1"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r>
            <a:br>
              <a:rPr lang="en-US" b="1"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br>
            <a:r>
              <a:rPr lang="bg-BG" b="1"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кръгов цилиндър</a:t>
            </a:r>
            <a:endParaRPr lang="bg-BG" b="1"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8" name="Content Placeholder 7"/>
          <p:cNvSpPr>
            <a:spLocks noGrp="1"/>
          </p:cNvSpPr>
          <p:nvPr>
            <p:ph idx="1"/>
          </p:nvPr>
        </p:nvSpPr>
        <p:spPr/>
        <p:txBody>
          <a:bodyPr/>
          <a:lstStyle/>
          <a:p>
            <a:pPr marL="514350" indent="-514350">
              <a:buFont typeface="+mj-lt"/>
              <a:buAutoNum type="arabicPeriod"/>
            </a:pPr>
            <a:r>
              <a:rPr lang="bg-BG" sz="2000" dirty="0" smtClean="0"/>
              <a:t> </a:t>
            </a:r>
            <a:r>
              <a:rPr lang="bg-BG" sz="2000" b="1" i="1" u="sng" dirty="0" smtClean="0">
                <a:latin typeface="Arial Black" panose="020B0A04020102020204" pitchFamily="34" charset="0"/>
              </a:rPr>
              <a:t>Определение – </a:t>
            </a:r>
            <a:r>
              <a:rPr lang="bg-BG" sz="2000" b="1" i="1" dirty="0" smtClean="0">
                <a:latin typeface="Cambria Math" panose="02040503050406030204" pitchFamily="18" charset="0"/>
                <a:ea typeface="Cambria Math" panose="02040503050406030204" pitchFamily="18" charset="0"/>
              </a:rPr>
              <a:t>геометрично тяло, получено при завъртането на геометрична фигура около някоя права, се нарича ротационно тяло. Ротационно тяло, получено при завъртането на правоъгълник около една от страните му, се нарича прав кръгов цилиндър или ротационен цилиндър.</a:t>
            </a:r>
          </a:p>
          <a:p>
            <a:pPr marL="514350" indent="-514350">
              <a:buFont typeface="+mj-lt"/>
              <a:buAutoNum type="arabicPeriod"/>
            </a:pPr>
            <a:r>
              <a:rPr lang="bg-BG" sz="2000" b="1" i="1" u="sng" dirty="0" smtClean="0">
                <a:latin typeface="Arial Black" panose="020B0A04020102020204" pitchFamily="34" charset="0"/>
              </a:rPr>
              <a:t>Елементи – </a:t>
            </a:r>
            <a:endParaRPr lang="bg-BG" sz="2000" b="1" i="1" dirty="0" smtClean="0">
              <a:latin typeface="Cambria Math" panose="02040503050406030204" pitchFamily="18" charset="0"/>
              <a:ea typeface="Cambria Math" panose="02040503050406030204" pitchFamily="18" charset="0"/>
            </a:endParaRPr>
          </a:p>
          <a:p>
            <a:pPr marL="514350" indent="-514350">
              <a:buFont typeface="+mj-lt"/>
              <a:buAutoNum type="alphaLcParenR"/>
            </a:pPr>
            <a:r>
              <a:rPr lang="bg-BG" sz="2000" b="1" i="1" dirty="0" smtClean="0">
                <a:latin typeface="Cambria Math" panose="02040503050406030204" pitchFamily="18" charset="0"/>
                <a:ea typeface="Cambria Math" panose="02040503050406030204" pitchFamily="18" charset="0"/>
              </a:rPr>
              <a:t> цилиндрична повърхнина</a:t>
            </a:r>
          </a:p>
          <a:p>
            <a:pPr marL="514350" indent="-514350">
              <a:buFont typeface="+mj-lt"/>
              <a:buAutoNum type="alphaLcParenR"/>
            </a:pPr>
            <a:r>
              <a:rPr lang="bg-BG" sz="2000" b="1" i="1" dirty="0">
                <a:latin typeface="Cambria Math" panose="02040503050406030204" pitchFamily="18" charset="0"/>
                <a:ea typeface="Cambria Math" panose="02040503050406030204" pitchFamily="18" charset="0"/>
              </a:rPr>
              <a:t> </a:t>
            </a:r>
            <a:r>
              <a:rPr lang="bg-BG" sz="2000" b="1" i="1" dirty="0" smtClean="0">
                <a:latin typeface="Cambria Math" panose="02040503050406030204" pitchFamily="18" charset="0"/>
                <a:ea typeface="Cambria Math" panose="02040503050406030204" pitchFamily="18" charset="0"/>
              </a:rPr>
              <a:t>основи на цилиндъра</a:t>
            </a:r>
            <a:endParaRPr lang="bg-BG" sz="2000" b="1" i="1" dirty="0">
              <a:latin typeface="Cambria Math" panose="02040503050406030204" pitchFamily="18" charset="0"/>
              <a:ea typeface="Cambria Math" panose="02040503050406030204" pitchFamily="18" charset="0"/>
            </a:endParaRPr>
          </a:p>
        </p:txBody>
      </p:sp>
      <p:pic>
        <p:nvPicPr>
          <p:cNvPr id="9" name="Picture 8"/>
          <p:cNvPicPr>
            <a:picLocks noChangeAspect="1"/>
          </p:cNvPicPr>
          <p:nvPr/>
        </p:nvPicPr>
        <p:blipFill>
          <a:blip r:embed="rId2"/>
          <a:stretch>
            <a:fillRect/>
          </a:stretch>
        </p:blipFill>
        <p:spPr>
          <a:xfrm>
            <a:off x="5095782" y="3561976"/>
            <a:ext cx="1672377" cy="2128480"/>
          </a:xfrm>
          <a:prstGeom prst="rect">
            <a:avLst/>
          </a:prstGeom>
        </p:spPr>
      </p:pic>
    </p:spTree>
    <p:extLst>
      <p:ext uri="{BB962C8B-B14F-4D97-AF65-F5344CB8AC3E}">
        <p14:creationId xmlns:p14="http://schemas.microsoft.com/office/powerpoint/2010/main" val="271371159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464"/>
            <a:ext cx="10515600" cy="1325563"/>
          </a:xfrm>
        </p:spPr>
        <p:txBody>
          <a:bodyPr/>
          <a:lstStyle/>
          <a:p>
            <a:r>
              <a:rPr lang="bg-BG" b="1"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Развивка </a:t>
            </a:r>
            <a:r>
              <a:rPr lang="en-US" b="1"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r>
            <a:br>
              <a:rPr lang="en-US" b="1"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br>
            <a:r>
              <a:rPr lang="bg-BG" b="1" i="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на прав кръгов цилиндър</a:t>
            </a:r>
            <a:endParaRPr lang="bg-BG" b="1" i="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pic>
        <p:nvPicPr>
          <p:cNvPr id="4" name="Content Placeholder 3"/>
          <p:cNvPicPr>
            <a:picLocks noGrp="1" noChangeAspect="1"/>
          </p:cNvPicPr>
          <p:nvPr>
            <p:ph idx="1"/>
          </p:nvPr>
        </p:nvPicPr>
        <p:blipFill>
          <a:blip r:embed="rId2"/>
          <a:stretch>
            <a:fillRect/>
          </a:stretch>
        </p:blipFill>
        <p:spPr>
          <a:xfrm>
            <a:off x="838200" y="2147176"/>
            <a:ext cx="6653779" cy="4158612"/>
          </a:xfrm>
          <a:prstGeom prst="rect">
            <a:avLst/>
          </a:prstGeom>
        </p:spPr>
      </p:pic>
    </p:spTree>
    <p:extLst>
      <p:ext uri="{BB962C8B-B14F-4D97-AF65-F5344CB8AC3E}">
        <p14:creationId xmlns:p14="http://schemas.microsoft.com/office/powerpoint/2010/main" val="6213842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330</TotalTime>
  <Words>349</Words>
  <Application>Microsoft Office PowerPoint</Application>
  <PresentationFormat>Widescreen</PresentationFormat>
  <Paragraphs>79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Cambria Math</vt:lpstr>
      <vt:lpstr>Times New Roman</vt:lpstr>
      <vt:lpstr>Trebuchet MS</vt:lpstr>
      <vt:lpstr>Wingdings 3</vt:lpstr>
      <vt:lpstr>Facet</vt:lpstr>
      <vt:lpstr>Геометрични </vt:lpstr>
      <vt:lpstr>Призма</vt:lpstr>
      <vt:lpstr>Развивка  на права призма</vt:lpstr>
      <vt:lpstr>Права призма </vt:lpstr>
      <vt:lpstr>Пирамида</vt:lpstr>
      <vt:lpstr>Развивка на правилна пирамида </vt:lpstr>
      <vt:lpstr>Правилна пирамида</vt:lpstr>
      <vt:lpstr>Прав  кръгов цилиндър</vt:lpstr>
      <vt:lpstr>Развивка  на прав кръгов цилиндър</vt:lpstr>
      <vt:lpstr>Прав кръгов цилиндър</vt:lpstr>
      <vt:lpstr>Прав кръгов конус</vt:lpstr>
      <vt:lpstr>Развивка  на кръгов конус</vt:lpstr>
      <vt:lpstr>Прав кръгов конус</vt:lpstr>
      <vt:lpstr>Сфера и кълбо</vt:lpstr>
      <vt:lpstr>Изработено от:  Елиза, VI “в”  клас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Геометрични</dc:title>
  <dc:creator>Windows User</dc:creator>
  <cp:lastModifiedBy>PC-1</cp:lastModifiedBy>
  <cp:revision>33</cp:revision>
  <dcterms:created xsi:type="dcterms:W3CDTF">2018-11-13T18:07:35Z</dcterms:created>
  <dcterms:modified xsi:type="dcterms:W3CDTF">2019-11-12T14:54:47Z</dcterms:modified>
</cp:coreProperties>
</file>