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9AC81-8C74-47B2-939C-AB3E80975AEA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3657-7B56-49BF-9A94-65DC65727CA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84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3657-7B56-49BF-9A94-65DC65727CA5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165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577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691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987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723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25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835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407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909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673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66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207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F68D-4CB1-4967-8001-C46F5579CBB0}" type="datetimeFigureOut">
              <a:rPr lang="bg-BG" smtClean="0"/>
              <a:t>10.2.2017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3B63-F375-40EF-9688-31767E0FBDA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16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1.gif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17" Type="http://schemas.openxmlformats.org/officeDocument/2006/relationships/slide" Target="slide10.xml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slide" Target="slide11.xml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slide" Target="slide7.xml"/><Relationship Id="rId5" Type="http://schemas.openxmlformats.org/officeDocument/2006/relationships/image" Target="../media/image2.jpeg"/><Relationship Id="rId15" Type="http://schemas.openxmlformats.org/officeDocument/2006/relationships/slide" Target="slide9.xml"/><Relationship Id="rId10" Type="http://schemas.openxmlformats.org/officeDocument/2006/relationships/image" Target="../media/image5.jpeg"/><Relationship Id="rId19" Type="http://schemas.openxmlformats.org/officeDocument/2006/relationships/image" Target="../media/image10.png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Домаше</a:t>
            </a:r>
            <a:r>
              <a:rPr lang="bg-BG" dirty="0"/>
              <a:t>н</a:t>
            </a:r>
            <a:r>
              <a:rPr lang="bg-BG" dirty="0" smtClean="0"/>
              <a:t> люби</a:t>
            </a:r>
            <a:r>
              <a:rPr lang="bg-BG" dirty="0"/>
              <a:t>м</a:t>
            </a:r>
            <a:r>
              <a:rPr lang="bg-BG" dirty="0" smtClean="0"/>
              <a:t>ец</a:t>
            </a:r>
            <a:br>
              <a:rPr lang="bg-BG" dirty="0" smtClean="0"/>
            </a:br>
            <a:r>
              <a:rPr lang="bg-BG" dirty="0" smtClean="0"/>
              <a:t>т</a:t>
            </a:r>
            <a:r>
              <a:rPr lang="bg-BG" dirty="0"/>
              <a:t>ъ</a:t>
            </a:r>
            <a:r>
              <a:rPr lang="bg-BG" dirty="0" smtClean="0"/>
              <a:t>рси своя до</a:t>
            </a:r>
            <a:r>
              <a:rPr lang="bg-BG" dirty="0"/>
              <a:t>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dirty="0" smtClean="0">
                <a:ln w="50800"/>
                <a:solidFill>
                  <a:schemeClr val="tx1"/>
                </a:solidFill>
              </a:rPr>
              <a:t>Изготвил:</a:t>
            </a:r>
            <a:r>
              <a:rPr lang="en-US" b="1" dirty="0" smtClean="0">
                <a:ln w="50800"/>
                <a:solidFill>
                  <a:schemeClr val="tx1"/>
                </a:solidFill>
              </a:rPr>
              <a:t> </a:t>
            </a:r>
            <a:r>
              <a:rPr lang="bg-BG" b="1" dirty="0" smtClean="0">
                <a:ln w="50800"/>
                <a:solidFill>
                  <a:schemeClr val="tx1"/>
                </a:solidFill>
              </a:rPr>
              <a:t>Симона Славова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4405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cap="all" dirty="0"/>
              <a:t>Шар-пей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bg-BG" b="1" dirty="0"/>
              <a:t>Произход</a:t>
            </a:r>
            <a:r>
              <a:rPr lang="bg-BG" dirty="0"/>
              <a:t>: Китай - Великобритания</a:t>
            </a:r>
          </a:p>
          <a:p>
            <a:r>
              <a:rPr lang="bg-BG" b="1" dirty="0"/>
              <a:t>Височина</a:t>
            </a:r>
            <a:r>
              <a:rPr lang="bg-BG" dirty="0"/>
              <a:t>: </a:t>
            </a:r>
          </a:p>
          <a:p>
            <a:r>
              <a:rPr lang="bg-BG" dirty="0"/>
              <a:t>мъжки от от 46 до 51 см</a:t>
            </a:r>
            <a:br>
              <a:rPr lang="bg-BG" dirty="0"/>
            </a:br>
            <a:r>
              <a:rPr lang="bg-BG" dirty="0"/>
              <a:t>женски до 51 см</a:t>
            </a:r>
          </a:p>
          <a:p>
            <a:r>
              <a:rPr lang="bg-BG" b="1" dirty="0"/>
              <a:t>Тегло</a:t>
            </a:r>
            <a:r>
              <a:rPr lang="bg-BG" dirty="0"/>
              <a:t>:</a:t>
            </a:r>
          </a:p>
          <a:p>
            <a:r>
              <a:rPr lang="bg-BG" dirty="0"/>
              <a:t>мъжки от 16 до 26 кг</a:t>
            </a:r>
            <a:br>
              <a:rPr lang="bg-BG" dirty="0"/>
            </a:br>
            <a:r>
              <a:rPr lang="bg-BG" dirty="0"/>
              <a:t>женски до 26 кг</a:t>
            </a:r>
          </a:p>
          <a:p>
            <a:r>
              <a:rPr lang="bg-BG" b="1" cap="all" dirty="0"/>
              <a:t>Качества: </a:t>
            </a:r>
            <a:r>
              <a:rPr lang="bg-BG" dirty="0"/>
              <a:t>Шар-пей е куче с развит интелект и силно привързващо се към господаря си. Има независим, но добродушен нрав, поддава се добре на обучение и се отличава с природна чистоплътност - малките много бързо привикват самостоятелно към хигиенни навици в домашна обстановка. Използва се като надежден домашен бодигард и желан компаньон, който отлично контактува и се привързва силно кьм децата.</a:t>
            </a:r>
          </a:p>
          <a:p>
            <a:r>
              <a:rPr lang="bg-BG" b="1" cap="all" dirty="0"/>
              <a:t>Външни белези: </a:t>
            </a:r>
            <a:r>
              <a:rPr lang="bg-BG" dirty="0"/>
              <a:t>Отличава се с едро, здраво и стабилно телосложение с квадратен формат. Главата е голяма, с плоско, широко чело и не много изразен стоп. На кожата на челото и бузите има множество едри кожни гънки. Муцуната е сравнително дълга и затъпена. Носната гъба е черна или с цвета на общата окраска на тялото. Бърните са тежки и провиснали, езикът е с виолетовосинкав цвят. Очите са средно големи, с тъмно оцветяване. Ушите са малки и плътни, подвити и насочени напред към очите. Гръдният кош е широк и дълбок. Крайниците са много стабилни и отлично замускулени. Лапите са средно големи, компактни, със закръглена форма. Пръстите са сводести и добре отделени един от друг, със здрави нокти. Опашката е високо поставена, дебела в основата и изтъняваща към края; носи се повдигната нагоре, сърповидно извита. Кожата по цялото тяло е уникално набръчкана и с груба повърхност. Космената покривка е къса, гъста и четинеста, стърчаща, прилепнала само на крайниците. Окраската е едноцветна - черна, червеникавожълта, златистокестенява или кремава, с черно-сивкава лицева маска.</a:t>
            </a:r>
          </a:p>
          <a:p>
            <a:r>
              <a:rPr lang="bg-BG" dirty="0"/>
              <a:t> </a:t>
            </a:r>
          </a:p>
          <a:p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52389"/>
            <a:ext cx="2095500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090598"/>
            <a:ext cx="1764555" cy="169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Beverly Hills Chihuahua 2 (2011) Marcus Coloma Erin Cahill Susan Blak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0832" y="6335730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/>
              <a:t>Всеки </a:t>
            </a:r>
            <a:r>
              <a:rPr lang="bg-BG" sz="3600" dirty="0" smtClean="0"/>
              <a:t>домашен </a:t>
            </a:r>
            <a:r>
              <a:rPr lang="bg-BG" sz="3600" dirty="0"/>
              <a:t>любимец </a:t>
            </a:r>
            <a:r>
              <a:rPr lang="bg-BG" sz="3600" dirty="0" smtClean="0"/>
              <a:t>и</a:t>
            </a:r>
            <a:r>
              <a:rPr lang="bg-BG" sz="3600" dirty="0"/>
              <a:t>м</a:t>
            </a:r>
            <a:r>
              <a:rPr lang="bg-BG" sz="3600" dirty="0" smtClean="0"/>
              <a:t>а н</a:t>
            </a:r>
            <a:r>
              <a:rPr lang="bg-BG" sz="3600" dirty="0"/>
              <a:t>у</a:t>
            </a:r>
            <a:r>
              <a:rPr lang="bg-BG" sz="3600" dirty="0" smtClean="0"/>
              <a:t>жда от грижи и любов.</a:t>
            </a:r>
          </a:p>
          <a:p>
            <a:pPr algn="ctr"/>
            <a:r>
              <a:rPr lang="bg-BG" sz="3600" dirty="0" smtClean="0"/>
              <a:t>Помнете, </a:t>
            </a:r>
            <a:r>
              <a:rPr lang="bg-BG" sz="3600" dirty="0" smtClean="0"/>
              <a:t>че когато </a:t>
            </a:r>
            <a:r>
              <a:rPr lang="bg-BG" sz="3600" dirty="0"/>
              <a:t>го </a:t>
            </a:r>
            <a:r>
              <a:rPr lang="bg-BG" sz="3600" dirty="0" smtClean="0"/>
              <a:t>взимате </a:t>
            </a:r>
            <a:r>
              <a:rPr lang="bg-BG" sz="3600" dirty="0"/>
              <a:t>вие </a:t>
            </a:r>
            <a:r>
              <a:rPr lang="bg-BG" sz="3600" dirty="0" smtClean="0"/>
              <a:t>поемате </a:t>
            </a:r>
            <a:r>
              <a:rPr lang="bg-BG" sz="3600" dirty="0"/>
              <a:t>отговорност за </a:t>
            </a:r>
            <a:r>
              <a:rPr lang="bg-BG" sz="3600" dirty="0" smtClean="0"/>
              <a:t>него</a:t>
            </a:r>
            <a:r>
              <a:rPr lang="en-US" sz="3600" dirty="0" smtClean="0"/>
              <a:t>.</a:t>
            </a:r>
            <a:r>
              <a:rPr lang="bg-BG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bg-BG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8" name="Picture 6" descr="Image result for paw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312368" cy="32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025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4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4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4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4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1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</a:t>
            </a:r>
            <a:r>
              <a:rPr lang="bg-BG" dirty="0" smtClean="0">
                <a:ln w="50800"/>
                <a:solidFill>
                  <a:schemeClr val="tx1"/>
                </a:solidFill>
              </a:rPr>
              <a:t>н</a:t>
            </a:r>
            <a:r>
              <a:rPr lang="bg-BG" dirty="0" smtClean="0"/>
              <a:t>ие</a:t>
            </a:r>
            <a:endParaRPr lang="bg-BG" dirty="0"/>
          </a:p>
        </p:txBody>
      </p:sp>
      <p:pic>
        <p:nvPicPr>
          <p:cNvPr id="4" name="Picture 2" descr="English sette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8" y="1639753"/>
            <a:ext cx="1922912" cy="1446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g Bullmastiff 60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68286"/>
            <a:ext cx="1655169" cy="1588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56751" y="3168526"/>
            <a:ext cx="1453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cap="all" dirty="0" smtClean="0"/>
              <a:t>Булмастиф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237608" y="3149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b="1" cap="all" dirty="0" smtClean="0"/>
              <a:t>Английски сетер</a:t>
            </a:r>
            <a:r>
              <a:rPr lang="bg-BG" dirty="0" smtClean="0"/>
              <a:t> </a:t>
            </a:r>
            <a:br>
              <a:rPr lang="bg-BG" dirty="0" smtClean="0"/>
            </a:br>
            <a:endParaRPr lang="bg-BG" dirty="0"/>
          </a:p>
        </p:txBody>
      </p:sp>
      <p:pic>
        <p:nvPicPr>
          <p:cNvPr id="9" name="Picture 2" descr="https://upload.wikimedia.org/wikipedia/commons/thumb/1/11/Happy_golden_dog.jpg/220px-Happy_golden_do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20843"/>
            <a:ext cx="1908424" cy="1283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4410585" y="3004692"/>
            <a:ext cx="2087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cap="all" dirty="0"/>
              <a:t>Голдън ретривър</a:t>
            </a:r>
            <a:endParaRPr lang="bg-BG" dirty="0"/>
          </a:p>
        </p:txBody>
      </p:sp>
      <p:pic>
        <p:nvPicPr>
          <p:cNvPr id="10" name="Picture 2" descr="Dalmata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3530"/>
            <a:ext cx="2132683" cy="1518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1" name="Picture 2" descr="https://upload.wikimedia.org/wikipedia/commons/thumb/2/27/Short-haired-Dachshund.jpg/300px-Short-haired-Dachshund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8" y="4077072"/>
            <a:ext cx="1979642" cy="1484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2" name="Picture 2" descr="ChowChow2Szczecin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45" y="4077072"/>
            <a:ext cx="1955900" cy="1470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3" name="Picture 1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99" y="4009492"/>
            <a:ext cx="1763594" cy="1605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5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15" y="4077020"/>
            <a:ext cx="1979712" cy="148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7092280" y="31319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b="1" cap="all" dirty="0"/>
              <a:t>ДалматинеЦ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14" name="Rectangle 13"/>
          <p:cNvSpPr/>
          <p:nvPr/>
        </p:nvSpPr>
        <p:spPr>
          <a:xfrm>
            <a:off x="812534" y="5619082"/>
            <a:ext cx="864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cap="all" dirty="0"/>
              <a:t>Дакел</a:t>
            </a:r>
            <a:endParaRPr lang="bg-BG" dirty="0"/>
          </a:p>
        </p:txBody>
      </p:sp>
      <p:sp>
        <p:nvSpPr>
          <p:cNvPr id="16" name="Rectangle 15"/>
          <p:cNvSpPr/>
          <p:nvPr/>
        </p:nvSpPr>
        <p:spPr>
          <a:xfrm>
            <a:off x="3059457" y="5636122"/>
            <a:ext cx="1027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cap="all" dirty="0"/>
              <a:t>Чау-чау</a:t>
            </a:r>
            <a:endParaRPr lang="bg-BG" dirty="0"/>
          </a:p>
        </p:txBody>
      </p:sp>
      <p:sp>
        <p:nvSpPr>
          <p:cNvPr id="17" name="Rectangle 16"/>
          <p:cNvSpPr/>
          <p:nvPr/>
        </p:nvSpPr>
        <p:spPr>
          <a:xfrm>
            <a:off x="5050158" y="563612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cap="all" dirty="0"/>
              <a:t>Санбернар</a:t>
            </a:r>
            <a:endParaRPr lang="bg-BG" dirty="0"/>
          </a:p>
        </p:txBody>
      </p:sp>
      <p:sp>
        <p:nvSpPr>
          <p:cNvPr id="19" name="Rectangle 18"/>
          <p:cNvSpPr/>
          <p:nvPr/>
        </p:nvSpPr>
        <p:spPr>
          <a:xfrm>
            <a:off x="7392149" y="563971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cap="all" dirty="0"/>
              <a:t>Шар-пей</a:t>
            </a:r>
            <a:endParaRPr lang="bg-BG" dirty="0"/>
          </a:p>
        </p:txBody>
      </p:sp>
      <p:pic>
        <p:nvPicPr>
          <p:cNvPr id="20" name="Лай собаки 2 Прико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373276" y="6093296"/>
            <a:ext cx="609600" cy="609600"/>
          </a:xfrm>
          <a:prstGeom prst="rect">
            <a:avLst/>
          </a:prstGeom>
        </p:spPr>
      </p:pic>
      <p:pic>
        <p:nvPicPr>
          <p:cNvPr id="23" name="Picture 6" descr="Image result for paw gif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31" y="312489"/>
            <a:ext cx="1264279" cy="1255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3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cap="all" dirty="0"/>
              <a:t>Английски сетер</a:t>
            </a:r>
            <a:r>
              <a:rPr lang="bg-BG" dirty="0"/>
              <a:t> </a:t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1200" b="1" dirty="0"/>
              <a:t>Произход</a:t>
            </a:r>
            <a:r>
              <a:rPr lang="bg-BG" sz="1200" dirty="0"/>
              <a:t>: Великобритания</a:t>
            </a:r>
          </a:p>
          <a:p>
            <a:r>
              <a:rPr lang="bg-BG" sz="1200" b="1" dirty="0"/>
              <a:t>Височина</a:t>
            </a:r>
            <a:r>
              <a:rPr lang="bg-BG" sz="1200" dirty="0"/>
              <a:t>: </a:t>
            </a:r>
          </a:p>
          <a:p>
            <a:r>
              <a:rPr lang="bg-BG" sz="1200" dirty="0"/>
              <a:t>мъжки от 6</a:t>
            </a:r>
            <a:r>
              <a:rPr lang="en-US" sz="1200" dirty="0"/>
              <a:t>4</a:t>
            </a:r>
            <a:r>
              <a:rPr lang="bg-BG" sz="1200" dirty="0"/>
              <a:t> до 6</a:t>
            </a:r>
            <a:r>
              <a:rPr lang="en-US" sz="1200" dirty="0"/>
              <a:t>8</a:t>
            </a:r>
            <a:r>
              <a:rPr lang="bg-BG" sz="1200" dirty="0"/>
              <a:t> см</a:t>
            </a:r>
            <a:br>
              <a:rPr lang="bg-BG" sz="1200" dirty="0"/>
            </a:br>
            <a:r>
              <a:rPr lang="bg-BG" sz="1200" dirty="0"/>
              <a:t>женски от 6</a:t>
            </a:r>
            <a:r>
              <a:rPr lang="en-US" sz="1200" dirty="0"/>
              <a:t>1</a:t>
            </a:r>
            <a:r>
              <a:rPr lang="bg-BG" sz="1200" dirty="0"/>
              <a:t> до 65 см</a:t>
            </a:r>
          </a:p>
          <a:p>
            <a:r>
              <a:rPr lang="bg-BG" sz="1200" b="1" dirty="0"/>
              <a:t>Тегло</a:t>
            </a:r>
            <a:r>
              <a:rPr lang="bg-BG" sz="1200" dirty="0"/>
              <a:t>: </a:t>
            </a:r>
          </a:p>
          <a:p>
            <a:r>
              <a:rPr lang="bg-BG" sz="1200" dirty="0"/>
              <a:t>мъжки от </a:t>
            </a:r>
            <a:r>
              <a:rPr lang="en-US" sz="1200" dirty="0"/>
              <a:t>2</a:t>
            </a:r>
            <a:r>
              <a:rPr lang="bg-BG" sz="1200" dirty="0"/>
              <a:t>7 до 30 кг</a:t>
            </a:r>
            <a:br>
              <a:rPr lang="bg-BG" sz="1200" dirty="0"/>
            </a:br>
            <a:r>
              <a:rPr lang="bg-BG" sz="1200" dirty="0"/>
              <a:t>женски от 2</a:t>
            </a:r>
            <a:r>
              <a:rPr lang="en-US" sz="1200" dirty="0"/>
              <a:t>5</a:t>
            </a:r>
            <a:r>
              <a:rPr lang="bg-BG" sz="1200" dirty="0"/>
              <a:t> до 28 кг</a:t>
            </a:r>
          </a:p>
          <a:p>
            <a:r>
              <a:rPr lang="bg-BG" sz="1200" b="1" cap="all" dirty="0"/>
              <a:t>Качества: </a:t>
            </a:r>
            <a:r>
              <a:rPr lang="bg-BG" sz="1200" cap="all" dirty="0"/>
              <a:t>В</a:t>
            </a:r>
            <a:r>
              <a:rPr lang="bg-BG" sz="1200" dirty="0"/>
              <a:t>еликолепно, издръжливо, с остро обоняние ловно куче, предназначено предимно за лов на пернат дивеч. Красивият му външен вид, податливостта му към обучение, както и силната му привързаност и „аристократични обноски " го правят желан домашен компаньон.</a:t>
            </a:r>
          </a:p>
          <a:p>
            <a:r>
              <a:rPr lang="bg-BG" sz="1200" b="1" cap="all" dirty="0"/>
              <a:t>Външни белези: </a:t>
            </a:r>
            <a:r>
              <a:rPr lang="bg-BG" sz="1200" dirty="0"/>
              <a:t>Отличава се със средно голям ръст, леко удължено телосложение с чисти и плавни линии и елегантна осанка. Главата е дълга и умерено суха, с ясно изразен стоп. Муцуната е дълга, с тъмно оцветена носна гъба (хармонираща с цвета на петната и пръските в окраската), ноздрите са широко отворени и влажни. Захапката на челюстите е ножицовидна. Ушите са ниско поставени, дълги, висящи и прилепнали към главата. Очите са тъмнокехлибарени до тъмнокафяви (по-светли при светлообагрените екземпляри), много изразителни. Шията е дълга, леко извита в горната третина. Гръдният кош с дълбок и широк. Гърбът е прав и издължен. Крайниците са прави и сравнително дълги, много добре замускулени, със здрави стави. Лапите са компактни и плътни, със събрани пръсти с окосмяване между тях. Космената покривка е дълга, коприноподобна, леко вълниста по ушите, задната част на крайниците и особено обилна на опашката. Окраската е бяла с неравномерни тъмни петна и пръски в черно, тъмнокафяво, жълто, оранжево, като са желателни по-дребните петънца, разпръснати по цялото тяло. Допустимо е и трицветното обагряне (черно, бяло и тъмночервеникаво).</a:t>
            </a:r>
          </a:p>
          <a:p>
            <a:endParaRPr lang="bg-BG" sz="1200" dirty="0"/>
          </a:p>
        </p:txBody>
      </p:sp>
      <p:pic>
        <p:nvPicPr>
          <p:cNvPr id="1026" name="Picture 2" descr="English set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2381250" cy="179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Beverly Hills Chihuahua 2 (2011) Marcus Coloma Erin Cahill Susan Blak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0832" y="6335730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2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 </a:t>
            </a:r>
            <a:br>
              <a:rPr lang="bg-BG" dirty="0"/>
            </a:br>
            <a:r>
              <a:rPr lang="bg-BG" b="1" cap="all" dirty="0"/>
              <a:t>Булмастиф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bg-BG" b="1" dirty="0" smtClean="0"/>
              <a:t>Произход</a:t>
            </a:r>
            <a:r>
              <a:rPr lang="bg-BG" dirty="0" smtClean="0"/>
              <a:t>: Великобритания</a:t>
            </a:r>
          </a:p>
          <a:p>
            <a:r>
              <a:rPr lang="bg-BG" b="1" dirty="0" smtClean="0"/>
              <a:t>Височина</a:t>
            </a:r>
            <a:r>
              <a:rPr lang="bg-BG" dirty="0"/>
              <a:t>:</a:t>
            </a:r>
          </a:p>
          <a:p>
            <a:r>
              <a:rPr lang="bg-BG" dirty="0"/>
              <a:t>мъжки от 63 до 68 см</a:t>
            </a:r>
            <a:br>
              <a:rPr lang="bg-BG" dirty="0"/>
            </a:br>
            <a:r>
              <a:rPr lang="bg-BG" dirty="0"/>
              <a:t>женски до 66 см</a:t>
            </a:r>
          </a:p>
          <a:p>
            <a:r>
              <a:rPr lang="bg-BG" b="1" dirty="0" smtClean="0"/>
              <a:t>Тегло</a:t>
            </a:r>
            <a:r>
              <a:rPr lang="bg-BG" dirty="0" smtClean="0"/>
              <a:t>:</a:t>
            </a:r>
          </a:p>
          <a:p>
            <a:r>
              <a:rPr lang="bg-BG" dirty="0" smtClean="0"/>
              <a:t>мъжки от 49 до 59 кг</a:t>
            </a:r>
            <a:br>
              <a:rPr lang="bg-BG" dirty="0" smtClean="0"/>
            </a:br>
            <a:r>
              <a:rPr lang="bg-BG" dirty="0" smtClean="0"/>
              <a:t>женски до 49 кг.</a:t>
            </a:r>
          </a:p>
          <a:p>
            <a:r>
              <a:rPr lang="bg-BG" b="1" cap="all" dirty="0" smtClean="0"/>
              <a:t>Качества</a:t>
            </a:r>
            <a:r>
              <a:rPr lang="bg-BG" dirty="0"/>
              <a:t>: Изключително предано, спокойно, бдително, смело, поддаващо се на обучение куче, с вродено безстрашие и боеви качества, което го прави предпочитано за охранителна дейност.</a:t>
            </a:r>
          </a:p>
          <a:p>
            <a:r>
              <a:rPr lang="bg-BG" b="1" cap="all" dirty="0"/>
              <a:t>Външни белези: </a:t>
            </a:r>
            <a:r>
              <a:rPr lang="bg-BG" dirty="0"/>
              <a:t>Едро куче, с пропорционално развито телосложение, умерено дълга и силно замускулена шия. Главата е голяма, с квадратна форма, набръчкана кожа и плоско чело. Има слабо изразен стоп. Муцуната е широка, с мощни челюсти и силна захапкал. Ушите са малки, с V - образна форма, разположени на голямо разстояние едно от друго. Очите са тъмни на цвят, с дълбока кожна бразда между тях. Гръдният кош е широк и дълбок. Крайниците са прави, със здрави кости и силно замускулени. Опашката е тънка и права и се носи отпусната надолу. Космената покривка е къса и плътна. Окраската допуска всички нюанси на жълто-кафяво, като муцуната и областта около ушите са с тъмнокафяво или черно обагряне. </a:t>
            </a:r>
          </a:p>
          <a:p>
            <a:endParaRPr lang="bg-BG" dirty="0"/>
          </a:p>
        </p:txBody>
      </p:sp>
      <p:pic>
        <p:nvPicPr>
          <p:cNvPr id="2050" name="Picture 2" descr="Dog Bullmastiff 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1871193" cy="179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8460432" y="6398120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7" name="Beverly Hills Chihuahua 2 (2011) Marcus Coloma Erin Cahill Susan Blak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0832" y="6335730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cap="all" dirty="0"/>
              <a:t>Голдън ретривър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bg-BG" b="1" dirty="0"/>
              <a:t>Произход</a:t>
            </a:r>
            <a:r>
              <a:rPr lang="bg-BG" dirty="0"/>
              <a:t>: Великобритания</a:t>
            </a:r>
          </a:p>
          <a:p>
            <a:r>
              <a:rPr lang="bg-BG" b="1" dirty="0"/>
              <a:t>Височина</a:t>
            </a:r>
            <a:r>
              <a:rPr lang="bg-BG" dirty="0"/>
              <a:t>: </a:t>
            </a:r>
          </a:p>
          <a:p>
            <a:r>
              <a:rPr lang="bg-BG" dirty="0"/>
              <a:t>мъжки от 56 до 60 см</a:t>
            </a:r>
            <a:br>
              <a:rPr lang="bg-BG" dirty="0"/>
            </a:br>
            <a:r>
              <a:rPr lang="bg-BG" dirty="0"/>
              <a:t>женски до 56 см</a:t>
            </a:r>
          </a:p>
          <a:p>
            <a:r>
              <a:rPr lang="bg-BG" b="1" dirty="0"/>
              <a:t>Тегло</a:t>
            </a:r>
            <a:r>
              <a:rPr lang="bg-BG" dirty="0"/>
              <a:t>:</a:t>
            </a:r>
          </a:p>
          <a:p>
            <a:r>
              <a:rPr lang="bg-BG" dirty="0"/>
              <a:t>мъжки от 3</a:t>
            </a:r>
            <a:r>
              <a:rPr lang="en-US" dirty="0"/>
              <a:t>4</a:t>
            </a:r>
            <a:r>
              <a:rPr lang="bg-BG" dirty="0"/>
              <a:t> до 36 кг</a:t>
            </a:r>
            <a:br>
              <a:rPr lang="bg-BG" dirty="0"/>
            </a:br>
            <a:r>
              <a:rPr lang="bg-BG" dirty="0"/>
              <a:t>женски до 28 кг</a:t>
            </a:r>
          </a:p>
          <a:p>
            <a:r>
              <a:rPr lang="bg-BG" b="1" cap="all" dirty="0"/>
              <a:t>Качества: У</a:t>
            </a:r>
            <a:r>
              <a:rPr lang="bg-BG" dirty="0"/>
              <a:t>мен, надежден, с вродено желание за работа, предани и всеотдайни. Обичат децата, играят си и се забавляват с тях. Той работи като апортьор по време на лов, водач на слепи, работи с хора, които имат проблеми със слуха, спасява погребаните под развалините на рухнали сгради или затрупани от лавини хора, работи като куче-терапевт или куче-придружител. Освен това те успешно участват в киното, често присъстват в страниците на прочути вестници и списания.</a:t>
            </a:r>
          </a:p>
          <a:p>
            <a:r>
              <a:rPr lang="bg-BG" b="1" cap="all" dirty="0"/>
              <a:t>Външни белези: </a:t>
            </a:r>
            <a:r>
              <a:rPr lang="bg-BG" dirty="0"/>
              <a:t>Пропорционални и добре оформени. Главата е добре поставена върху масивния врат. Муцуната е широка и дълбока. Черепът е широк, леко закръглен. Стопът е добре изразен, но не рязко. Муцуната е дълбока и широка, почти еднаква по дължина с черепа. Очите са тъмнокафяви, широко поставени, с черни контури, излъчват дружелюбност и интелект. Имат средна големина, с тъмни разграничаващи контури, достъчно широко поставени и малко задълбочени в областта на очната ябълка. Ушите са със средна големина, сравнително къси, поставени на нивото на очите. Захапката е равномерна, ножицовидна, с пълен брой зъби. Горните резци лягат плътно пред долните. Притежава силна челюст. Захапката е важна, т.к това е работна порода и едно нейните предпазначения е да носи птици. При това трябва да ги носи внимателно, без ги уврежда. Предните крайници са с права форма, добре развита костна структура, плешките са дълги, равни по дължина с раменете, благодарение на което са добре поставени под корпуса на тялото. Предните крайници са с добре развита мускулатура, добре координирани, осигуряващи свобода на движенията. Лапите са с кръгла форма, котешки. Опашката се носи с весело размахване встрани, на една права с линията на гърба, умерено извита нагоре.</a:t>
            </a:r>
          </a:p>
          <a:p>
            <a:endParaRPr lang="bg-BG" dirty="0"/>
          </a:p>
        </p:txBody>
      </p:sp>
      <p:pic>
        <p:nvPicPr>
          <p:cNvPr id="3074" name="Picture 2" descr="https://upload.wikimedia.org/wikipedia/commons/thumb/1/11/Happy_golden_dog.jpg/220px-Happy_golden_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09550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5-week-old Golden Retriever pup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80554"/>
            <a:ext cx="1537199" cy="1586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Beverly Hills Chihuahua 2 (2011) Marcus Coloma Erin Cahill Susan Blak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0832" y="6335730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cap="all" dirty="0"/>
              <a:t>ДалматинеЦ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bg-BG" sz="5600" b="1" dirty="0"/>
              <a:t>Произход</a:t>
            </a:r>
            <a:r>
              <a:rPr lang="bg-BG" sz="5600" dirty="0"/>
              <a:t>: Хърватско </a:t>
            </a:r>
          </a:p>
          <a:p>
            <a:r>
              <a:rPr lang="bg-BG" sz="5600" b="1" dirty="0"/>
              <a:t>Височина</a:t>
            </a:r>
            <a:r>
              <a:rPr lang="bg-BG" sz="5600" dirty="0"/>
              <a:t>: </a:t>
            </a:r>
          </a:p>
          <a:p>
            <a:r>
              <a:rPr lang="bg-BG" sz="5600" dirty="0"/>
              <a:t>мъжки от 56 до 61 см</a:t>
            </a:r>
            <a:br>
              <a:rPr lang="bg-BG" sz="5600" dirty="0"/>
            </a:br>
            <a:r>
              <a:rPr lang="bg-BG" sz="5600" dirty="0"/>
              <a:t>женски до 59 см </a:t>
            </a:r>
          </a:p>
          <a:p>
            <a:r>
              <a:rPr lang="bg-BG" sz="5600" b="1" dirty="0"/>
              <a:t>Тегло</a:t>
            </a:r>
            <a:r>
              <a:rPr lang="bg-BG" sz="5600" dirty="0"/>
              <a:t>:</a:t>
            </a:r>
          </a:p>
          <a:p>
            <a:r>
              <a:rPr lang="bg-BG" sz="5600" dirty="0"/>
              <a:t>мъжки до 32 кг</a:t>
            </a:r>
            <a:br>
              <a:rPr lang="bg-BG" sz="5600" dirty="0"/>
            </a:br>
            <a:r>
              <a:rPr lang="bg-BG" sz="5600" dirty="0"/>
              <a:t>женски до 29 кг</a:t>
            </a:r>
          </a:p>
          <a:p>
            <a:r>
              <a:rPr lang="bg-BG" sz="5600" b="1" cap="all" dirty="0"/>
              <a:t>Качества</a:t>
            </a:r>
            <a:r>
              <a:rPr lang="bg-BG" sz="5600" cap="all" dirty="0"/>
              <a:t>: П</a:t>
            </a:r>
            <a:r>
              <a:rPr lang="bg-BG" sz="5600" dirty="0"/>
              <a:t>редано и податливо на обучение куче, с добър нрав и силна привързаност към господаря си. Използва се като ловно гонче, полицейско куче, за охрана, а и като декоративно луксозно куче, желан обитател на дома.</a:t>
            </a:r>
          </a:p>
          <a:p>
            <a:r>
              <a:rPr lang="bg-BG" sz="5600" b="1" cap="all" dirty="0"/>
              <a:t>Външни белези: </a:t>
            </a:r>
            <a:r>
              <a:rPr lang="bg-BG" sz="5600" dirty="0"/>
              <a:t>Грациозно и изключително красиво куче, с интересна окраска. Тялото е леко удължено, с пропорционални и елегантни форми. Главата е умерено широка, с плоско чело и плавно преминаващ стоп. Муцуната е леко заострена, носната гъба е черна или кафява. Челюстите са с ножицовидна захапка. Ушите са високо поставени, средно дълги, висящи и не много прилегнали към главата, изпъстрени с петънца. Очите са средно големи, с кръгла форма и тъмно оцветяване, съответстващо на цвета на петната; имат тъмни клепачи и изразителен поглед. Шията е сродно дълга и добре замускулена, с лека извивка. Гръдният кош е дълбок и умерено широк. Гърбът е прав и замускулен. Крайниците са прави и средно високи, със здрави стави и добре развита мускулатура. Лапите са овални, с еластични възглавнички и сводести пръсти, а ноктите са бели или обагрени според цвета на петната. Опашката е по-дебела в основата и изтъняваща към края. Космената покривка е къса, гъста, гладка, твърда и лъскава. Окраската е двуцветна — с основен бял цвят, равномерно прошарен с ясно очертани, пръскани черни или кафяви не много големи закръглени петна (с диаметър 2-3 см), като на главата и крайниците са по-малко и по-дребни.</a:t>
            </a:r>
          </a:p>
          <a:p>
            <a:endParaRPr lang="bg-BG" dirty="0"/>
          </a:p>
        </p:txBody>
      </p:sp>
      <p:pic>
        <p:nvPicPr>
          <p:cNvPr id="4098" name="Picture 2" descr="Dalm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08596"/>
            <a:ext cx="2381250" cy="169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upload.wikimedia.org/wikipedia/commons/thumb/6/67/Dalmatiner_3.jpg/220px-Dalmatiner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54" y="1170508"/>
            <a:ext cx="2095500" cy="157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Beverly Hills Chihuahua 2 (2011) Marcus Coloma Erin Cahill Susan Blak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0832" y="6335730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5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bg-BG" b="1" cap="all" dirty="0"/>
              <a:t>Дакел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b="1" dirty="0"/>
              <a:t>Произход</a:t>
            </a:r>
            <a:r>
              <a:rPr lang="bg-BG" dirty="0"/>
              <a:t>: Германия </a:t>
            </a:r>
          </a:p>
          <a:p>
            <a:r>
              <a:rPr lang="bg-BG" b="1" dirty="0"/>
              <a:t>Височина</a:t>
            </a:r>
            <a:r>
              <a:rPr lang="bg-BG" dirty="0"/>
              <a:t>: </a:t>
            </a:r>
          </a:p>
          <a:p>
            <a:r>
              <a:rPr lang="bg-BG" dirty="0"/>
              <a:t>мъжки до 35 см</a:t>
            </a:r>
            <a:br>
              <a:rPr lang="bg-BG" dirty="0"/>
            </a:br>
            <a:r>
              <a:rPr lang="bg-BG" dirty="0"/>
              <a:t>женски до 35 см </a:t>
            </a:r>
          </a:p>
          <a:p>
            <a:r>
              <a:rPr lang="bg-BG" b="1" dirty="0"/>
              <a:t>Тегло</a:t>
            </a:r>
            <a:r>
              <a:rPr lang="bg-BG" dirty="0"/>
              <a:t>:</a:t>
            </a:r>
          </a:p>
          <a:p>
            <a:r>
              <a:rPr lang="bg-BG" dirty="0"/>
              <a:t>мъжки от 4.5 до 9 кг</a:t>
            </a:r>
            <a:br>
              <a:rPr lang="bg-BG" dirty="0"/>
            </a:br>
            <a:r>
              <a:rPr lang="bg-BG" dirty="0"/>
              <a:t>женски до 9 кг </a:t>
            </a:r>
          </a:p>
          <a:p>
            <a:r>
              <a:rPr lang="bg-BG" b="1" cap="all" dirty="0"/>
              <a:t>Качества:</a:t>
            </a:r>
            <a:r>
              <a:rPr lang="bg-BG" dirty="0"/>
              <a:t> Дакелът е енергично и смело куче. Освен че се използва за подземен лов, той е любим, силно привързващ се домашен компаньон.</a:t>
            </a:r>
          </a:p>
          <a:p>
            <a:r>
              <a:rPr lang="bg-BG" b="1" cap="all" dirty="0"/>
              <a:t>Външни белези:</a:t>
            </a:r>
            <a:r>
              <a:rPr lang="bg-BG" dirty="0"/>
              <a:t> Характеризира се с нисък ръст, издължено тяло и къси крайници (обикновено предните са косо поставени). Муцуната е сравнително дълга, с тъмно оцветена носна гъба. Очите са тъмни, средно големи. Ушите са доста дълги, висящи, меки и тънки. Опашката достига на дължина до лапите на задните крайници; обикновено се носи отпусната надолу. Косъмът е лъскав, твърд, плътно прилягащ към тялото, дълъг до 2 см;</a:t>
            </a:r>
          </a:p>
        </p:txBody>
      </p:sp>
      <p:pic>
        <p:nvPicPr>
          <p:cNvPr id="5122" name="Picture 2" descr="https://upload.wikimedia.org/wikipedia/commons/thumb/2/27/Short-haired-Dachshund.jpg/300px-Short-haired-Dachsh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9355"/>
            <a:ext cx="2381233" cy="17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4" descr="Image result for &amp;dcy;&amp;acy;&amp;kcy;&amp;iecy;&amp;l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61950"/>
            <a:ext cx="2246759" cy="1700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Beverly Hills Chihuahua 2 (2011) Marcus Coloma Erin Cahill Susan Blak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0832" y="6335730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5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6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96" tmFilter="0, 0; 0.125,0.2665; 0.25,0.4; 0.375,0.465; 0.5,0.5;  0.625,0.535; 0.75,0.6; 0.875,0.7335; 1,1">
                                          <p:stCondLst>
                                            <p:cond delay="89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48" tmFilter="0, 0; 0.125,0.2665; 0.25,0.4; 0.375,0.465; 0.5,0.5;  0.625,0.535; 0.75,0.6; 0.875,0.7335; 1,1">
                                          <p:stCondLst>
                                            <p:cond delay="178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1" tmFilter="0, 0; 0.125,0.2665; 0.25,0.4; 0.375,0.465; 0.5,0.5;  0.625,0.535; 0.75,0.6; 0.875,0.7335; 1,1">
                                          <p:stCondLst>
                                            <p:cond delay="223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5">
                                          <p:stCondLst>
                                            <p:cond delay="87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24" decel="50000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5">
                                          <p:stCondLst>
                                            <p:cond delay="177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24" decel="50000">
                                          <p:stCondLst>
                                            <p:cond delay="180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5">
                                          <p:stCondLst>
                                            <p:cond delay="22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24" decel="50000">
                                          <p:stCondLst>
                                            <p:cond delay="225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5">
                                          <p:stCondLst>
                                            <p:cond delay="244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24" decel="50000">
                                          <p:stCondLst>
                                            <p:cond delay="24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cap="all" dirty="0"/>
              <a:t>Чау-чау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bg-BG" b="1" dirty="0"/>
              <a:t>Произход</a:t>
            </a:r>
            <a:r>
              <a:rPr lang="bg-BG" dirty="0"/>
              <a:t>: Великобритания</a:t>
            </a:r>
          </a:p>
          <a:p>
            <a:r>
              <a:rPr lang="bg-BG" b="1" dirty="0"/>
              <a:t>Височина</a:t>
            </a:r>
            <a:r>
              <a:rPr lang="bg-BG" dirty="0"/>
              <a:t>: </a:t>
            </a:r>
          </a:p>
          <a:p>
            <a:r>
              <a:rPr lang="bg-BG" dirty="0"/>
              <a:t>мъжки от от 48 до 56 см</a:t>
            </a:r>
            <a:br>
              <a:rPr lang="bg-BG" dirty="0"/>
            </a:br>
            <a:r>
              <a:rPr lang="bg-BG" dirty="0"/>
              <a:t>женски до 51 см</a:t>
            </a:r>
          </a:p>
          <a:p>
            <a:r>
              <a:rPr lang="bg-BG" b="1" dirty="0"/>
              <a:t>Тегло</a:t>
            </a:r>
            <a:r>
              <a:rPr lang="bg-BG" dirty="0"/>
              <a:t>:</a:t>
            </a:r>
          </a:p>
          <a:p>
            <a:r>
              <a:rPr lang="bg-BG" dirty="0"/>
              <a:t>мъжки до 27 кг</a:t>
            </a:r>
            <a:br>
              <a:rPr lang="bg-BG" dirty="0"/>
            </a:br>
            <a:r>
              <a:rPr lang="bg-BG" dirty="0"/>
              <a:t>женски до 21 кг</a:t>
            </a:r>
          </a:p>
          <a:p>
            <a:r>
              <a:rPr lang="bg-BG" b="1" cap="all" dirty="0"/>
              <a:t>Качества: </a:t>
            </a:r>
            <a:r>
              <a:rPr lang="bg-BG" dirty="0"/>
              <a:t>Чау-чау е куче с уравновесена нервна система, спокоен нрав и развито чувство за самостоятелност и независимост. Известно е като твърде своенравно и непокорно, ако не се обучи в млада възраст. Няма специфична телесна миризма. Много се привързва към господаря си, но не обича игри и закачки, а предпочита спокойствие и тишина, поради което допада предимно на самотни хора като куче компаньон. Сдържано и безстрашно, безпределно предано и жертвоготовно, бдително и недоверчиво към непознати, то е идеален домашен бодигард.</a:t>
            </a:r>
          </a:p>
          <a:p>
            <a:r>
              <a:rPr lang="bg-BG" b="1" cap="all" dirty="0"/>
              <a:t>Външни белези: </a:t>
            </a:r>
            <a:r>
              <a:rPr lang="bg-BG" dirty="0"/>
              <a:t>Средно едро, масивно и силно куче, което по външен вид поради изобилната си козина и лъвската грива наподобява лъв. Главата е голяма и широка, с дебела кожна гънка по лицевата част и силно изразен стоп. Муцуната е масивна и широка, черна на цвят. Челюстите са с ножицовидна захапка. Езикът е синьо-черен (или виолетов), което е характерен белег на породата. Устните и устната лигавица са черни. Ушите са малки и заоблени, изправени и отдалечени едно от друго. Очите са дълбоко поставени, малки, бадемовидни, с тъмно оцветяване. Шията е къса, дебела, много добре замускулена и обилно обрасла с косми (грива). Гърдите са широки и дълбоки. Гърбът с къс, прав и широк. Крайниците са масивни, прави, със силно развита мускулатура. Лапите са големи, овални, котешки тип, с леко разтворени пръсти. Опашката е високо поставена, плътно лежаща на гърба, сърповидно завита. Космената покривка е дълга, права и гъста, прилепнала към тялото, с богато окосмяване около шията, крайниците и опашката. Има обилно подкосмие, което е меко и фино. Окраската задължително е едноцветна - черна, кафява, червеникава, синкава, канелена и червеникаворъждива. </a:t>
            </a:r>
          </a:p>
          <a:p>
            <a:endParaRPr lang="bg-BG" dirty="0"/>
          </a:p>
        </p:txBody>
      </p:sp>
      <p:pic>
        <p:nvPicPr>
          <p:cNvPr id="6146" name="Picture 2" descr="ChowChow2Szczec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381250" cy="179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4" descr="Image result for &amp;CHcy;&amp;Acy;&amp;Ucy;-&amp;CHcy;&amp;Acy;&amp;Ucy;"/>
          <p:cNvSpPr>
            <a:spLocks noChangeAspect="1" noChangeArrowheads="1"/>
          </p:cNvSpPr>
          <p:nvPr/>
        </p:nvSpPr>
        <p:spPr bwMode="auto">
          <a:xfrm>
            <a:off x="155575" y="-411163"/>
            <a:ext cx="904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6" descr="Image result for &amp;CHcy;&amp;Acy;&amp;Ucy;-&amp;CHcy;&amp;Acy;&amp;Ucy;"/>
          <p:cNvSpPr>
            <a:spLocks noChangeAspect="1" noChangeArrowheads="1"/>
          </p:cNvSpPr>
          <p:nvPr/>
        </p:nvSpPr>
        <p:spPr bwMode="auto">
          <a:xfrm>
            <a:off x="307975" y="-258763"/>
            <a:ext cx="904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AutoShape 8" descr="Image result for &amp;CHcy;&amp;Acy;&amp;Ucy;-&amp;CHcy;&amp;Acy;&amp;Ucy;"/>
          <p:cNvSpPr>
            <a:spLocks noChangeAspect="1" noChangeArrowheads="1"/>
          </p:cNvSpPr>
          <p:nvPr/>
        </p:nvSpPr>
        <p:spPr bwMode="auto">
          <a:xfrm>
            <a:off x="460375" y="-106363"/>
            <a:ext cx="904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10" descr="Image result for &amp;CHcy;&amp;Acy;&amp;Ucy;-&amp;CHcy;&amp;Acy;&amp;Ucy;"/>
          <p:cNvSpPr>
            <a:spLocks noChangeAspect="1" noChangeArrowheads="1"/>
          </p:cNvSpPr>
          <p:nvPr/>
        </p:nvSpPr>
        <p:spPr bwMode="auto">
          <a:xfrm>
            <a:off x="612775" y="46037"/>
            <a:ext cx="904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6156" name="Picture 12" descr="Image result for &amp;CHcy;&amp;Acy;&amp;Ucy;-&amp;CHcy;&amp;Acy;&amp;U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07777"/>
            <a:ext cx="1834382" cy="173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2" name="Beverly Hills Chihuahua 2 (2011) Marcus Coloma Erin Cahill Susan Blak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0832" y="6335730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cap="all" dirty="0" smtClean="0"/>
              <a:t>Санбернар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bg-BG" b="1" dirty="0"/>
              <a:t>Произход</a:t>
            </a:r>
            <a:r>
              <a:rPr lang="bg-BG" dirty="0"/>
              <a:t>: Швейцария </a:t>
            </a:r>
          </a:p>
          <a:p>
            <a:r>
              <a:rPr lang="bg-BG" b="1" dirty="0"/>
              <a:t>Височина</a:t>
            </a:r>
            <a:r>
              <a:rPr lang="bg-BG" dirty="0"/>
              <a:t>: </a:t>
            </a:r>
          </a:p>
          <a:p>
            <a:r>
              <a:rPr lang="bg-BG" dirty="0"/>
              <a:t>мъжки от 70 до 85 см</a:t>
            </a:r>
            <a:br>
              <a:rPr lang="bg-BG" dirty="0"/>
            </a:br>
            <a:r>
              <a:rPr lang="bg-BG" dirty="0"/>
              <a:t>женски до 70 см</a:t>
            </a:r>
            <a:r>
              <a:rPr lang="bg-BG" b="1" dirty="0"/>
              <a:t> </a:t>
            </a:r>
            <a:endParaRPr lang="bg-BG" dirty="0"/>
          </a:p>
          <a:p>
            <a:r>
              <a:rPr lang="bg-BG" b="1" dirty="0"/>
              <a:t>Тегло</a:t>
            </a:r>
            <a:r>
              <a:rPr lang="bg-BG" dirty="0"/>
              <a:t>:</a:t>
            </a:r>
          </a:p>
          <a:p>
            <a:r>
              <a:rPr lang="bg-BG" dirty="0"/>
              <a:t>мъжки от 75 до 90 кг</a:t>
            </a:r>
            <a:br>
              <a:rPr lang="bg-BG" dirty="0"/>
            </a:br>
            <a:r>
              <a:rPr lang="bg-BG" dirty="0"/>
              <a:t>женски до 70 кг</a:t>
            </a:r>
          </a:p>
          <a:p>
            <a:r>
              <a:rPr lang="bg-BG" b="1" cap="all" dirty="0"/>
              <a:t>Качества: С</a:t>
            </a:r>
            <a:r>
              <a:rPr lang="bg-BG" dirty="0"/>
              <a:t>покойно и миролюбиво, предано и готово на саможертва куче. Той е игрив, но кротък, лесно свиква с децата и става техен верен приятел. С огромния си ръст, сила и храброст, както и с подозрителността си към непознати е надежден домашен бодигард. Изисква обаче голямо жизнено пространство и много храна - има огромен апетит, но за сметка на това е непретенциозен към нея. Изключително ценен помощник при откриване на затрупани от лавини хора.</a:t>
            </a:r>
          </a:p>
          <a:p>
            <a:r>
              <a:rPr lang="bg-BG" b="1" cap="all" dirty="0"/>
              <a:t>Външни белези:</a:t>
            </a:r>
            <a:r>
              <a:rPr lang="bg-BG" dirty="0"/>
              <a:t> Телосложението е едро, грубо и масивно. Главата е голяма и също с масивна, с широко чело и изразен стоп. Муцуната е къса и широка. Носната гъба е голяма и черно оцветена, с развити ноздри. Ушите са средно големи, висящи и прибрани към главата. Очите са големи, кафяви на цвят. Шията е мощна, силно замускулена. Гръдният кош е широк и дълбок. Крайниците са масивни и прави, със силно развита мускулатура. Опашката е високо поставена и дълга. В спокойно състояние се носи отпусната надолу, а в движение е повдигната нагоре, без да е завита над гърба. В зависимост от дължината на космената покривка се срещат две породни разновидности - късокосместа и дългокосместа. Окраската обикновено е двуцветна - жълточервеникава или бакъреночервеникава, с големи бели петна, както и обратното - бяла с големи петна от описаните цветове.</a:t>
            </a:r>
          </a:p>
          <a:p>
            <a:endParaRPr lang="bg-BG" dirty="0"/>
          </a:p>
        </p:txBody>
      </p:sp>
      <p:sp>
        <p:nvSpPr>
          <p:cNvPr id="4" name="AutoShape 2" descr="Image result for &amp;Scy;&amp;Acy;&amp;Ncy;&amp;Bcy;&amp;IEcy;&amp;Rcy;&amp;Ncy;&amp;A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4" descr="Image result for &amp;Scy;&amp;Acy;&amp;Ncy;&amp;Bcy;&amp;IEcy;&amp;Rcy;&amp;Ncy;&amp;Acy;&amp;R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AutoShape 6" descr="Image result for &amp;Scy;&amp;Acy;&amp;Ncy;&amp;Bcy;&amp;IEcy;&amp;Rcy;&amp;Ncy;&amp;Acy;&amp;Rcy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8" descr="Image result for &amp;Scy;&amp;Acy;&amp;Ncy;&amp;Bcy;&amp;IEcy;&amp;Rcy;&amp;Ncy;&amp;Acy;&amp;Rcy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10" descr="Image result for &amp;Scy;&amp;Acy;&amp;Ncy;&amp;Bcy;&amp;IEcy;&amp;Rcy;&amp;Ncy;&amp;Acy;&amp;Rcy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12" descr="Image result for &amp;Scy;&amp;Acy;&amp;Ncy;&amp;Bcy;&amp;IEcy;&amp;Rcy;&amp;Ncy;&amp;Acy;&amp;Rcy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AutoShape 14" descr="Image result for &amp;Scy;&amp;Acy;&amp;Ncy;&amp;Bcy;&amp;IEcy;&amp;Rcy;&amp;Ncy;&amp;Acy;&amp;Rcy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" name="AutoShape 16" descr="Image result for &amp;Scy;&amp;Acy;&amp;Ncy;&amp;Bcy;&amp;IEcy;&amp;Rcy;&amp;Ncy;&amp;Acy;&amp;Rcy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22338"/>
            <a:ext cx="2031569" cy="185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62613"/>
            <a:ext cx="2533650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Action Button: Home 14">
            <a:hlinkClick r:id="rId6" action="ppaction://hlinksldjump" highlightClick="1"/>
          </p:cNvPr>
          <p:cNvSpPr/>
          <p:nvPr/>
        </p:nvSpPr>
        <p:spPr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Beverly Hills Chihuahua 2 (2011) Marcus Coloma Erin Cahill Susan Blake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0832" y="6335730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142</Words>
  <Application>Microsoft Office PowerPoint</Application>
  <PresentationFormat>On-screen Show (4:3)</PresentationFormat>
  <Paragraphs>79</Paragraphs>
  <Slides>11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Домашен любимец търси своя дом</vt:lpstr>
      <vt:lpstr>Съдържание</vt:lpstr>
      <vt:lpstr>Английски сетер  </vt:lpstr>
      <vt:lpstr>  Булмастиф </vt:lpstr>
      <vt:lpstr>Голдън ретривър </vt:lpstr>
      <vt:lpstr>ДалматинеЦ </vt:lpstr>
      <vt:lpstr>Дакел</vt:lpstr>
      <vt:lpstr>Чау-чау </vt:lpstr>
      <vt:lpstr>Санбернар </vt:lpstr>
      <vt:lpstr>Шар-пей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Kosjo</dc:creator>
  <cp:lastModifiedBy>Kosjo</cp:lastModifiedBy>
  <cp:revision>20</cp:revision>
  <dcterms:created xsi:type="dcterms:W3CDTF">2017-02-09T22:32:48Z</dcterms:created>
  <dcterms:modified xsi:type="dcterms:W3CDTF">2017-02-10T09:29:51Z</dcterms:modified>
</cp:coreProperties>
</file>