
<file path=[Content_Types].xml><?xml version="1.0" encoding="utf-8"?>
<Types xmlns="http://schemas.openxmlformats.org/package/2006/content-types">
  <Default Extension="tmp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6" r:id="rId11"/>
    <p:sldId id="265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6E2F65-2270-4177-90C7-9228FD30DCA8}" type="datetimeFigureOut">
              <a:rPr lang="bg-BG" smtClean="0"/>
              <a:pPr/>
              <a:t>15.1.2020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2F65-2270-4177-90C7-9228FD30DCA8}" type="datetimeFigureOut">
              <a:rPr lang="bg-BG" smtClean="0"/>
              <a:pPr/>
              <a:t>15.1.2020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2F65-2270-4177-90C7-9228FD30DCA8}" type="datetimeFigureOut">
              <a:rPr lang="bg-BG" smtClean="0"/>
              <a:pPr/>
              <a:t>15.1.2020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6E2F65-2270-4177-90C7-9228FD30DCA8}" type="datetimeFigureOut">
              <a:rPr lang="bg-BG" smtClean="0"/>
              <a:pPr/>
              <a:t>15.1.2020 г.</a:t>
            </a:fld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66E2F65-2270-4177-90C7-9228FD30DCA8}" type="datetimeFigureOut">
              <a:rPr lang="bg-BG" smtClean="0"/>
              <a:pPr/>
              <a:t>15.1.2020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2F65-2270-4177-90C7-9228FD30DCA8}" type="datetimeFigureOut">
              <a:rPr lang="bg-BG" smtClean="0"/>
              <a:pPr/>
              <a:t>15.1.2020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2F65-2270-4177-90C7-9228FD30DCA8}" type="datetimeFigureOut">
              <a:rPr lang="bg-BG" smtClean="0"/>
              <a:pPr/>
              <a:t>15.1.2020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6E2F65-2270-4177-90C7-9228FD30DCA8}" type="datetimeFigureOut">
              <a:rPr lang="bg-BG" smtClean="0"/>
              <a:pPr/>
              <a:t>15.1.2020 г.</a:t>
            </a:fld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E2F65-2270-4177-90C7-9228FD30DCA8}" type="datetimeFigureOut">
              <a:rPr lang="bg-BG" smtClean="0"/>
              <a:pPr/>
              <a:t>15.1.2020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6E2F65-2270-4177-90C7-9228FD30DCA8}" type="datetimeFigureOut">
              <a:rPr lang="bg-BG" smtClean="0"/>
              <a:pPr/>
              <a:t>15.1.2020 г.</a:t>
            </a:fld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6E2F65-2270-4177-90C7-9228FD30DCA8}" type="datetimeFigureOut">
              <a:rPr lang="bg-BG" smtClean="0"/>
              <a:pPr/>
              <a:t>15.1.2020 г.</a:t>
            </a:fld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6E2F65-2270-4177-90C7-9228FD30DCA8}" type="datetimeFigureOut">
              <a:rPr lang="bg-BG" smtClean="0"/>
              <a:pPr/>
              <a:t>15.1.2020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C28CAB-B9DF-454E-B4EB-87AB9339E18E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ЗАДАЧИ ОТ КАПИТАЛ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51520" y="18864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8</a:t>
            </a:r>
            <a:endParaRPr lang="bg-BG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52735"/>
            <a:ext cx="8496944" cy="154682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89"/>
          <a:stretch/>
        </p:blipFill>
        <p:spPr>
          <a:xfrm>
            <a:off x="251520" y="3140968"/>
            <a:ext cx="8424937" cy="239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41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Домашна работа </a:t>
            </a:r>
          </a:p>
          <a:p>
            <a:pPr marL="0" indent="0">
              <a:buNone/>
            </a:pPr>
            <a:r>
              <a:rPr lang="bg-BG" smtClean="0"/>
              <a:t>Урок 54 от учебната тетрадка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78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75"/>
          <a:stretch/>
        </p:blipFill>
        <p:spPr>
          <a:xfrm>
            <a:off x="620779" y="2502727"/>
            <a:ext cx="4311261" cy="2954743"/>
          </a:xfrm>
        </p:spPr>
      </p:pic>
      <p:pic>
        <p:nvPicPr>
          <p:cNvPr id="5" name="Content Placeholder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03"/>
          <a:stretch/>
        </p:blipFill>
        <p:spPr>
          <a:xfrm>
            <a:off x="4067944" y="476672"/>
            <a:ext cx="4048950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28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57018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БАНКА СА ВЛОЖЕНИ 20 000 ЛВ. ПРИ ГОДИШЕН ЛИХВЕН ПРОЦЕНТ 0,4%. НАМЕРЕТЕ РАЗМЕРА НА ВЛОГА СЛЕД ЕДНА ГОДИНА.</a:t>
            </a:r>
            <a:endParaRPr lang="bg-BG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7584" y="2204864"/>
            <a:ext cx="7467600" cy="4269088"/>
          </a:xfrm>
        </p:spPr>
        <p:txBody>
          <a:bodyPr/>
          <a:lstStyle/>
          <a:p>
            <a:pPr marL="0" indent="0">
              <a:buNone/>
            </a:pPr>
            <a:r>
              <a:rPr lang="bg-BG" i="1" dirty="0"/>
              <a:t>Решение:</a:t>
            </a:r>
          </a:p>
          <a:p>
            <a:pPr marL="0" indent="0">
              <a:buNone/>
            </a:pPr>
            <a:r>
              <a:rPr lang="ru-RU" dirty="0" smtClean="0"/>
              <a:t>От 5. клас знаем, че когато внасяме пари в банка, печелим допълнително някаква сума, която ни изплаща банката. Тази допълнителна сума се</a:t>
            </a:r>
            <a:r>
              <a:rPr lang="en-US" dirty="0" smtClean="0"/>
              <a:t> </a:t>
            </a:r>
            <a:r>
              <a:rPr lang="ru-RU" dirty="0" smtClean="0"/>
              <a:t>нарича лихва и в случая е равна на</a:t>
            </a:r>
          </a:p>
          <a:p>
            <a:pPr marL="0" indent="0">
              <a:buNone/>
            </a:pPr>
            <a:r>
              <a:rPr lang="ru-RU" dirty="0" smtClean="0"/>
              <a:t> 0,4% . 20 000 = 0,004 . 20 000 = 80 лв.</a:t>
            </a:r>
          </a:p>
          <a:p>
            <a:pPr marL="0" indent="0">
              <a:buNone/>
            </a:pPr>
            <a:r>
              <a:rPr lang="ru-RU" b="1" i="1" dirty="0" smtClean="0"/>
              <a:t>Влогът </a:t>
            </a:r>
            <a:r>
              <a:rPr lang="ru-RU" b="1" i="1" dirty="0"/>
              <a:t>след 1 година е станал 20 080 лв.</a:t>
            </a:r>
            <a:endParaRPr lang="bg-BG" b="1" i="1" dirty="0"/>
          </a:p>
        </p:txBody>
      </p:sp>
      <p:sp>
        <p:nvSpPr>
          <p:cNvPr id="4" name="Oval 3"/>
          <p:cNvSpPr/>
          <p:nvPr/>
        </p:nvSpPr>
        <p:spPr>
          <a:xfrm>
            <a:off x="669929" y="422057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6791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47248" cy="158417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Семейство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изтеглило кредит в размер на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5000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лв. при 5%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годишен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лихвен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процент. Колко лева трябва да върне семейството накрая,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ако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кредитът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 със срок 1 година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endParaRPr lang="bg-BG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2492896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bg-BG" i="1" dirty="0"/>
              <a:t>Решение:</a:t>
            </a:r>
          </a:p>
          <a:p>
            <a:pPr marL="0" indent="0">
              <a:buNone/>
            </a:pPr>
            <a:r>
              <a:rPr lang="ru-RU" dirty="0"/>
              <a:t>Когато теглим кредит от банка, трябва да върнем получената сума и </a:t>
            </a:r>
            <a:r>
              <a:rPr lang="ru-RU" dirty="0" smtClean="0"/>
              <a:t>да</a:t>
            </a:r>
            <a:r>
              <a:rPr lang="en-US" dirty="0" smtClean="0"/>
              <a:t> </a:t>
            </a:r>
            <a:r>
              <a:rPr lang="ru-RU" dirty="0" smtClean="0"/>
              <a:t>платим </a:t>
            </a:r>
            <a:r>
              <a:rPr lang="ru-RU" dirty="0"/>
              <a:t>на банката допълнителна сума, която също се нарича лихва и </a:t>
            </a:r>
            <a:r>
              <a:rPr lang="ru-RU" dirty="0" smtClean="0"/>
              <a:t>е</a:t>
            </a:r>
            <a:r>
              <a:rPr lang="en-US" dirty="0" smtClean="0"/>
              <a:t> </a:t>
            </a:r>
            <a:r>
              <a:rPr lang="ru-RU" dirty="0" smtClean="0"/>
              <a:t>печалбата </a:t>
            </a:r>
            <a:r>
              <a:rPr lang="ru-RU" dirty="0"/>
              <a:t>на банката. Лихвата се намира по същия начин, както и </a:t>
            </a:r>
            <a:r>
              <a:rPr lang="ru-RU" dirty="0" smtClean="0"/>
              <a:t>при</a:t>
            </a:r>
            <a:r>
              <a:rPr lang="en-US" dirty="0" smtClean="0"/>
              <a:t> </a:t>
            </a:r>
            <a:r>
              <a:rPr lang="ru-RU" dirty="0" smtClean="0"/>
              <a:t>влоговете </a:t>
            </a:r>
            <a:r>
              <a:rPr lang="ru-RU" dirty="0"/>
              <a:t>и в случая е равна на 5% . 5000 = 250 лв.</a:t>
            </a:r>
          </a:p>
          <a:p>
            <a:pPr marL="0" indent="0">
              <a:buNone/>
            </a:pPr>
            <a:r>
              <a:rPr lang="ru-RU" b="1" i="1" dirty="0"/>
              <a:t>В края на годината семейството ще върне 5000 + 250 = 5250 лв.</a:t>
            </a:r>
            <a:endParaRPr lang="bg-BG" b="1" i="1" dirty="0"/>
          </a:p>
        </p:txBody>
      </p:sp>
      <p:sp>
        <p:nvSpPr>
          <p:cNvPr id="4" name="Oval 3"/>
          <p:cNvSpPr/>
          <p:nvPr/>
        </p:nvSpPr>
        <p:spPr>
          <a:xfrm>
            <a:off x="659374" y="422057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2117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1520" y="18864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bg-BG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80728"/>
            <a:ext cx="8366778" cy="136815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08920"/>
            <a:ext cx="7792537" cy="21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48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1520" y="18864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bg-BG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37262"/>
            <a:ext cx="7376021" cy="124860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91" y="2348880"/>
            <a:ext cx="7824435" cy="95711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91" y="4077072"/>
            <a:ext cx="7848868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95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1520" y="18864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bg-BG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55" y="692696"/>
            <a:ext cx="7351077" cy="111962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316378"/>
            <a:ext cx="7979654" cy="140233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07"/>
          <a:stretch/>
        </p:blipFill>
        <p:spPr>
          <a:xfrm>
            <a:off x="3505297" y="4222769"/>
            <a:ext cx="2517083" cy="231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89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04664"/>
            <a:ext cx="7429708" cy="209287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51520" y="18864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bg-BG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510310"/>
              </p:ext>
            </p:extLst>
          </p:nvPr>
        </p:nvGraphicFramePr>
        <p:xfrm>
          <a:off x="834266" y="3573016"/>
          <a:ext cx="763905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4" imgW="7639134" imgH="1009725" progId="Excel.Sheet.12">
                  <p:embed/>
                </p:oleObj>
              </mc:Choice>
              <mc:Fallback>
                <p:oleObj name="Worksheet" r:id="rId4" imgW="7639134" imgH="10097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4266" y="3573016"/>
                        <a:ext cx="7639050" cy="100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635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8640"/>
            <a:ext cx="7344589" cy="181532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061" y="2486480"/>
            <a:ext cx="6480720" cy="409005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51520" y="18864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1722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318</TotalTime>
  <Words>179</Words>
  <Application>Microsoft Office PowerPoint</Application>
  <PresentationFormat>On-screen Show (4:3)</PresentationFormat>
  <Paragraphs>20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Century Schoolbook</vt:lpstr>
      <vt:lpstr>Wingdings</vt:lpstr>
      <vt:lpstr>Wingdings 2</vt:lpstr>
      <vt:lpstr>Oriel</vt:lpstr>
      <vt:lpstr>Worksheet</vt:lpstr>
      <vt:lpstr>ЗАДАЧИ ОТ КАПИТАЛ</vt:lpstr>
      <vt:lpstr>PowerPoint Presentation</vt:lpstr>
      <vt:lpstr>В БАНКА СА ВЛОЖЕНИ 20 000 ЛВ. ПРИ ГОДИШЕН ЛИХВЕН ПРОЦЕНТ 0,4%. НАМЕРЕТЕ РАЗМЕРА НА ВЛОГА СЛЕД ЕДНА ГОДИНА.</vt:lpstr>
      <vt:lpstr>Семейство изтеглило кредит в размер на  5000 лв. при 5% годишен лихвен процент. Колко лева трябва да върне семейството накрая, ако кредитът е със срок 1 година?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Моделиране с линейни уравнения</dc:title>
  <dc:creator>Даниел</dc:creator>
  <cp:lastModifiedBy>Maria</cp:lastModifiedBy>
  <cp:revision>26</cp:revision>
  <dcterms:created xsi:type="dcterms:W3CDTF">2020-01-09T18:26:42Z</dcterms:created>
  <dcterms:modified xsi:type="dcterms:W3CDTF">2020-01-15T09:44:21Z</dcterms:modified>
</cp:coreProperties>
</file>