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7" r:id="rId1"/>
  </p:sldMasterIdLst>
  <p:notesMasterIdLst>
    <p:notesMasterId r:id="rId19"/>
  </p:notesMasterIdLst>
  <p:sldIdLst>
    <p:sldId id="963" r:id="rId2"/>
    <p:sldId id="947" r:id="rId3"/>
    <p:sldId id="948" r:id="rId4"/>
    <p:sldId id="952" r:id="rId5"/>
    <p:sldId id="950" r:id="rId6"/>
    <p:sldId id="953" r:id="rId7"/>
    <p:sldId id="949" r:id="rId8"/>
    <p:sldId id="955" r:id="rId9"/>
    <p:sldId id="959" r:id="rId10"/>
    <p:sldId id="951" r:id="rId11"/>
    <p:sldId id="956" r:id="rId12"/>
    <p:sldId id="954" r:id="rId13"/>
    <p:sldId id="958" r:id="rId14"/>
    <p:sldId id="960" r:id="rId15"/>
    <p:sldId id="957" r:id="rId16"/>
    <p:sldId id="961" r:id="rId17"/>
    <p:sldId id="962" r:id="rId18"/>
  </p:sldIdLst>
  <p:sldSz cx="9906000" cy="6858000" type="A4"/>
  <p:notesSz cx="6669088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Garamond" panose="02020404030301010803" pitchFamily="18" charset="0"/>
      <p:regular r:id="rId25"/>
      <p:bold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oose your Numbers" id="{C9905531-21F4-4739-9781-312E283928B4}">
          <p14:sldIdLst>
            <p14:sldId id="963"/>
          </p14:sldIdLst>
        </p14:section>
        <p14:section name="Questions" id="{27E8BDD4-AEF9-42D7-8653-0FA4B14A353C}">
          <p14:sldIdLst>
            <p14:sldId id="947"/>
            <p14:sldId id="948"/>
            <p14:sldId id="952"/>
            <p14:sldId id="950"/>
            <p14:sldId id="953"/>
            <p14:sldId id="949"/>
            <p14:sldId id="955"/>
            <p14:sldId id="959"/>
            <p14:sldId id="951"/>
            <p14:sldId id="956"/>
            <p14:sldId id="954"/>
            <p14:sldId id="958"/>
            <p14:sldId id="960"/>
            <p14:sldId id="957"/>
            <p14:sldId id="961"/>
            <p14:sldId id="962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F3300"/>
    <a:srgbClr val="FF0066"/>
    <a:srgbClr val="00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20" y="66"/>
      </p:cViewPr>
      <p:guideLst>
        <p:guide orient="horz" pos="2160"/>
        <p:guide pos="30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6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r">
              <a:defRPr sz="1200"/>
            </a:lvl1pPr>
          </a:lstStyle>
          <a:p>
            <a:fld id="{9C6A85EB-AF26-437E-8488-94E19A13AA79}" type="datetimeFigureOut">
              <a:rPr lang="en-GB" smtClean="0"/>
              <a:pPr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9" tIns="45294" rIns="90589" bIns="452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3"/>
          </a:xfrm>
          <a:prstGeom prst="rect">
            <a:avLst/>
          </a:prstGeom>
        </p:spPr>
        <p:txBody>
          <a:bodyPr vert="horz" lIns="90589" tIns="45294" rIns="90589" bIns="452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r">
              <a:defRPr sz="1200"/>
            </a:lvl1pPr>
          </a:lstStyle>
          <a:p>
            <a:fld id="{DD4EDCD2-601A-461C-9AB5-639C33E3F9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90673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6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3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1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4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8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474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8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8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1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37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1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3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93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4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3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915173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8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Окръжност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mtClean="0"/>
              <a:t>Намиране на обиколка на окръжност и на част от окръжност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1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76E490-79F2-4EB9-BE76-930754E4BE57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48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 flipV="1">
            <a:off x="3352132" y="1055139"/>
            <a:ext cx="0" cy="43703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217920" y="5324165"/>
            <a:ext cx="3349115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505303" y="5425422"/>
            <a:ext cx="316121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4</a:t>
            </a:r>
            <a:r>
              <a:rPr lang="en-GB" sz="6000" dirty="0" smtClean="0">
                <a:sym typeface="Symbol"/>
              </a:rPr>
              <a:t>+8 </a:t>
            </a:r>
            <a:r>
              <a:rPr lang="en-GB" sz="6000" dirty="0" smtClean="0"/>
              <a:t>cm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65534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655342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>
            <a:off x="3386596" y="2886308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8cm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621119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621119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9874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987450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>
            <a:off x="989485" y="1100720"/>
            <a:ext cx="4324702" cy="4324702"/>
          </a:xfrm>
          <a:prstGeom prst="pie">
            <a:avLst>
              <a:gd name="adj1" fmla="val 543021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30734A2-E6B1-4049-8D2E-582D86BAAF91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13556420">
            <a:off x="464247" y="-315466"/>
            <a:ext cx="4797405" cy="4797405"/>
          </a:xfrm>
          <a:prstGeom prst="pie">
            <a:avLst>
              <a:gd name="adj1" fmla="val 10806459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48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100356" y="5324164"/>
            <a:ext cx="3492806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178731" y="5425422"/>
            <a:ext cx="348778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4</a:t>
            </a:r>
            <a:r>
              <a:rPr lang="en-GB" sz="6000" dirty="0" smtClean="0">
                <a:sym typeface="Symbol"/>
              </a:rPr>
              <a:t>+16 </a:t>
            </a:r>
            <a:r>
              <a:rPr lang="en-GB" sz="6000" dirty="0" smtClean="0"/>
              <a:t>mm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×16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 rot="19028163">
            <a:off x="969145" y="2142061"/>
            <a:ext cx="1370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8mm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935501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935501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9532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95322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 flipH="1">
            <a:off x="956201" y="1942012"/>
            <a:ext cx="1776120" cy="169763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BA8BE2-60A5-4969-A33D-23DF8656299F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16200000">
            <a:off x="1086156" y="1021742"/>
            <a:ext cx="3534553" cy="3534553"/>
          </a:xfrm>
          <a:prstGeom prst="pie">
            <a:avLst>
              <a:gd name="adj1" fmla="val 5430217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48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801394" y="5324165"/>
            <a:ext cx="2765641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754165" y="5425422"/>
            <a:ext cx="29123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9</a:t>
            </a:r>
            <a:r>
              <a:rPr lang="en-GB" sz="6000" dirty="0" smtClean="0">
                <a:sym typeface="Symbol"/>
              </a:rPr>
              <a:t>+18 </a:t>
            </a:r>
            <a:r>
              <a:rPr lang="en-GB" sz="6000" dirty="0" smtClean="0"/>
              <a:t>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>
            <a:off x="2915533" y="3165374"/>
            <a:ext cx="989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935500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935500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30003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+ 18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300036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 flipH="1">
            <a:off x="2823562" y="2850339"/>
            <a:ext cx="0" cy="168075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647E18D-D637-4066-9534-57E72F2E4138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13556420">
            <a:off x="894507" y="921661"/>
            <a:ext cx="4797405" cy="4797405"/>
          </a:xfrm>
          <a:prstGeom prst="pie">
            <a:avLst>
              <a:gd name="adj1" fmla="val 10806459"/>
              <a:gd name="adj2" fmla="val 5461773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620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100354" y="5324165"/>
            <a:ext cx="3466683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191794" y="5425422"/>
            <a:ext cx="347472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6</a:t>
            </a:r>
            <a:r>
              <a:rPr lang="en-GB" sz="6000" dirty="0" smtClean="0">
                <a:sym typeface="Symbol"/>
              </a:rPr>
              <a:t>  + 8 </a:t>
            </a:r>
            <a:r>
              <a:rPr lang="en-GB" sz="6000" dirty="0" smtClean="0"/>
              <a:t>cm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65534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655342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 rot="19107157">
            <a:off x="2352377" y="2506599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8cm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622915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622915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9532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95322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 flipH="1">
            <a:off x="1439009" y="1631767"/>
            <a:ext cx="3377837" cy="307086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C18FE75-1F29-4C6D-8A77-9D2909C1855C}"/>
              </a:ext>
            </a:extLst>
          </p:cNvPr>
          <p:cNvSpPr/>
          <p:nvPr/>
        </p:nvSpPr>
        <p:spPr>
          <a:xfrm rot="2787534">
            <a:off x="3370103" y="3164898"/>
            <a:ext cx="321835" cy="3218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14829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68D37A-BA62-4854-8024-67EBC866D958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09458-CCAE-4A3C-9765-92038CED9F0B}"/>
              </a:ext>
            </a:extLst>
          </p:cNvPr>
          <p:cNvSpPr/>
          <p:nvPr/>
        </p:nvSpPr>
        <p:spPr>
          <a:xfrm>
            <a:off x="1453138" y="2083726"/>
            <a:ext cx="4218291" cy="2259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5400000">
            <a:off x="2398568" y="3179953"/>
            <a:ext cx="2327430" cy="2327430"/>
          </a:xfrm>
          <a:prstGeom prst="pie">
            <a:avLst>
              <a:gd name="adj1" fmla="val 5430217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2A86C3-57B2-4FFC-B8BD-DD5D43C7618B}"/>
              </a:ext>
            </a:extLst>
          </p:cNvPr>
          <p:cNvSpPr/>
          <p:nvPr/>
        </p:nvSpPr>
        <p:spPr>
          <a:xfrm>
            <a:off x="2428881" y="4247000"/>
            <a:ext cx="2266804" cy="159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582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bg-BG" sz="3200" u="sng" dirty="0" smtClean="0"/>
              <a:t> 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5730241" y="5324165"/>
            <a:ext cx="3836796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5799909" y="5449786"/>
            <a:ext cx="379711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>
                <a:sym typeface="Symbol"/>
              </a:rPr>
              <a:t>4 </a:t>
            </a:r>
            <a:r>
              <a:rPr lang="en-GB" sz="6000" dirty="0">
                <a:sym typeface="Symbol"/>
              </a:rPr>
              <a:t> + </a:t>
            </a:r>
            <a:r>
              <a:rPr lang="en-GB" sz="6000" dirty="0" smtClean="0">
                <a:sym typeface="Symbol"/>
              </a:rPr>
              <a:t>34 </a:t>
            </a:r>
            <a:r>
              <a:rPr lang="en-GB" sz="6000" dirty="0" smtClean="0"/>
              <a:t>cm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65534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655342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>
            <a:off x="3029782" y="4547801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8cm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622915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622915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30003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+ 34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300036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>
            <a:off x="1237664" y="2128474"/>
            <a:ext cx="0" cy="225983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A0F275-AEB1-4075-B3E8-871340642E4F}"/>
              </a:ext>
            </a:extLst>
          </p:cNvPr>
          <p:cNvCxnSpPr>
            <a:cxnSpLocks/>
          </p:cNvCxnSpPr>
          <p:nvPr/>
        </p:nvCxnSpPr>
        <p:spPr>
          <a:xfrm flipH="1">
            <a:off x="2421359" y="4474585"/>
            <a:ext cx="231751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2D4F4D0-0CE6-42C9-AFEF-CD9EB02AD960}"/>
              </a:ext>
            </a:extLst>
          </p:cNvPr>
          <p:cNvSpPr txBox="1"/>
          <p:nvPr/>
        </p:nvSpPr>
        <p:spPr>
          <a:xfrm>
            <a:off x="76759" y="2763685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9cm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D6B95B-033B-49F4-B7D5-3B4D484E5E2C}"/>
              </a:ext>
            </a:extLst>
          </p:cNvPr>
          <p:cNvSpPr txBox="1"/>
          <p:nvPr/>
        </p:nvSpPr>
        <p:spPr>
          <a:xfrm>
            <a:off x="2820535" y="1181300"/>
            <a:ext cx="1444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12cm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6DE1F4-51D1-4225-A149-66CC03C9A058}"/>
              </a:ext>
            </a:extLst>
          </p:cNvPr>
          <p:cNvCxnSpPr>
            <a:cxnSpLocks/>
          </p:cNvCxnSpPr>
          <p:nvPr/>
        </p:nvCxnSpPr>
        <p:spPr>
          <a:xfrm flipH="1" flipV="1">
            <a:off x="1432937" y="1918619"/>
            <a:ext cx="421982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73AACD-C8C7-4B4E-AC17-9F64EA43EFE9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17555538">
            <a:off x="872637" y="-1683332"/>
            <a:ext cx="8285128" cy="8285128"/>
          </a:xfrm>
          <a:prstGeom prst="pie">
            <a:avLst>
              <a:gd name="adj1" fmla="val 10806459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582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5505359" y="5324165"/>
            <a:ext cx="4061677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5505359" y="5425422"/>
            <a:ext cx="416115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5,5</a:t>
            </a:r>
            <a:r>
              <a:rPr lang="en-GB" sz="6000" dirty="0" smtClean="0">
                <a:sym typeface="Symbol"/>
              </a:rPr>
              <a:t> </a:t>
            </a:r>
            <a:r>
              <a:rPr lang="en-GB" sz="6000" dirty="0">
                <a:sym typeface="Symbol"/>
              </a:rPr>
              <a:t>+ </a:t>
            </a:r>
            <a:r>
              <a:rPr lang="en-GB" sz="6000" dirty="0" smtClean="0">
                <a:sym typeface="Symbol"/>
              </a:rPr>
              <a:t>22 </a:t>
            </a:r>
            <a:r>
              <a:rPr lang="en-GB" sz="6000" dirty="0" smtClean="0"/>
              <a:t>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×22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 rot="20614837">
            <a:off x="2042377" y="2420383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11m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935501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935501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226581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2265812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 flipH="1">
            <a:off x="1074393" y="2504633"/>
            <a:ext cx="3839319" cy="108948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1AEAF3-84AC-414D-A57A-C051CCF75777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15430078">
            <a:off x="-700427" y="-3014554"/>
            <a:ext cx="8285128" cy="8285128"/>
          </a:xfrm>
          <a:prstGeom prst="pie">
            <a:avLst>
              <a:gd name="adj1" fmla="val 10806459"/>
              <a:gd name="adj2" fmla="val 13503933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582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021978" y="5324165"/>
            <a:ext cx="3545058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×18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 rot="18131832">
            <a:off x="1319334" y="2295962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72704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727046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5949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59498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 flipH="1">
            <a:off x="1103557" y="1006543"/>
            <a:ext cx="2207144" cy="350696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9F3744-8AD6-4B41-A145-7BD7BB1E88C6}"/>
              </a:ext>
            </a:extLst>
          </p:cNvPr>
          <p:cNvSpPr txBox="1"/>
          <p:nvPr/>
        </p:nvSpPr>
        <p:spPr>
          <a:xfrm>
            <a:off x="2734910" y="2241489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40°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294F2D99-521D-4F1A-8A1C-C86B8B803E89}"/>
              </a:ext>
            </a:extLst>
          </p:cNvPr>
          <p:cNvSpPr/>
          <p:nvPr/>
        </p:nvSpPr>
        <p:spPr>
          <a:xfrm>
            <a:off x="2455691" y="153636"/>
            <a:ext cx="1972892" cy="1972892"/>
          </a:xfrm>
          <a:prstGeom prst="blockArc">
            <a:avLst>
              <a:gd name="adj1" fmla="val 4688820"/>
              <a:gd name="adj2" fmla="val 7252732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5744842" y="5414319"/>
            <a:ext cx="416115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>
                <a:sym typeface="Symbol"/>
              </a:rPr>
              <a:t>2</a:t>
            </a:r>
            <a:r>
              <a:rPr lang="en-GB" sz="6000" dirty="0" smtClean="0">
                <a:sym typeface="Symbol"/>
              </a:rPr>
              <a:t> </a:t>
            </a:r>
            <a:r>
              <a:rPr lang="en-GB" sz="6000" dirty="0">
                <a:sym typeface="Symbol"/>
              </a:rPr>
              <a:t>+ </a:t>
            </a:r>
            <a:r>
              <a:rPr lang="en-GB" sz="6000" dirty="0" smtClean="0">
                <a:sym typeface="Symbol"/>
              </a:rPr>
              <a:t>18 </a:t>
            </a:r>
            <a:r>
              <a:rPr lang="en-GB" sz="6000" dirty="0" smtClean="0"/>
              <a:t>m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5618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42EB41-91C4-46C3-8A65-6BBE5EAFF7B2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10065900">
            <a:off x="143300" y="380342"/>
            <a:ext cx="4627921" cy="4627921"/>
          </a:xfrm>
          <a:prstGeom prst="pie">
            <a:avLst>
              <a:gd name="adj1" fmla="val 10806459"/>
              <a:gd name="adj2" fmla="val 18680383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48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4206241" y="5324165"/>
            <a:ext cx="5360796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4271554" y="5425422"/>
            <a:ext cx="539496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91</a:t>
            </a:r>
            <a:r>
              <a:rPr lang="en-GB" sz="6000" dirty="0" smtClean="0">
                <a:sym typeface="Symbol"/>
              </a:rPr>
              <a:t>/18 +14 </a:t>
            </a:r>
            <a:r>
              <a:rPr lang="en-GB" sz="6000" dirty="0" smtClean="0"/>
              <a:t>mm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×14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 rot="20801220">
            <a:off x="2753915" y="1682815"/>
            <a:ext cx="1370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7mm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72704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727046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5949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59498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 flipH="1">
            <a:off x="2443523" y="2076225"/>
            <a:ext cx="2232212" cy="48409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9F3744-8AD6-4B41-A145-7BD7BB1E88C6}"/>
              </a:ext>
            </a:extLst>
          </p:cNvPr>
          <p:cNvSpPr txBox="1"/>
          <p:nvPr/>
        </p:nvSpPr>
        <p:spPr>
          <a:xfrm>
            <a:off x="2660549" y="3014776"/>
            <a:ext cx="1231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130°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294F2D99-521D-4F1A-8A1C-C86B8B803E89}"/>
              </a:ext>
            </a:extLst>
          </p:cNvPr>
          <p:cNvSpPr/>
          <p:nvPr/>
        </p:nvSpPr>
        <p:spPr>
          <a:xfrm>
            <a:off x="1890641" y="2081099"/>
            <a:ext cx="1080366" cy="1080366"/>
          </a:xfrm>
          <a:prstGeom prst="blockArc">
            <a:avLst>
              <a:gd name="adj1" fmla="val 21504180"/>
              <a:gd name="adj2" fmla="val 6685235"/>
              <a:gd name="adj3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C06B04-23FD-4092-91EB-E96037FB2A4D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524127" y="145814"/>
            <a:ext cx="6828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 </a:t>
            </a:r>
            <a:r>
              <a:rPr lang="bg-BG" sz="3200" u="sng" dirty="0" smtClean="0"/>
              <a:t>обиколката</a:t>
            </a:r>
            <a:r>
              <a:rPr lang="bg-BG" sz="3200" dirty="0" smtClean="0"/>
              <a:t> на окръжността</a:t>
            </a:r>
            <a:endParaRPr lang="en-GB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6CAAF7-AD0E-4A3E-BF62-580D3307F3CE}"/>
              </a:ext>
            </a:extLst>
          </p:cNvPr>
          <p:cNvSpPr/>
          <p:nvPr/>
        </p:nvSpPr>
        <p:spPr>
          <a:xfrm>
            <a:off x="1051013" y="1370271"/>
            <a:ext cx="3875315" cy="38753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>
            <a:off x="1051013" y="3307928"/>
            <a:ext cx="38753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801394" y="5324165"/>
            <a:ext cx="2765641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754165" y="5425422"/>
            <a:ext cx="29123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6000" dirty="0" smtClean="0"/>
              <a:t>13</a:t>
            </a:r>
            <a:r>
              <a:rPr lang="bg-BG" sz="6000" dirty="0" smtClean="0">
                <a:sym typeface="Symbol"/>
              </a:rPr>
              <a:t></a:t>
            </a:r>
            <a:r>
              <a:rPr lang="bg-BG" sz="6000" dirty="0" smtClean="0"/>
              <a:t> </a:t>
            </a:r>
            <a:r>
              <a:rPr lang="en-GB" sz="6000" dirty="0" smtClean="0"/>
              <a:t>cm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>
            <a:off x="2266356" y="2538487"/>
            <a:ext cx="1444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1693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08A7CF-A881-42C0-BBCF-A11FB96E0E8C}"/>
              </a:ext>
            </a:extLst>
          </p:cNvPr>
          <p:cNvSpPr/>
          <p:nvPr/>
        </p:nvSpPr>
        <p:spPr>
          <a:xfrm>
            <a:off x="238092" y="142852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524127" y="145814"/>
            <a:ext cx="695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дължината</a:t>
            </a:r>
            <a:r>
              <a:rPr lang="bg-BG" sz="3200" dirty="0" smtClean="0"/>
              <a:t> на окръжността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6CAAF7-AD0E-4A3E-BF62-580D3307F3CE}"/>
              </a:ext>
            </a:extLst>
          </p:cNvPr>
          <p:cNvSpPr/>
          <p:nvPr/>
        </p:nvSpPr>
        <p:spPr>
          <a:xfrm>
            <a:off x="656102" y="975361"/>
            <a:ext cx="4665138" cy="4665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  <a:endCxn id="3" idx="7"/>
          </p:cNvCxnSpPr>
          <p:nvPr/>
        </p:nvCxnSpPr>
        <p:spPr>
          <a:xfrm flipV="1">
            <a:off x="2988671" y="1658554"/>
            <a:ext cx="1649375" cy="16493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801394" y="5324165"/>
            <a:ext cx="2765641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754165" y="5425422"/>
            <a:ext cx="29123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5</a:t>
            </a:r>
            <a:r>
              <a:rPr lang="en-GB" sz="6000" dirty="0" smtClean="0">
                <a:sym typeface="Symbol"/>
              </a:rPr>
              <a:t> </a:t>
            </a:r>
            <a:r>
              <a:rPr lang="en-GB" sz="6000" dirty="0" smtClean="0"/>
              <a:t>mm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325204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=2×</m:t>
                    </m:r>
                    <m:r>
                      <m:rPr>
                        <m:sty m:val="p"/>
                      </m:rPr>
                      <a:rPr lang="el-GR" sz="4400" b="0" i="1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i="1" dirty="0" smtClean="0"/>
                  <a:t>r</a:t>
                </a:r>
                <a:endParaRPr lang="en-GB" sz="44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3252044" cy="677108"/>
              </a:xfrm>
              <a:prstGeom prst="rect">
                <a:avLst/>
              </a:prstGeom>
              <a:blipFill>
                <a:blip r:embed="rId4"/>
                <a:stretch>
                  <a:fillRect t="-25225" r="-9363" b="-4955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 rot="18924039">
            <a:off x="2640932" y="1858636"/>
            <a:ext cx="1797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2,5mm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157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7518D0-7D83-4871-A830-9BB81813B7C0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9EF97A-F97A-4D56-A8F6-7C1626BA0DBC}"/>
              </a:ext>
            </a:extLst>
          </p:cNvPr>
          <p:cNvGrpSpPr/>
          <p:nvPr/>
        </p:nvGrpSpPr>
        <p:grpSpPr>
          <a:xfrm rot="7917491">
            <a:off x="567308" y="1458013"/>
            <a:ext cx="4324702" cy="4370375"/>
            <a:chOff x="826320" y="1193075"/>
            <a:chExt cx="4324702" cy="4370375"/>
          </a:xfrm>
          <a:solidFill>
            <a:schemeClr val="accent5">
              <a:lumMod val="60000"/>
              <a:lumOff val="40000"/>
            </a:schemeClr>
          </a:solidFill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CA859AD-1C75-4B90-81FF-A571ED4B57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8967" y="1193075"/>
              <a:ext cx="0" cy="43703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Partial Circle 1">
              <a:extLst>
                <a:ext uri="{FF2B5EF4-FFF2-40B4-BE49-F238E27FC236}">
                  <a16:creationId xmlns:a16="http://schemas.microsoft.com/office/drawing/2014/main" id="{A0735DC9-AC5C-428C-A945-1A0658E67A89}"/>
                </a:ext>
              </a:extLst>
            </p:cNvPr>
            <p:cNvSpPr/>
            <p:nvPr/>
          </p:nvSpPr>
          <p:spPr>
            <a:xfrm>
              <a:off x="826320" y="1238656"/>
              <a:ext cx="4324702" cy="4324702"/>
            </a:xfrm>
            <a:prstGeom prst="pie">
              <a:avLst>
                <a:gd name="adj1" fmla="val 5430217"/>
                <a:gd name="adj2" fmla="val 16200000"/>
              </a:avLst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48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579326" y="5324165"/>
            <a:ext cx="3061063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662725" y="5425422"/>
            <a:ext cx="29123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5</a:t>
            </a:r>
            <a:r>
              <a:rPr lang="en-GB" sz="6000" dirty="0" smtClean="0">
                <a:sym typeface="Symbol"/>
              </a:rPr>
              <a:t> +</a:t>
            </a:r>
            <a:r>
              <a:rPr lang="bg-BG" sz="6000" dirty="0" smtClean="0">
                <a:sym typeface="Symbol"/>
              </a:rPr>
              <a:t>1</a:t>
            </a:r>
            <a:r>
              <a:rPr lang="en-GB" sz="6000" dirty="0" smtClean="0">
                <a:sym typeface="Symbol"/>
              </a:rPr>
              <a:t>0 </a:t>
            </a:r>
            <a:r>
              <a:rPr lang="en-GB" sz="6000" dirty="0" smtClean="0"/>
              <a:t>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>
            <a:off x="1311632" y="3575743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10m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935501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935501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30003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+ 10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300036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3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8A9798-E484-43CF-8173-362BD49882EC}"/>
              </a:ext>
            </a:extLst>
          </p:cNvPr>
          <p:cNvSpPr/>
          <p:nvPr/>
        </p:nvSpPr>
        <p:spPr>
          <a:xfrm>
            <a:off x="113213" y="146734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524127" y="145814"/>
            <a:ext cx="695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дължината</a:t>
            </a:r>
            <a:r>
              <a:rPr lang="en-GB" sz="3200" dirty="0" smtClean="0"/>
              <a:t> </a:t>
            </a:r>
            <a:r>
              <a:rPr lang="bg-BG" sz="3200" dirty="0" smtClean="0"/>
              <a:t>на окръжността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6CAAF7-AD0E-4A3E-BF62-580D3307F3CE}"/>
              </a:ext>
            </a:extLst>
          </p:cNvPr>
          <p:cNvSpPr/>
          <p:nvPr/>
        </p:nvSpPr>
        <p:spPr>
          <a:xfrm>
            <a:off x="656102" y="975361"/>
            <a:ext cx="4665138" cy="46651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  <a:stCxn id="3" idx="1"/>
            <a:endCxn id="3" idx="5"/>
          </p:cNvCxnSpPr>
          <p:nvPr/>
        </p:nvCxnSpPr>
        <p:spPr>
          <a:xfrm>
            <a:off x="1339296" y="1658554"/>
            <a:ext cx="3298750" cy="329875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801394" y="5324165"/>
            <a:ext cx="2765641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754165" y="5425422"/>
            <a:ext cx="29123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11</a:t>
            </a:r>
            <a:r>
              <a:rPr lang="en-GB" sz="6000" dirty="0" smtClean="0">
                <a:sym typeface="Symbol"/>
              </a:rPr>
              <a:t> </a:t>
            </a:r>
            <a:r>
              <a:rPr lang="en-GB" sz="6000" dirty="0" smtClean="0"/>
              <a:t>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×11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 rot="2610081">
            <a:off x="2658065" y="272616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11m</a:t>
            </a:r>
          </a:p>
        </p:txBody>
      </p:sp>
    </p:spTree>
    <p:extLst>
      <p:ext uri="{BB962C8B-B14F-4D97-AF65-F5344CB8AC3E}">
        <p14:creationId xmlns:p14="http://schemas.microsoft.com/office/powerpoint/2010/main" val="25520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F314E-5FD7-46D1-AA91-3F4C4D0E1774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9852271">
            <a:off x="561117" y="1458964"/>
            <a:ext cx="4324702" cy="4324702"/>
          </a:xfrm>
          <a:prstGeom prst="pie">
            <a:avLst>
              <a:gd name="adj1" fmla="val 543021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027759" y="145814"/>
            <a:ext cx="6620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230983" y="5324165"/>
            <a:ext cx="3336053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335486" y="5425422"/>
            <a:ext cx="32526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6</a:t>
            </a:r>
            <a:r>
              <a:rPr lang="en-GB" sz="6000" dirty="0" smtClean="0">
                <a:sym typeface="Symbol"/>
              </a:rPr>
              <a:t>+12 </a:t>
            </a:r>
            <a:r>
              <a:rPr lang="en-GB" sz="6000" dirty="0" smtClean="0"/>
              <a:t>cm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>
            <a:off x="3062380" y="2193908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6cm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935501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935501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30003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+ 12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300036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 flipH="1">
            <a:off x="2778034" y="1611086"/>
            <a:ext cx="496390" cy="194201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D9D0BF-A81A-4E62-8A36-05BFD2E682D7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128557" y="145814"/>
            <a:ext cx="7145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диаметъра</a:t>
            </a:r>
            <a:r>
              <a:rPr lang="en-GB" sz="3200" dirty="0" smtClean="0"/>
              <a:t> </a:t>
            </a:r>
            <a:r>
              <a:rPr lang="bg-BG" sz="3200" dirty="0" smtClean="0"/>
              <a:t>на окръжността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6CAAF7-AD0E-4A3E-BF62-580D3307F3CE}"/>
              </a:ext>
            </a:extLst>
          </p:cNvPr>
          <p:cNvSpPr/>
          <p:nvPr/>
        </p:nvSpPr>
        <p:spPr>
          <a:xfrm>
            <a:off x="1303856" y="1623115"/>
            <a:ext cx="3369630" cy="3369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801394" y="5324165"/>
            <a:ext cx="2765641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6754165" y="5425422"/>
            <a:ext cx="29123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7 cm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156959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4400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1569597" cy="127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 rot="19028284">
            <a:off x="827938" y="1239498"/>
            <a:ext cx="1444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22cm</a:t>
            </a:r>
            <a:endParaRPr lang="en-GB" sz="44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0EBD2EB5-809E-4E15-ABD4-ABD89AEFD605}"/>
              </a:ext>
            </a:extLst>
          </p:cNvPr>
          <p:cNvSpPr/>
          <p:nvPr/>
        </p:nvSpPr>
        <p:spPr>
          <a:xfrm>
            <a:off x="1126667" y="1423782"/>
            <a:ext cx="3724008" cy="3724006"/>
          </a:xfrm>
          <a:prstGeom prst="blockArc">
            <a:avLst>
              <a:gd name="adj1" fmla="val 10800000"/>
              <a:gd name="adj2" fmla="val 10276331"/>
              <a:gd name="adj3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D1471A-616E-431E-BFB3-035DD0425C41}"/>
              </a:ext>
            </a:extLst>
          </p:cNvPr>
          <p:cNvCxnSpPr>
            <a:cxnSpLocks/>
          </p:cNvCxnSpPr>
          <p:nvPr/>
        </p:nvCxnSpPr>
        <p:spPr>
          <a:xfrm flipH="1" flipV="1">
            <a:off x="1136044" y="3415325"/>
            <a:ext cx="18386" cy="139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4F55B3-93FE-4239-B819-D6A898AEBDFA}"/>
              </a:ext>
            </a:extLst>
          </p:cNvPr>
          <p:cNvCxnSpPr>
            <a:cxnSpLocks/>
          </p:cNvCxnSpPr>
          <p:nvPr/>
        </p:nvCxnSpPr>
        <p:spPr>
          <a:xfrm>
            <a:off x="1127760" y="3238500"/>
            <a:ext cx="8284" cy="1463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83DC06-EC5B-4F18-8073-72C90A2C7DC5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16200000">
            <a:off x="735827" y="-614019"/>
            <a:ext cx="5569178" cy="5569178"/>
          </a:xfrm>
          <a:prstGeom prst="pie">
            <a:avLst>
              <a:gd name="adj1" fmla="val 10806459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620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</a:t>
            </a:r>
            <a:r>
              <a:rPr lang="en-GB" sz="3200" dirty="0" smtClean="0"/>
              <a:t>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5512527" y="5324165"/>
            <a:ext cx="4054510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5799908" y="5399297"/>
            <a:ext cx="37098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2,5</a:t>
            </a:r>
            <a:r>
              <a:rPr lang="en-GB" sz="6000" dirty="0" smtClean="0">
                <a:sym typeface="Symbol"/>
              </a:rPr>
              <a:t>+10 </a:t>
            </a:r>
            <a:r>
              <a:rPr lang="en-GB" sz="6000" dirty="0" smtClean="0"/>
              <a:t>cm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9679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>
            <a:off x="3748277" y="2997274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5cm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935500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935500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9532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95322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>
            <a:off x="3716816" y="2135734"/>
            <a:ext cx="0" cy="288313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ACC2C73-098E-460F-BBBD-F2A1E499A51E}"/>
              </a:ext>
            </a:extLst>
          </p:cNvPr>
          <p:cNvSpPr/>
          <p:nvPr/>
        </p:nvSpPr>
        <p:spPr>
          <a:xfrm>
            <a:off x="113213" y="133671"/>
            <a:ext cx="9683930" cy="6590658"/>
          </a:xfrm>
          <a:prstGeom prst="roundRect">
            <a:avLst>
              <a:gd name="adj" fmla="val 83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A0735DC9-AC5C-428C-A945-1A0658E67A89}"/>
              </a:ext>
            </a:extLst>
          </p:cNvPr>
          <p:cNvSpPr/>
          <p:nvPr/>
        </p:nvSpPr>
        <p:spPr>
          <a:xfrm rot="5400000">
            <a:off x="1657793" y="1108658"/>
            <a:ext cx="2240481" cy="2240481"/>
          </a:xfrm>
          <a:prstGeom prst="pie">
            <a:avLst>
              <a:gd name="adj1" fmla="val 5430217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09458-CCAE-4A3C-9765-92038CED9F0B}"/>
              </a:ext>
            </a:extLst>
          </p:cNvPr>
          <p:cNvSpPr/>
          <p:nvPr/>
        </p:nvSpPr>
        <p:spPr>
          <a:xfrm>
            <a:off x="1657793" y="2228898"/>
            <a:ext cx="2240481" cy="22404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10B9-BDAB-4598-88B3-0D4705DE1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117" y="5097540"/>
            <a:ext cx="1725608" cy="172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17766" y="145814"/>
            <a:ext cx="648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Намерете </a:t>
            </a:r>
            <a:r>
              <a:rPr lang="bg-BG" sz="3200" u="sng" dirty="0" smtClean="0"/>
              <a:t>периметъра</a:t>
            </a:r>
            <a:r>
              <a:rPr lang="bg-BG" sz="3200" dirty="0" smtClean="0"/>
              <a:t> на фигурата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8B918-8CC7-40CC-89E3-745AF9F97066}"/>
              </a:ext>
            </a:extLst>
          </p:cNvPr>
          <p:cNvSpPr/>
          <p:nvPr/>
        </p:nvSpPr>
        <p:spPr>
          <a:xfrm>
            <a:off x="6139544" y="5324165"/>
            <a:ext cx="3427492" cy="1125844"/>
          </a:xfrm>
          <a:prstGeom prst="roundRect">
            <a:avLst>
              <a:gd name="adj" fmla="val 2988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DF6-576C-4FD0-A8D2-6F32C8E207C5}"/>
              </a:ext>
            </a:extLst>
          </p:cNvPr>
          <p:cNvSpPr txBox="1"/>
          <p:nvPr/>
        </p:nvSpPr>
        <p:spPr>
          <a:xfrm>
            <a:off x="5956664" y="5425422"/>
            <a:ext cx="37098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/>
              <a:t>3,5</a:t>
            </a:r>
            <a:r>
              <a:rPr lang="en-GB" sz="6000" dirty="0" smtClean="0">
                <a:sym typeface="Symbol"/>
              </a:rPr>
              <a:t>+21 </a:t>
            </a:r>
            <a:r>
              <a:rPr lang="en-GB" sz="6000" dirty="0" smtClean="0"/>
              <a:t>m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DD2E9-512F-43C2-9F67-CEC1E4ECB508}"/>
                  </a:ext>
                </a:extLst>
              </p:cNvPr>
              <p:cNvSpPr txBox="1"/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8DD2E9-512F-43C2-9F67-CEC1E4EC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858079"/>
                <a:ext cx="190943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CEDF5-D3D7-4780-AAB3-891500C84617}"/>
                  </a:ext>
                </a:extLst>
              </p:cNvPr>
              <p:cNvSpPr txBox="1"/>
              <p:nvPr/>
            </p:nvSpPr>
            <p:spPr>
              <a:xfrm>
                <a:off x="5853389" y="1823549"/>
                <a:ext cx="265534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1CEDF5-D3D7-4780-AAB3-891500C8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1823549"/>
                <a:ext cx="2655342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EBBC9A0-1DE5-4073-AF65-D54DE8E755FB}"/>
              </a:ext>
            </a:extLst>
          </p:cNvPr>
          <p:cNvSpPr txBox="1"/>
          <p:nvPr/>
        </p:nvSpPr>
        <p:spPr>
          <a:xfrm>
            <a:off x="2381955" y="4739390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F0912-C8D4-4D0A-887C-D3A4600632F9}"/>
                  </a:ext>
                </a:extLst>
              </p:cNvPr>
              <p:cNvSpPr txBox="1"/>
              <p:nvPr/>
            </p:nvSpPr>
            <p:spPr>
              <a:xfrm>
                <a:off x="5853389" y="2789019"/>
                <a:ext cx="3622915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5F0912-C8D4-4D0A-887C-D3A46006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89" y="2789019"/>
                <a:ext cx="3622915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B96FDA-110F-48D5-B2FA-B10753CE7387}"/>
                  </a:ext>
                </a:extLst>
              </p:cNvPr>
              <p:cNvSpPr txBox="1"/>
              <p:nvPr/>
            </p:nvSpPr>
            <p:spPr>
              <a:xfrm>
                <a:off x="6867435" y="4345037"/>
                <a:ext cx="19532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+ 3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B96FDA-110F-48D5-B2FA-B10753CE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35" y="4345037"/>
                <a:ext cx="195322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859AD-1C75-4B90-81FF-A571ED4B570F}"/>
              </a:ext>
            </a:extLst>
          </p:cNvPr>
          <p:cNvCxnSpPr>
            <a:cxnSpLocks/>
          </p:cNvCxnSpPr>
          <p:nvPr/>
        </p:nvCxnSpPr>
        <p:spPr>
          <a:xfrm>
            <a:off x="1428357" y="2220034"/>
            <a:ext cx="0" cy="225983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A0F275-AEB1-4075-B3E8-871340642E4F}"/>
              </a:ext>
            </a:extLst>
          </p:cNvPr>
          <p:cNvCxnSpPr>
            <a:cxnSpLocks/>
          </p:cNvCxnSpPr>
          <p:nvPr/>
        </p:nvCxnSpPr>
        <p:spPr>
          <a:xfrm flipH="1">
            <a:off x="1619274" y="4683591"/>
            <a:ext cx="231751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2D4F4D0-0CE6-42C9-AFEF-CD9EB02AD960}"/>
              </a:ext>
            </a:extLst>
          </p:cNvPr>
          <p:cNvSpPr txBox="1"/>
          <p:nvPr/>
        </p:nvSpPr>
        <p:spPr>
          <a:xfrm>
            <a:off x="435588" y="2784316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7m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2A86C3-57B2-4FFC-B8BD-DD5D43C7618B}"/>
              </a:ext>
            </a:extLst>
          </p:cNvPr>
          <p:cNvSpPr/>
          <p:nvPr/>
        </p:nvSpPr>
        <p:spPr>
          <a:xfrm>
            <a:off x="1688841" y="2188671"/>
            <a:ext cx="2182120" cy="153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22191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9282</TotalTime>
  <Words>490</Words>
  <Application>Microsoft Office PowerPoint</Application>
  <PresentationFormat>A4 Paper (210x297 mm)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Cambria Math</vt:lpstr>
      <vt:lpstr>Garamond</vt:lpstr>
      <vt:lpstr>Symbol</vt:lpstr>
      <vt:lpstr>Arial</vt:lpstr>
      <vt:lpstr>Organic</vt:lpstr>
      <vt:lpstr>Окръжност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Maria</cp:lastModifiedBy>
  <cp:revision>410</cp:revision>
  <cp:lastPrinted>2017-12-31T22:38:51Z</cp:lastPrinted>
  <dcterms:created xsi:type="dcterms:W3CDTF">2017-01-17T16:57:04Z</dcterms:created>
  <dcterms:modified xsi:type="dcterms:W3CDTF">2023-11-23T18:48:39Z</dcterms:modified>
</cp:coreProperties>
</file>