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8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946F-5C65-46E3-8408-CAD8E4D72B4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642AB-7CE4-459F-8EDD-8044DC46E24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419B8-4431-475B-AE90-B15D13DC81C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33D5-2335-477A-87E8-5D843542D6B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751A5-E474-460A-9BB5-62CF79CCE7E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3BE8-CFF8-47F8-8B43-DEFE307AAAD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AE37D-BC85-413B-8D6B-CAF74F9278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42FAA-BA97-40CC-A1AA-DFC62EAE51D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A433B-424B-448B-8548-08EBCF2870D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23DEA-4A46-4AAD-BAAF-9F68A8FD7A26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FFFAC-A623-4EA8-B85A-3A0CE828789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E350-7CAF-4804-B0C0-5A4E50CAA4D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94492D5-A3A3-47F2-8E71-900354567B4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hyperlink" Target="http://www.dikins.org.ua/foto/m_110Fruits2.jpg" TargetMode="External"/><Relationship Id="rId10" Type="http://schemas.openxmlformats.org/officeDocument/2006/relationships/hyperlink" Target="http://s39.radikal.ru/i084/0902/00/83268b105461.jpg" TargetMode="External"/><Relationship Id="rId4" Type="http://schemas.openxmlformats.org/officeDocument/2006/relationships/image" Target="../media/image15.jpeg"/><Relationship Id="rId9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irota.ru/forum/images/90/90695.jpe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azetachel.ru/upload/iblock/956/25.09.2008_12_vn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4787900" y="981075"/>
            <a:ext cx="383222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bg-BG" altLang="bg-BG" sz="2000" b="1"/>
          </a:p>
          <a:p>
            <a:pPr algn="ctr"/>
            <a:r>
              <a:rPr lang="bg-BG" altLang="bg-BG" sz="2000" b="1"/>
              <a:t>ПРЕЗЕНТАЦИЯ </a:t>
            </a:r>
          </a:p>
          <a:p>
            <a:pPr algn="ctr"/>
            <a:r>
              <a:rPr lang="bg-BG" altLang="bg-BG" sz="2000" b="1"/>
              <a:t>,,НАСЪРЧАВАНЕ НА</a:t>
            </a:r>
          </a:p>
          <a:p>
            <a:pPr algn="ctr"/>
            <a:r>
              <a:rPr lang="bg-BG" altLang="bg-BG" sz="2000" b="1"/>
              <a:t>ТОЛЕРАНТНОСТТА В</a:t>
            </a:r>
          </a:p>
          <a:p>
            <a:pPr algn="ctr"/>
            <a:r>
              <a:rPr lang="bg-BG" altLang="bg-BG" sz="2000" b="1"/>
              <a:t>ОБЩУВАНЕТО”</a:t>
            </a:r>
          </a:p>
          <a:p>
            <a:pPr algn="ctr"/>
            <a:endParaRPr lang="bg-BG" altLang="bg-BG" sz="2000" b="1"/>
          </a:p>
          <a:p>
            <a:pPr algn="ctr"/>
            <a:endParaRPr lang="bg-BG" altLang="bg-BG" sz="2000" b="1"/>
          </a:p>
          <a:p>
            <a:pPr algn="ctr"/>
            <a:r>
              <a:rPr lang="bg-BG" sz="2400" i="1">
                <a:solidFill>
                  <a:srgbClr val="FF0000"/>
                </a:solidFill>
              </a:rPr>
              <a:t>Седмица на толерантността, приятелството и безопасността в игрите,</a:t>
            </a:r>
            <a:endParaRPr lang="bg-BG" sz="2400">
              <a:solidFill>
                <a:srgbClr val="FF0000"/>
              </a:solidFill>
            </a:endParaRPr>
          </a:p>
          <a:p>
            <a:pPr algn="ctr"/>
            <a:r>
              <a:rPr lang="bg-BG" sz="2400" i="1">
                <a:solidFill>
                  <a:srgbClr val="FF0000"/>
                </a:solidFill>
              </a:rPr>
              <a:t>която се провежда от 21.11.2016 г.  до 25.11.2016 г.</a:t>
            </a:r>
            <a:endParaRPr lang="bg-BG" altLang="bg-BG" b="1">
              <a:solidFill>
                <a:srgbClr val="CC0000"/>
              </a:solidFill>
            </a:endParaRPr>
          </a:p>
          <a:p>
            <a:endParaRPr lang="bg-BG" altLang="bg-BG" b="1">
              <a:solidFill>
                <a:srgbClr val="CC0000"/>
              </a:solidFill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598738" y="244475"/>
            <a:ext cx="4306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bg-BG" altLang="bg-BG" sz="2000" b="1"/>
              <a:t>61 ОУ „Св.Св. Кирил и Методий“</a:t>
            </a:r>
          </a:p>
        </p:txBody>
      </p:sp>
      <p:pic>
        <p:nvPicPr>
          <p:cNvPr id="2052" name="Picture 8" descr="109885-tolerantnost-usmiv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060575"/>
            <a:ext cx="388778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404813"/>
            <a:ext cx="4852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ja-JP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Да се стремим към:</a:t>
            </a:r>
            <a:endParaRPr lang="ru-RU" altLang="bg-BG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267" name="Picture 5" descr="j03005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341438"/>
            <a:ext cx="3013075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50825" y="1196975"/>
            <a:ext cx="46450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ja-JP" sz="2400" b="1">
                <a:solidFill>
                  <a:srgbClr val="003399"/>
                </a:solidFill>
              </a:rPr>
              <a:t>- взаимопознаване; </a:t>
            </a:r>
          </a:p>
          <a:p>
            <a:r>
              <a:rPr lang="ru-RU" altLang="ja-JP" sz="2400" b="1">
                <a:solidFill>
                  <a:srgbClr val="003399"/>
                </a:solidFill>
              </a:rPr>
              <a:t>- взаимоуважение; </a:t>
            </a:r>
          </a:p>
          <a:p>
            <a:r>
              <a:rPr lang="ru-RU" altLang="ja-JP" sz="2400" b="1">
                <a:solidFill>
                  <a:srgbClr val="003399"/>
                </a:solidFill>
              </a:rPr>
              <a:t>- готовност;</a:t>
            </a:r>
          </a:p>
          <a:p>
            <a:r>
              <a:rPr lang="ru-RU" altLang="ja-JP" sz="2400" b="1">
                <a:solidFill>
                  <a:srgbClr val="003399"/>
                </a:solidFill>
              </a:rPr>
              <a:t>- доброжелателност;</a:t>
            </a:r>
          </a:p>
          <a:p>
            <a:r>
              <a:rPr lang="ru-RU" altLang="ja-JP" sz="2400" b="1">
                <a:solidFill>
                  <a:srgbClr val="003399"/>
                </a:solidFill>
              </a:rPr>
              <a:t>- сдържаност; </a:t>
            </a:r>
          </a:p>
          <a:p>
            <a:r>
              <a:rPr lang="ru-RU" altLang="ja-JP" sz="2400" b="1">
                <a:solidFill>
                  <a:srgbClr val="003399"/>
                </a:solidFill>
              </a:rPr>
              <a:t>- отстъпчивост; </a:t>
            </a:r>
          </a:p>
          <a:p>
            <a:pPr>
              <a:buFontTx/>
              <a:buChar char="-"/>
            </a:pPr>
            <a:r>
              <a:rPr lang="ru-RU" altLang="ja-JP" sz="2400" b="1">
                <a:solidFill>
                  <a:srgbClr val="003399"/>
                </a:solidFill>
              </a:rPr>
              <a:t> комуникативност</a:t>
            </a:r>
          </a:p>
          <a:p>
            <a:r>
              <a:rPr lang="ru-RU" altLang="ja-JP" sz="2400" b="1">
                <a:solidFill>
                  <a:srgbClr val="003399"/>
                </a:solidFill>
              </a:rPr>
              <a:t>  /общуване/; </a:t>
            </a:r>
          </a:p>
          <a:p>
            <a:r>
              <a:rPr lang="ru-RU" altLang="ja-JP" sz="2400" b="1">
                <a:solidFill>
                  <a:srgbClr val="003399"/>
                </a:solidFill>
              </a:rPr>
              <a:t>- търпимост......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908175" y="5084763"/>
            <a:ext cx="56149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ja-JP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Да формираме търпимостта във всеки човек още от ранно детство!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619672" y="620688"/>
            <a:ext cx="5616624" cy="846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52"/>
              </a:avLst>
            </a:prstTxWarp>
          </a:bodyPr>
          <a:lstStyle/>
          <a:p>
            <a:pPr algn="ctr">
              <a:defRPr/>
            </a:pPr>
            <a:r>
              <a:rPr lang="bg-BG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КАК ДА СТАНЕМ </a:t>
            </a:r>
          </a:p>
          <a:p>
            <a:pPr algn="ctr">
              <a:defRPr/>
            </a:pPr>
            <a:r>
              <a:rPr lang="bg-BG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</a:rPr>
              <a:t>ТОЛЕРАНТНИ</a:t>
            </a:r>
            <a:r>
              <a:rPr lang="bg-BG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?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339975" y="1773238"/>
            <a:ext cx="4572000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bg-BG" b="1">
                <a:solidFill>
                  <a:srgbClr val="009900"/>
                </a:solidFill>
              </a:rPr>
              <a:t>ТОЛЕРАНТНО ОБЩУВАНЕ И </a:t>
            </a:r>
            <a:endParaRPr lang="bg-BG" altLang="bg-BG" b="1">
              <a:solidFill>
                <a:srgbClr val="009900"/>
              </a:solidFill>
            </a:endParaRPr>
          </a:p>
          <a:p>
            <a:r>
              <a:rPr lang="en-US" altLang="bg-BG" b="1">
                <a:solidFill>
                  <a:srgbClr val="009900"/>
                </a:solidFill>
              </a:rPr>
              <a:t>НАМАЛЯВАНЕ НА АГРЕСИЯТА В УЧИЛИЩЕ</a:t>
            </a:r>
            <a:r>
              <a:rPr lang="bg-BG" altLang="bg-BG" b="1">
                <a:solidFill>
                  <a:srgbClr val="009900"/>
                </a:solidFill>
              </a:rPr>
              <a:t>.</a:t>
            </a:r>
          </a:p>
          <a:p>
            <a:r>
              <a:rPr lang="en-US" altLang="bg-BG">
                <a:solidFill>
                  <a:srgbClr val="009900"/>
                </a:solidFill>
              </a:rPr>
              <a:t> </a:t>
            </a:r>
            <a:endParaRPr lang="bg-BG" altLang="bg-BG">
              <a:solidFill>
                <a:srgbClr val="009900"/>
              </a:solidFill>
            </a:endParaRPr>
          </a:p>
          <a:p>
            <a:r>
              <a:rPr lang="en-US" altLang="bg-BG" b="1">
                <a:solidFill>
                  <a:srgbClr val="FF9900"/>
                </a:solidFill>
              </a:rPr>
              <a:t>ДА БЪДЕМ ПО - ДОБРИ, ЧРЕЗ ЗНАНИЕТО, </a:t>
            </a:r>
            <a:endParaRPr lang="bg-BG" altLang="bg-BG" b="1">
              <a:solidFill>
                <a:srgbClr val="FF9900"/>
              </a:solidFill>
            </a:endParaRPr>
          </a:p>
          <a:p>
            <a:r>
              <a:rPr lang="en-US" altLang="bg-BG" b="1">
                <a:solidFill>
                  <a:srgbClr val="FF9900"/>
                </a:solidFill>
              </a:rPr>
              <a:t>ПЕСНИТЕ И ИГРИТЕ.</a:t>
            </a:r>
            <a:endParaRPr lang="bg-BG" altLang="bg-BG" b="1">
              <a:solidFill>
                <a:srgbClr val="FF9900"/>
              </a:solidFill>
            </a:endParaRPr>
          </a:p>
          <a:p>
            <a:endParaRPr lang="bg-BG" altLang="bg-BG" b="1">
              <a:solidFill>
                <a:srgbClr val="FF9900"/>
              </a:solidFill>
            </a:endParaRPr>
          </a:p>
          <a:p>
            <a:r>
              <a:rPr lang="bg-BG" altLang="bg-BG" b="1">
                <a:solidFill>
                  <a:srgbClr val="CC0000"/>
                </a:solidFill>
              </a:rPr>
              <a:t>ОБРАЗОВАНИЕТО УВЕЛИЧАВА </a:t>
            </a:r>
          </a:p>
          <a:p>
            <a:r>
              <a:rPr lang="bg-BG" altLang="bg-BG" b="1">
                <a:solidFill>
                  <a:srgbClr val="CC0000"/>
                </a:solidFill>
              </a:rPr>
              <a:t>ТОЛЕРАНТНОСТТА И НАМАЛЯВА </a:t>
            </a:r>
          </a:p>
          <a:p>
            <a:r>
              <a:rPr lang="bg-BG" altLang="bg-BG" b="1">
                <a:solidFill>
                  <a:srgbClr val="CC0000"/>
                </a:solidFill>
              </a:rPr>
              <a:t>ПРЕДРАЗСЪДЪЦИТЕ.</a:t>
            </a:r>
          </a:p>
          <a:p>
            <a:endParaRPr lang="bg-BG" altLang="bg-BG" b="1">
              <a:solidFill>
                <a:srgbClr val="CC0000"/>
              </a:solidFill>
            </a:endParaRPr>
          </a:p>
          <a:p>
            <a:r>
              <a:rPr lang="bg-BG" altLang="bg-BG" b="1">
                <a:solidFill>
                  <a:schemeClr val="accent2"/>
                </a:solidFill>
              </a:rPr>
              <a:t>ОБРАЗОВАНИЕТО Е НАЙ-ДОБРАТА ПРОТИВООТРОВА</a:t>
            </a:r>
          </a:p>
          <a:p>
            <a:r>
              <a:rPr lang="bg-BG" altLang="bg-BG" b="1">
                <a:solidFill>
                  <a:schemeClr val="accent2"/>
                </a:solidFill>
              </a:rPr>
              <a:t>НА НЕТОЛЕРАНТНОСТТА.</a:t>
            </a:r>
          </a:p>
          <a:p>
            <a:pPr>
              <a:spcBef>
                <a:spcPct val="50000"/>
              </a:spcBef>
            </a:pPr>
            <a:endParaRPr lang="en-US" altLang="bg-BG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4213" y="260350"/>
            <a:ext cx="60833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ja-JP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да покажем, че сме толерантни...</a:t>
            </a:r>
            <a:endParaRPr lang="ru-RU" altLang="bg-BG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5" descr="УВ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908050"/>
            <a:ext cx="330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50825" y="1700213"/>
            <a:ext cx="4572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ja-JP" sz="3200" b="1">
                <a:solidFill>
                  <a:srgbClr val="003399"/>
                </a:solidFill>
              </a:rPr>
              <a:t>Приемай хората, макар да са различни по външен вид, с различни интереси, поведение и ценности.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592455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ja-JP" sz="2000" b="1" i="1"/>
              <a:t>Всеки човек има право да съхрани своята ИНДИВИДУАЛНОСТ!!!!!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9" name="Group 39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ТОЛЕРАНТНАТА ЛИЧНОСТ</a:t>
                      </a:r>
                      <a:endParaRPr kumimoji="0" lang="ru-RU" altLang="ja-JP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НЕТОЛЕРАНТНАТА ЛИЧНОСТ</a:t>
                      </a:r>
                      <a:endParaRPr kumimoji="0" lang="ru-RU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24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Уважава мнението на другите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Доброжелателна 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Готовност за съвместна работа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Разбира и приема другите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Любознателна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Снизходителна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Доверява се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Хуманна / човечна/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Усмихната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Прави комплименти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разбира другите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Игнорира ги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Егоистична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Нетърпимост и пренебрежение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Раздразнителна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Равнодушна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Цинична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Агресивна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Намръщена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признава  успехите на другите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331913" y="333375"/>
            <a:ext cx="7056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ja-JP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ЗА ТОЛЕРАНТНО  ОБЩУВАНЕ: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908050"/>
            <a:ext cx="71088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altLang="ja-JP" sz="2400"/>
          </a:p>
          <a:p>
            <a:r>
              <a:rPr lang="ru-RU" altLang="ja-JP" sz="2400" b="1" i="1"/>
              <a:t>- Уважавай събеседника.</a:t>
            </a:r>
          </a:p>
          <a:p>
            <a:pPr>
              <a:buFontTx/>
              <a:buChar char="-"/>
            </a:pPr>
            <a:r>
              <a:rPr lang="ru-RU" altLang="ja-JP" sz="2400" b="1" i="1"/>
              <a:t> Старай се да разбираш за какво  </a:t>
            </a:r>
          </a:p>
          <a:p>
            <a:r>
              <a:rPr lang="ru-RU" altLang="ja-JP" sz="2400" b="1" i="1"/>
              <a:t>  говорят другите.</a:t>
            </a:r>
          </a:p>
          <a:p>
            <a:pPr>
              <a:buFontTx/>
              <a:buChar char="-"/>
            </a:pPr>
            <a:r>
              <a:rPr lang="ru-RU" altLang="ja-JP" sz="2400" b="1" i="1"/>
              <a:t> Отстоявай собственото си  </a:t>
            </a:r>
          </a:p>
          <a:p>
            <a:r>
              <a:rPr lang="ru-RU" altLang="ja-JP" sz="2400" b="1" i="1"/>
              <a:t>  мнение тактично.</a:t>
            </a:r>
          </a:p>
          <a:p>
            <a:r>
              <a:rPr lang="ru-RU" altLang="ja-JP" sz="2400" b="1" i="1"/>
              <a:t>- Търси най-точните аргументи.</a:t>
            </a:r>
          </a:p>
          <a:p>
            <a:r>
              <a:rPr lang="ru-RU" altLang="ja-JP" sz="2400" b="1" i="1"/>
              <a:t>- Бъди справедлив.</a:t>
            </a:r>
          </a:p>
          <a:p>
            <a:r>
              <a:rPr lang="ru-RU" altLang="ja-JP" sz="2400" b="1" i="1"/>
              <a:t>- Признавай правото на другия. </a:t>
            </a:r>
          </a:p>
          <a:p>
            <a:pPr>
              <a:buFontTx/>
              <a:buChar char="-"/>
            </a:pPr>
            <a:r>
              <a:rPr lang="ru-RU" altLang="ja-JP" sz="2400" b="1" i="1"/>
              <a:t> Изслушвай, не прекъсвай </a:t>
            </a:r>
          </a:p>
          <a:p>
            <a:r>
              <a:rPr lang="ru-RU" altLang="ja-JP" sz="2400" b="1" i="1"/>
              <a:t>  събеседника.</a:t>
            </a:r>
          </a:p>
          <a:p>
            <a:pPr>
              <a:buFontTx/>
              <a:buChar char="-"/>
            </a:pPr>
            <a:r>
              <a:rPr lang="ru-RU" altLang="ja-JP" sz="2400" b="1" i="1"/>
              <a:t> Стреми се да бъдеш учтив към  </a:t>
            </a:r>
          </a:p>
          <a:p>
            <a:r>
              <a:rPr lang="ru-RU" altLang="ja-JP" sz="2400" b="1" i="1"/>
              <a:t>  всички.</a:t>
            </a:r>
          </a:p>
        </p:txBody>
      </p:sp>
      <p:pic>
        <p:nvPicPr>
          <p:cNvPr id="17414" name="Picture 6" descr="COBJ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88138" y="2565400"/>
            <a:ext cx="2455862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дърв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258888" y="6210300"/>
            <a:ext cx="5545137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bg-BG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дърво на толерантността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 rot="-1079209">
            <a:off x="250825" y="0"/>
            <a:ext cx="1606550" cy="1800225"/>
            <a:chOff x="4286" y="0"/>
            <a:chExt cx="1012" cy="1134"/>
          </a:xfrm>
        </p:grpSpPr>
        <p:pic>
          <p:nvPicPr>
            <p:cNvPr id="16422" name="Picture 7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23" name="Text Box 8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приятелство</a:t>
              </a:r>
            </a:p>
          </p:txBody>
        </p:sp>
      </p:grpSp>
      <p:grpSp>
        <p:nvGrpSpPr>
          <p:cNvPr id="18441" name="Group 9"/>
          <p:cNvGrpSpPr>
            <a:grpSpLocks/>
          </p:cNvGrpSpPr>
          <p:nvPr/>
        </p:nvGrpSpPr>
        <p:grpSpPr bwMode="auto">
          <a:xfrm rot="-669056">
            <a:off x="1547813" y="188913"/>
            <a:ext cx="1606550" cy="1800225"/>
            <a:chOff x="4286" y="0"/>
            <a:chExt cx="1012" cy="1134"/>
          </a:xfrm>
        </p:grpSpPr>
        <p:pic>
          <p:nvPicPr>
            <p:cNvPr id="16420" name="Picture 10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21" name="Text Box 11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уважение</a:t>
              </a:r>
            </a:p>
          </p:txBody>
        </p:sp>
      </p:grpSp>
      <p:grpSp>
        <p:nvGrpSpPr>
          <p:cNvPr id="18444" name="Group 12"/>
          <p:cNvGrpSpPr>
            <a:grpSpLocks/>
          </p:cNvGrpSpPr>
          <p:nvPr/>
        </p:nvGrpSpPr>
        <p:grpSpPr bwMode="auto">
          <a:xfrm rot="-1033291">
            <a:off x="2771775" y="0"/>
            <a:ext cx="1606550" cy="1800225"/>
            <a:chOff x="4286" y="0"/>
            <a:chExt cx="1012" cy="1134"/>
          </a:xfrm>
        </p:grpSpPr>
        <p:pic>
          <p:nvPicPr>
            <p:cNvPr id="16418" name="Picture 13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9" name="Text Box 14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добродушие</a:t>
              </a:r>
            </a:p>
          </p:txBody>
        </p: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 rot="-714256">
            <a:off x="3924300" y="0"/>
            <a:ext cx="1606550" cy="1800225"/>
            <a:chOff x="4286" y="0"/>
            <a:chExt cx="1012" cy="1134"/>
          </a:xfrm>
        </p:grpSpPr>
        <p:pic>
          <p:nvPicPr>
            <p:cNvPr id="16416" name="Picture 16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7" name="Text Box 17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състрадание</a:t>
              </a:r>
            </a:p>
          </p:txBody>
        </p:sp>
      </p:grp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4787900" y="620713"/>
            <a:ext cx="1606550" cy="1800225"/>
            <a:chOff x="4286" y="0"/>
            <a:chExt cx="1012" cy="1134"/>
          </a:xfrm>
        </p:grpSpPr>
        <p:pic>
          <p:nvPicPr>
            <p:cNvPr id="16414" name="Picture 19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5" name="Text Box 20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внимание</a:t>
              </a:r>
            </a:p>
          </p:txBody>
        </p:sp>
      </p:grpSp>
      <p:grpSp>
        <p:nvGrpSpPr>
          <p:cNvPr id="18453" name="Group 21"/>
          <p:cNvGrpSpPr>
            <a:grpSpLocks/>
          </p:cNvGrpSpPr>
          <p:nvPr/>
        </p:nvGrpSpPr>
        <p:grpSpPr bwMode="auto">
          <a:xfrm>
            <a:off x="6588125" y="0"/>
            <a:ext cx="1606550" cy="1800225"/>
            <a:chOff x="4286" y="0"/>
            <a:chExt cx="1012" cy="1134"/>
          </a:xfrm>
        </p:grpSpPr>
        <p:pic>
          <p:nvPicPr>
            <p:cNvPr id="16412" name="Picture 22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3" name="Text Box 23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милосърдие</a:t>
              </a: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900113" y="1989138"/>
            <a:ext cx="1800225" cy="1354137"/>
            <a:chOff x="504" y="1314"/>
            <a:chExt cx="1134" cy="853"/>
          </a:xfrm>
        </p:grpSpPr>
        <p:pic>
          <p:nvPicPr>
            <p:cNvPr id="16410" name="Picture 26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6687559">
              <a:off x="644" y="1174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 rot="1155878">
              <a:off x="612" y="1616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откритост</a:t>
              </a:r>
            </a:p>
          </p:txBody>
        </p:sp>
      </p:grpSp>
      <p:grpSp>
        <p:nvGrpSpPr>
          <p:cNvPr id="18463" name="Group 31"/>
          <p:cNvGrpSpPr>
            <a:grpSpLocks/>
          </p:cNvGrpSpPr>
          <p:nvPr/>
        </p:nvGrpSpPr>
        <p:grpSpPr bwMode="auto">
          <a:xfrm rot="826007">
            <a:off x="2627313" y="1557338"/>
            <a:ext cx="1606550" cy="1800225"/>
            <a:chOff x="4286" y="0"/>
            <a:chExt cx="1012" cy="1134"/>
          </a:xfrm>
        </p:grpSpPr>
        <p:pic>
          <p:nvPicPr>
            <p:cNvPr id="16408" name="Picture 32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9" name="Text Box 33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търпение</a:t>
              </a:r>
            </a:p>
          </p:txBody>
        </p:sp>
      </p:grpSp>
      <p:grpSp>
        <p:nvGrpSpPr>
          <p:cNvPr id="18466" name="Group 34"/>
          <p:cNvGrpSpPr>
            <a:grpSpLocks/>
          </p:cNvGrpSpPr>
          <p:nvPr/>
        </p:nvGrpSpPr>
        <p:grpSpPr bwMode="auto">
          <a:xfrm rot="2304427">
            <a:off x="3492500" y="2636838"/>
            <a:ext cx="1606550" cy="1800225"/>
            <a:chOff x="4286" y="0"/>
            <a:chExt cx="1012" cy="1134"/>
          </a:xfrm>
        </p:grpSpPr>
        <p:pic>
          <p:nvPicPr>
            <p:cNvPr id="16406" name="Picture 35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7" name="Text Box 36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равенство</a:t>
              </a:r>
            </a:p>
          </p:txBody>
        </p:sp>
      </p:grpSp>
      <p:grpSp>
        <p:nvGrpSpPr>
          <p:cNvPr id="18469" name="Group 37"/>
          <p:cNvGrpSpPr>
            <a:grpSpLocks/>
          </p:cNvGrpSpPr>
          <p:nvPr/>
        </p:nvGrpSpPr>
        <p:grpSpPr bwMode="auto">
          <a:xfrm rot="2209770">
            <a:off x="4787900" y="3429000"/>
            <a:ext cx="1606550" cy="1800225"/>
            <a:chOff x="4286" y="0"/>
            <a:chExt cx="1012" cy="1134"/>
          </a:xfrm>
        </p:grpSpPr>
        <p:pic>
          <p:nvPicPr>
            <p:cNvPr id="16404" name="Picture 38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5" name="Text Box 39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разбиране</a:t>
              </a:r>
            </a:p>
          </p:txBody>
        </p:sp>
      </p:grpSp>
      <p:grpSp>
        <p:nvGrpSpPr>
          <p:cNvPr id="18472" name="Group 40"/>
          <p:cNvGrpSpPr>
            <a:grpSpLocks/>
          </p:cNvGrpSpPr>
          <p:nvPr/>
        </p:nvGrpSpPr>
        <p:grpSpPr bwMode="auto">
          <a:xfrm rot="3963483">
            <a:off x="5173663" y="2252662"/>
            <a:ext cx="1606550" cy="1800225"/>
            <a:chOff x="4286" y="0"/>
            <a:chExt cx="1012" cy="1134"/>
          </a:xfrm>
        </p:grpSpPr>
        <p:pic>
          <p:nvPicPr>
            <p:cNvPr id="16402" name="Picture 41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3" name="Text Box 42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хармония</a:t>
              </a:r>
            </a:p>
          </p:txBody>
        </p:sp>
      </p:grpSp>
      <p:grpSp>
        <p:nvGrpSpPr>
          <p:cNvPr id="18475" name="Group 43"/>
          <p:cNvGrpSpPr>
            <a:grpSpLocks/>
          </p:cNvGrpSpPr>
          <p:nvPr/>
        </p:nvGrpSpPr>
        <p:grpSpPr bwMode="auto">
          <a:xfrm rot="2039905">
            <a:off x="6227763" y="1484313"/>
            <a:ext cx="1606550" cy="1800225"/>
            <a:chOff x="4286" y="0"/>
            <a:chExt cx="1012" cy="1134"/>
          </a:xfrm>
        </p:grpSpPr>
        <p:pic>
          <p:nvPicPr>
            <p:cNvPr id="16400" name="Picture 44" descr="leaf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0"/>
              <a:ext cx="85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1" name="Text Box 45"/>
            <p:cNvSpPr txBox="1">
              <a:spLocks noChangeArrowheads="1"/>
            </p:cNvSpPr>
            <p:nvPr/>
          </p:nvSpPr>
          <p:spPr bwMode="auto">
            <a:xfrm rot="-2404763">
              <a:off x="4304" y="409"/>
              <a:ext cx="9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bg-BG" altLang="bg-BG" sz="1600" b="1">
                  <a:solidFill>
                    <a:srgbClr val="FF0000"/>
                  </a:solidFill>
                  <a:latin typeface="Times New Roman" pitchFamily="18" charset="0"/>
                </a:rPr>
                <a:t>доверие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0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484438" y="620713"/>
            <a:ext cx="4572000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bg-BG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Добрите думи-</a:t>
            </a:r>
          </a:p>
          <a:p>
            <a:pPr>
              <a:defRPr/>
            </a:pPr>
            <a:r>
              <a:rPr lang="ru-RU" altLang="bg-BG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КОРЕНИТЕ</a:t>
            </a:r>
          </a:p>
          <a:p>
            <a:pPr>
              <a:defRPr/>
            </a:pPr>
            <a:endParaRPr lang="ru-RU" altLang="bg-BG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altLang="bg-BG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Добрите мисли- </a:t>
            </a:r>
            <a:r>
              <a:rPr lang="ru-RU" altLang="bg-BG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ЦВЕТЯТА</a:t>
            </a:r>
          </a:p>
          <a:p>
            <a:pPr>
              <a:defRPr/>
            </a:pPr>
            <a:endParaRPr lang="ru-RU" altLang="bg-BG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altLang="bg-BG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Добрите дела-</a:t>
            </a:r>
          </a:p>
          <a:p>
            <a:pPr>
              <a:defRPr/>
            </a:pPr>
            <a:r>
              <a:rPr lang="ru-RU" altLang="bg-BG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ПЛОДОВЕТЕ</a:t>
            </a:r>
          </a:p>
          <a:p>
            <a:pPr>
              <a:defRPr/>
            </a:pPr>
            <a:endParaRPr lang="ru-RU" altLang="bg-BG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altLang="bg-BG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Добрите сърца-  </a:t>
            </a:r>
          </a:p>
          <a:p>
            <a:pPr>
              <a:defRPr/>
            </a:pPr>
            <a:r>
              <a:rPr lang="ru-RU" altLang="bg-BG" sz="3200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ГРАДИНИТЕ</a:t>
            </a:r>
            <a:endParaRPr lang="bg-BG" altLang="bg-BG" sz="3200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461" name="Picture 5" descr="sumka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0"/>
            <a:ext cx="20367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i?id=11419051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8775"/>
            <a:ext cx="2036763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Картина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716338"/>
            <a:ext cx="1871662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1" name="Picture 13" descr="Картинка 18 из 5539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4868863"/>
            <a:ext cx="167163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7" name="Picture 19" descr="mysl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1650" y="280988"/>
            <a:ext cx="2097088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 descr="Cu7rce9cbw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56388" y="1122363"/>
            <a:ext cx="1328737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91" name="Picture 23" descr="picture-390h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00788" y="3933825"/>
            <a:ext cx="17256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3" name="Picture 15" descr="Картинка 105 из 266038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02500" y="4864100"/>
            <a:ext cx="12319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55875" y="404813"/>
            <a:ext cx="4103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ja-JP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Приказка за срещата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755650" y="1341438"/>
            <a:ext cx="610235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ja-JP" sz="2400" b="1">
                <a:solidFill>
                  <a:srgbClr val="000099"/>
                </a:solidFill>
              </a:rPr>
              <a:t>Дошъл съм на този свят.</a:t>
            </a:r>
          </a:p>
          <a:p>
            <a:r>
              <a:rPr lang="ru-RU" altLang="ja-JP" sz="2400" b="1">
                <a:solidFill>
                  <a:srgbClr val="000099"/>
                </a:solidFill>
              </a:rPr>
              <a:t>Не, за да споделиш надеждите ми.</a:t>
            </a:r>
          </a:p>
          <a:p>
            <a:r>
              <a:rPr lang="ru-RU" altLang="ja-JP" sz="2400" b="1">
                <a:solidFill>
                  <a:srgbClr val="000099"/>
                </a:solidFill>
              </a:rPr>
              <a:t>Не, за  да отговориш на интересите ми.</a:t>
            </a:r>
          </a:p>
          <a:p>
            <a:r>
              <a:rPr lang="ru-RU" altLang="ja-JP" sz="2400" b="1">
                <a:solidFill>
                  <a:srgbClr val="000099"/>
                </a:solidFill>
              </a:rPr>
              <a:t>Не, за да оправдаеш  очакванията ми.</a:t>
            </a:r>
          </a:p>
          <a:p>
            <a:endParaRPr lang="ru-RU" altLang="ja-JP" sz="2400" b="1">
              <a:solidFill>
                <a:srgbClr val="000099"/>
              </a:solidFill>
            </a:endParaRPr>
          </a:p>
          <a:p>
            <a:r>
              <a:rPr lang="ru-RU" altLang="ja-JP" sz="2400" b="1">
                <a:solidFill>
                  <a:srgbClr val="660066"/>
                </a:solidFill>
              </a:rPr>
              <a:t>Дошъл съм на този свят.</a:t>
            </a:r>
          </a:p>
          <a:p>
            <a:r>
              <a:rPr lang="ru-RU" altLang="ja-JP" sz="2400" b="1">
                <a:solidFill>
                  <a:srgbClr val="660066"/>
                </a:solidFill>
              </a:rPr>
              <a:t>За да споделя надеждите ти.</a:t>
            </a:r>
          </a:p>
          <a:p>
            <a:r>
              <a:rPr lang="ru-RU" altLang="ja-JP" sz="2400" b="1">
                <a:solidFill>
                  <a:srgbClr val="660066"/>
                </a:solidFill>
              </a:rPr>
              <a:t>За да отговоря на интересите ти.</a:t>
            </a:r>
          </a:p>
          <a:p>
            <a:r>
              <a:rPr lang="ru-RU" altLang="ja-JP" sz="2400" b="1">
                <a:solidFill>
                  <a:srgbClr val="660066"/>
                </a:solidFill>
              </a:rPr>
              <a:t>За да оправдая очакванията ти.</a:t>
            </a:r>
          </a:p>
          <a:p>
            <a:endParaRPr lang="ru-RU" altLang="ja-JP" sz="2400" b="1">
              <a:solidFill>
                <a:srgbClr val="660066"/>
              </a:solidFill>
            </a:endParaRPr>
          </a:p>
          <a:p>
            <a:r>
              <a:rPr lang="ru-RU" altLang="ja-JP" sz="2400" b="1">
                <a:solidFill>
                  <a:srgbClr val="006600"/>
                </a:solidFill>
              </a:rPr>
              <a:t>Защото АЗ съм аз, а ТИ си ти.</a:t>
            </a:r>
          </a:p>
          <a:p>
            <a:r>
              <a:rPr lang="ru-RU" altLang="ja-JP" sz="2400" b="1">
                <a:solidFill>
                  <a:srgbClr val="006600"/>
                </a:solidFill>
              </a:rPr>
              <a:t>Щом сме се срещнали и станали ПРИЯТЕЛИ.......</a:t>
            </a:r>
          </a:p>
          <a:p>
            <a:r>
              <a:rPr lang="ru-RU" altLang="ja-JP" sz="2400" b="1">
                <a:solidFill>
                  <a:srgbClr val="006600"/>
                </a:solidFill>
              </a:rPr>
              <a:t>Какво по хубаво от това........!!!!!!!</a:t>
            </a:r>
          </a:p>
        </p:txBody>
      </p:sp>
      <p:pic>
        <p:nvPicPr>
          <p:cNvPr id="20486" name="Picture 6" descr="CBIZ0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49275"/>
            <a:ext cx="22098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331913" y="333375"/>
            <a:ext cx="60483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bg-BG" sz="2000" b="1" u="sng">
                <a:solidFill>
                  <a:schemeClr val="accent2"/>
                </a:solidFill>
              </a:rPr>
              <a:t>НАШЕТО ПОСЛАНИЕ</a:t>
            </a:r>
            <a:endParaRPr lang="en-US" altLang="bg-BG" sz="2000" b="1">
              <a:solidFill>
                <a:schemeClr val="accent2"/>
              </a:solidFill>
            </a:endParaRPr>
          </a:p>
          <a:p>
            <a:pPr algn="ctr"/>
            <a:r>
              <a:rPr lang="en-US" altLang="bg-BG" sz="2000" b="1">
                <a:solidFill>
                  <a:schemeClr val="accent2"/>
                </a:solidFill>
              </a:rPr>
              <a:t>към младите хора за толерантност в общуването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  <a:r>
              <a:rPr lang="en-US" altLang="bg-BG" sz="2000" b="1">
                <a:solidFill>
                  <a:schemeClr val="accent2"/>
                </a:solidFill>
              </a:rPr>
              <a:t>и намаляване на агресията в поведението им</a:t>
            </a:r>
            <a:endParaRPr lang="bg-BG" altLang="bg-BG" sz="2000" b="1">
              <a:solidFill>
                <a:schemeClr val="accent2"/>
              </a:solidFill>
            </a:endParaRPr>
          </a:p>
          <a:p>
            <a:pPr algn="ctr"/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/>
              <a:t>Бъдете толерантни към себе си</a:t>
            </a:r>
            <a:r>
              <a:rPr lang="bg-BG" altLang="bg-BG" sz="2000" b="1"/>
              <a:t>,</a:t>
            </a:r>
            <a:r>
              <a:rPr lang="en-US" altLang="bg-BG" sz="2000" b="1"/>
              <a:t> като не </a:t>
            </a:r>
            <a:endParaRPr lang="bg-BG" altLang="bg-BG" sz="2000" b="1"/>
          </a:p>
          <a:p>
            <a:r>
              <a:rPr lang="en-US" altLang="bg-BG" sz="2000" b="1"/>
              <a:t>позволите </a:t>
            </a:r>
            <a:r>
              <a:rPr lang="bg-BG" altLang="bg-BG" sz="2000" b="1"/>
              <a:t>на </a:t>
            </a:r>
            <a:r>
              <a:rPr lang="en-US" altLang="bg-BG" sz="2000" b="1"/>
              <a:t>пошлостта да влезе в живота ви.</a:t>
            </a:r>
          </a:p>
          <a:p>
            <a:r>
              <a:rPr lang="en-US" altLang="bg-BG" sz="2000" b="1"/>
              <a:t>Оставете една врата заключена – тази,</a:t>
            </a:r>
            <a:r>
              <a:rPr lang="bg-BG" altLang="bg-BG" sz="2000" b="1"/>
              <a:t> </a:t>
            </a:r>
            <a:r>
              <a:rPr lang="en-US" altLang="bg-BG" sz="2000" b="1"/>
              <a:t>зад която</a:t>
            </a:r>
            <a:r>
              <a:rPr lang="bg-BG" altLang="bg-BG" sz="2000" b="1"/>
              <a:t> </a:t>
            </a:r>
            <a:r>
              <a:rPr lang="en-US" altLang="bg-BG" sz="2000" b="1"/>
              <a:t>се крият</a:t>
            </a:r>
            <a:r>
              <a:rPr lang="bg-BG" altLang="bg-BG" sz="2000" b="1"/>
              <a:t> </a:t>
            </a:r>
            <a:r>
              <a:rPr lang="en-US" altLang="bg-BG" sz="2000" b="1"/>
              <a:t>и напират</a:t>
            </a:r>
            <a:r>
              <a:rPr lang="bg-BG" altLang="bg-BG" sz="2000" b="1"/>
              <a:t> </a:t>
            </a:r>
            <a:r>
              <a:rPr lang="en-US" altLang="bg-BG" sz="2000" b="1"/>
              <a:t>да излязат ар</a:t>
            </a:r>
            <a:r>
              <a:rPr lang="bg-BG" altLang="bg-BG" sz="2000" b="1"/>
              <a:t>о</a:t>
            </a:r>
            <a:r>
              <a:rPr lang="en-US" altLang="bg-BG" sz="2000" b="1"/>
              <a:t>гантността,</a:t>
            </a:r>
            <a:r>
              <a:rPr lang="bg-BG" altLang="bg-BG" sz="2000" b="1"/>
              <a:t> </a:t>
            </a:r>
            <a:r>
              <a:rPr lang="en-US" altLang="bg-BG" sz="2000" b="1"/>
              <a:t>вулгарността,</a:t>
            </a:r>
            <a:r>
              <a:rPr lang="bg-BG" altLang="bg-BG" sz="2000" b="1"/>
              <a:t>  </a:t>
            </a:r>
            <a:r>
              <a:rPr lang="en-US" altLang="bg-BG" sz="2000" b="1"/>
              <a:t>пренебрежението и голите</a:t>
            </a:r>
            <a:r>
              <a:rPr lang="bg-BG" altLang="bg-BG" sz="2000" b="1"/>
              <a:t> </a:t>
            </a:r>
            <a:r>
              <a:rPr lang="en-US" altLang="bg-BG" sz="2000" b="1"/>
              <a:t>предразсъдъци.</a:t>
            </a:r>
          </a:p>
          <a:p>
            <a:r>
              <a:rPr lang="en-US" altLang="bg-BG" sz="2000" b="1"/>
              <a:t>Хвърлете ключа за нея</a:t>
            </a:r>
            <a:r>
              <a:rPr lang="bg-BG" altLang="bg-BG" sz="2000" b="1"/>
              <a:t> </a:t>
            </a:r>
            <a:r>
              <a:rPr lang="en-US" altLang="bg-BG" sz="2000" b="1"/>
              <a:t>в дълбоките води на морето </a:t>
            </a:r>
            <a:r>
              <a:rPr lang="bg-BG" altLang="bg-BG" sz="2000" b="1"/>
              <a:t>- </a:t>
            </a:r>
            <a:r>
              <a:rPr lang="en-US" altLang="bg-BG" sz="2000" b="1"/>
              <a:t>наречено </a:t>
            </a:r>
            <a:r>
              <a:rPr lang="en-US" altLang="bg-BG" sz="2000" b="1" u="sng">
                <a:solidFill>
                  <a:srgbClr val="CC0000"/>
                </a:solidFill>
              </a:rPr>
              <a:t>УВАЖЕНИЕ</a:t>
            </a:r>
            <a:r>
              <a:rPr lang="en-US" altLang="bg-BG" sz="2000" b="1" u="sng"/>
              <a:t>,</a:t>
            </a:r>
            <a:r>
              <a:rPr lang="bg-BG" altLang="bg-BG" sz="2000" b="1"/>
              <a:t> </a:t>
            </a:r>
            <a:r>
              <a:rPr lang="en-US" altLang="bg-BG" sz="2000" b="1"/>
              <a:t>или на океана</a:t>
            </a:r>
            <a:r>
              <a:rPr lang="bg-BG" altLang="bg-BG" sz="2000" b="1"/>
              <a:t>,</a:t>
            </a:r>
            <a:r>
              <a:rPr lang="en-US" altLang="bg-BG" sz="2000" b="1"/>
              <a:t> носещ името </a:t>
            </a:r>
            <a:r>
              <a:rPr lang="bg-BG" altLang="bg-BG" sz="2000" b="1"/>
              <a:t> </a:t>
            </a:r>
            <a:r>
              <a:rPr lang="en-US" altLang="bg-BG" sz="2000" b="1" u="sng">
                <a:solidFill>
                  <a:srgbClr val="CC0000"/>
                </a:solidFill>
              </a:rPr>
              <a:t>ТОЛЕРАНТНОСТ!!!</a:t>
            </a:r>
            <a:r>
              <a:rPr lang="en-US" altLang="bg-BG" sz="2000"/>
              <a:t> </a:t>
            </a:r>
            <a:endParaRPr lang="bg-BG" altLang="bg-BG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11188" y="0"/>
            <a:ext cx="619283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Общуване и толерантност – това са двете ключови думи</a:t>
            </a:r>
            <a:r>
              <a:rPr lang="bg-BG" altLang="bg-BG" sz="2000" b="1">
                <a:solidFill>
                  <a:schemeClr val="accent2"/>
                </a:solidFill>
              </a:rPr>
              <a:t>, </a:t>
            </a:r>
            <a:r>
              <a:rPr lang="en-US" altLang="bg-BG" sz="2000" b="1">
                <a:solidFill>
                  <a:schemeClr val="accent2"/>
                </a:solidFill>
              </a:rPr>
              <a:t>чрез които ще можем да преодолеем и да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  <a:r>
              <a:rPr lang="en-US" altLang="bg-BG" sz="2000" b="1">
                <a:solidFill>
                  <a:schemeClr val="accent2"/>
                </a:solidFill>
              </a:rPr>
              <a:t>не се боим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  <a:r>
              <a:rPr lang="en-US" altLang="bg-BG" sz="2000" b="1">
                <a:solidFill>
                  <a:schemeClr val="accent2"/>
                </a:solidFill>
              </a:rPr>
              <a:t>от различията </a:t>
            </a:r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по между си!</a:t>
            </a:r>
            <a:br>
              <a:rPr lang="en-US" altLang="bg-BG" sz="2000" b="1">
                <a:solidFill>
                  <a:schemeClr val="accent2"/>
                </a:solidFill>
              </a:rPr>
            </a:br>
            <a:r>
              <a:rPr lang="en-US" altLang="bg-BG" sz="2000" b="1">
                <a:solidFill>
                  <a:schemeClr val="accent2"/>
                </a:solidFill>
              </a:rPr>
              <a:t>На къде е тръгнал светът? До къде ще стигне човечеството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  <a:r>
              <a:rPr lang="en-US" altLang="bg-BG" sz="2000" b="1">
                <a:solidFill>
                  <a:schemeClr val="accent2"/>
                </a:solidFill>
              </a:rPr>
              <a:t>в резултат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  <a:r>
              <a:rPr lang="en-US" altLang="bg-BG" sz="2000" b="1">
                <a:solidFill>
                  <a:schemeClr val="accent2"/>
                </a:solidFill>
              </a:rPr>
              <a:t>на негативните си действия и помисли?</a:t>
            </a:r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Необходимо ли е да се самоунищожаваме,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</a:p>
          <a:p>
            <a:r>
              <a:rPr lang="en-US" altLang="bg-BG" sz="2000" b="1">
                <a:solidFill>
                  <a:schemeClr val="accent2"/>
                </a:solidFill>
              </a:rPr>
              <a:t>посредством някакви различия и</a:t>
            </a:r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предрасъдъци? </a:t>
            </a:r>
            <a:endParaRPr lang="en-US" altLang="bg-BG" sz="2000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Просто да бъдем добри! Да бъдем толерантни! 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  <a:r>
              <a:rPr lang="en-US" altLang="bg-BG" sz="2000" b="1">
                <a:solidFill>
                  <a:schemeClr val="accent2"/>
                </a:solidFill>
              </a:rPr>
              <a:t>Да общуваме! </a:t>
            </a:r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Да проявяваме разбиране</a:t>
            </a:r>
            <a:r>
              <a:rPr lang="bg-BG" altLang="bg-BG" sz="2000" b="1">
                <a:solidFill>
                  <a:schemeClr val="accent2"/>
                </a:solidFill>
              </a:rPr>
              <a:t> </a:t>
            </a:r>
            <a:r>
              <a:rPr lang="en-US" altLang="bg-BG" sz="2000" b="1">
                <a:solidFill>
                  <a:schemeClr val="accent2"/>
                </a:solidFill>
              </a:rPr>
              <a:t>и човечност към другите!</a:t>
            </a:r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Да не се боим от различията! </a:t>
            </a:r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chemeClr val="accent2"/>
                </a:solidFill>
              </a:rPr>
              <a:t>Да имаме волята да правим компромиси!</a:t>
            </a:r>
            <a:endParaRPr lang="bg-BG" altLang="bg-BG" sz="2000" b="1">
              <a:solidFill>
                <a:schemeClr val="accent2"/>
              </a:solidFill>
            </a:endParaRPr>
          </a:p>
          <a:p>
            <a:r>
              <a:rPr lang="en-US" altLang="bg-BG" sz="2000" b="1">
                <a:solidFill>
                  <a:srgbClr val="CC0000"/>
                </a:solidFill>
              </a:rPr>
              <a:t>Да предаваме доброто нататък! </a:t>
            </a:r>
          </a:p>
          <a:p>
            <a:r>
              <a:rPr lang="en-US" altLang="bg-BG" sz="2000" b="1">
                <a:solidFill>
                  <a:srgbClr val="CC0000"/>
                </a:solidFill>
              </a:rPr>
              <a:t>Да формираме толерантността във всеки</a:t>
            </a:r>
          </a:p>
          <a:p>
            <a:r>
              <a:rPr lang="en-US" altLang="bg-BG" sz="2000" b="1">
                <a:solidFill>
                  <a:srgbClr val="CC0000"/>
                </a:solidFill>
              </a:rPr>
              <a:t>човек още от най- ранно детство!</a:t>
            </a:r>
          </a:p>
        </p:txBody>
      </p:sp>
      <p:pic>
        <p:nvPicPr>
          <p:cNvPr id="20483" name="Picture 5" descr="13530597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0775" y="4473575"/>
            <a:ext cx="29432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23850" y="765175"/>
            <a:ext cx="76327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g-BG" altLang="bg-BG" sz="3200" b="1" dirty="0">
              <a:solidFill>
                <a:srgbClr val="006600"/>
              </a:solidFill>
            </a:endParaRPr>
          </a:p>
          <a:p>
            <a:r>
              <a:rPr lang="bg-BG" altLang="bg-BG" sz="2000" b="1" dirty="0">
                <a:solidFill>
                  <a:srgbClr val="006600"/>
                </a:solidFill>
              </a:rPr>
              <a:t>Сега, когато можем:</a:t>
            </a:r>
          </a:p>
          <a:p>
            <a:endParaRPr lang="bg-BG" altLang="bg-BG" sz="2000" b="1" dirty="0">
              <a:solidFill>
                <a:srgbClr val="006600"/>
              </a:solidFill>
            </a:endParaRPr>
          </a:p>
          <a:p>
            <a:r>
              <a:rPr lang="bg-BG" altLang="bg-BG" sz="2000" b="1" dirty="0">
                <a:solidFill>
                  <a:srgbClr val="006600"/>
                </a:solidFill>
              </a:rPr>
              <a:t>Да летим във въздуха като птици,</a:t>
            </a:r>
          </a:p>
          <a:p>
            <a:r>
              <a:rPr lang="bg-BG" altLang="bg-BG" sz="2000" b="1" dirty="0">
                <a:solidFill>
                  <a:srgbClr val="006600"/>
                </a:solidFill>
              </a:rPr>
              <a:t> </a:t>
            </a:r>
          </a:p>
          <a:p>
            <a:r>
              <a:rPr lang="bg-BG" altLang="bg-BG" sz="2000" b="1" dirty="0">
                <a:solidFill>
                  <a:srgbClr val="006600"/>
                </a:solidFill>
              </a:rPr>
              <a:t>Да плуваме под водата като риби,</a:t>
            </a:r>
            <a:endParaRPr lang="ru-RU" altLang="bg-BG" sz="2000" b="1" dirty="0">
              <a:solidFill>
                <a:srgbClr val="006600"/>
              </a:solidFill>
            </a:endParaRPr>
          </a:p>
          <a:p>
            <a:endParaRPr lang="ru-RU" altLang="bg-BG" sz="2000" b="1" dirty="0">
              <a:solidFill>
                <a:srgbClr val="006600"/>
              </a:solidFill>
            </a:endParaRPr>
          </a:p>
          <a:p>
            <a:r>
              <a:rPr lang="ru-RU" altLang="bg-BG" sz="2000" b="1" dirty="0">
                <a:solidFill>
                  <a:srgbClr val="006600"/>
                </a:solidFill>
              </a:rPr>
              <a:t>Не ни остава нищо друго:</a:t>
            </a:r>
          </a:p>
          <a:p>
            <a:endParaRPr lang="ru-RU" altLang="bg-BG" sz="2000" b="1" dirty="0">
              <a:solidFill>
                <a:srgbClr val="006600"/>
              </a:solidFill>
            </a:endParaRPr>
          </a:p>
          <a:p>
            <a:r>
              <a:rPr lang="ru-RU" altLang="bg-BG" sz="2000" b="1" dirty="0">
                <a:solidFill>
                  <a:srgbClr val="006600"/>
                </a:solidFill>
              </a:rPr>
              <a:t>Да се научим да живеем на зем</a:t>
            </a:r>
            <a:r>
              <a:rPr lang="bg-BG" altLang="bg-BG" sz="2000" b="1" dirty="0">
                <a:solidFill>
                  <a:srgbClr val="006600"/>
                </a:solidFill>
              </a:rPr>
              <a:t>я</a:t>
            </a:r>
            <a:r>
              <a:rPr lang="ru-RU" altLang="bg-BG" sz="2000" b="1" dirty="0">
                <a:solidFill>
                  <a:srgbClr val="006600"/>
                </a:solidFill>
              </a:rPr>
              <a:t>та </a:t>
            </a:r>
          </a:p>
          <a:p>
            <a:endParaRPr lang="ru-RU" altLang="bg-BG" sz="2000" b="1" dirty="0">
              <a:solidFill>
                <a:srgbClr val="006600"/>
              </a:solidFill>
            </a:endParaRPr>
          </a:p>
          <a:p>
            <a:r>
              <a:rPr lang="ru-RU" altLang="bg-BG" sz="2000" b="1" dirty="0">
                <a:solidFill>
                  <a:srgbClr val="006600"/>
                </a:solidFill>
              </a:rPr>
              <a:t>като ХОРА!!!!!</a:t>
            </a:r>
            <a:endParaRPr lang="bg-BG" altLang="bg-BG" sz="2000" b="1" dirty="0">
              <a:solidFill>
                <a:srgbClr val="006600"/>
              </a:solidFill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908175" y="5300663"/>
            <a:ext cx="403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bg-BG" sz="3200" b="1">
                <a:solidFill>
                  <a:srgbClr val="990033"/>
                </a:solidFill>
              </a:rPr>
              <a:t>Б. Шоу</a:t>
            </a:r>
          </a:p>
        </p:txBody>
      </p:sp>
      <p:pic>
        <p:nvPicPr>
          <p:cNvPr id="3076" name="il_fi" descr="tolerantnos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125538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195513" y="620713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bg-BG" sz="4000" b="1">
                <a:solidFill>
                  <a:srgbClr val="990033"/>
                </a:solidFill>
              </a:rPr>
              <a:t>Толерантност –</a:t>
            </a:r>
          </a:p>
          <a:p>
            <a:r>
              <a:rPr lang="ru-RU" altLang="bg-BG" sz="4000" b="1">
                <a:solidFill>
                  <a:srgbClr val="990033"/>
                </a:solidFill>
              </a:rPr>
              <a:t>синоним на: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 rot="-1297116">
            <a:off x="606425" y="3025775"/>
            <a:ext cx="3275013" cy="1535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bg-BG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6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търпимост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-1763068">
            <a:off x="1144588" y="3157538"/>
            <a:ext cx="7559675" cy="1541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bg-BG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71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зачитане на чуждото мнение 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rot="-1194638">
            <a:off x="4808538" y="4119563"/>
            <a:ext cx="3646487" cy="1993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bg-BG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5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лоялност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Картинка 289 из 454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50768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Картинка 259 из 454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549275"/>
            <a:ext cx="30241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5650" y="3573463"/>
            <a:ext cx="76327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bg-BG" sz="2800" b="1">
                <a:solidFill>
                  <a:srgbClr val="FF0000"/>
                </a:solidFill>
              </a:rPr>
              <a:t>Толерантността </a:t>
            </a:r>
            <a:r>
              <a:rPr lang="ru-RU" altLang="bg-BG" sz="2800"/>
              <a:t> </a:t>
            </a:r>
            <a:r>
              <a:rPr lang="ru-RU" altLang="bg-BG" sz="2800" b="1">
                <a:solidFill>
                  <a:schemeClr val="accent2"/>
                </a:solidFill>
              </a:rPr>
              <a:t>като качество на личността се проявява, когато приемаме различните от нас;</a:t>
            </a:r>
          </a:p>
          <a:p>
            <a:r>
              <a:rPr lang="ru-RU" altLang="bg-BG" sz="2800" b="1">
                <a:solidFill>
                  <a:schemeClr val="accent2"/>
                </a:solidFill>
              </a:rPr>
              <a:t>когато приемаме човека такъв, какъвто е, без значение от каква националност и вяра е; как изглежда, каква култура и традиции има.</a:t>
            </a:r>
            <a:r>
              <a:rPr lang="ru-RU" altLang="bg-BG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692275" y="260350"/>
            <a:ext cx="642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bg-BG" sz="3600" b="1">
                <a:solidFill>
                  <a:srgbClr val="990033"/>
                </a:solidFill>
              </a:rPr>
              <a:t>Проява на нетолерантност.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539750" y="1341438"/>
            <a:ext cx="76327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bg-BG" sz="2400" b="1">
                <a:solidFill>
                  <a:srgbClr val="003399"/>
                </a:solidFill>
              </a:rPr>
              <a:t>- Обиждаш, присмиваш се, показваш пренебрежение към различния от теб; </a:t>
            </a:r>
          </a:p>
          <a:p>
            <a:r>
              <a:rPr lang="ru-RU" altLang="bg-BG" sz="2400" b="1"/>
              <a:t>-  </a:t>
            </a:r>
            <a:r>
              <a:rPr lang="ru-RU" altLang="bg-BG" sz="2400" b="1">
                <a:solidFill>
                  <a:srgbClr val="FF0000"/>
                </a:solidFill>
              </a:rPr>
              <a:t>Игнориране (не разговаряш, изолираш събеседника); </a:t>
            </a:r>
          </a:p>
          <a:p>
            <a:r>
              <a:rPr lang="ru-RU" altLang="bg-BG" sz="2400" b="1"/>
              <a:t> - </a:t>
            </a:r>
            <a:r>
              <a:rPr lang="ru-RU" altLang="bg-BG" sz="2400" b="1">
                <a:solidFill>
                  <a:schemeClr val="accent2"/>
                </a:solidFill>
              </a:rPr>
              <a:t>Предубеждение и предразсъдъци (съставяш си погрешна мнение за човека, защото е от различен пол, раса етническа група, култура); </a:t>
            </a:r>
          </a:p>
          <a:p>
            <a:r>
              <a:rPr lang="ru-RU" altLang="bg-BG" sz="2400" b="1"/>
              <a:t>- </a:t>
            </a:r>
            <a:r>
              <a:rPr lang="ru-RU" altLang="bg-BG" sz="2400" b="1">
                <a:solidFill>
                  <a:srgbClr val="FF0000"/>
                </a:solidFill>
              </a:rPr>
              <a:t>Етноцентризъм (приемаш само своите ценности и традиции и ги налагаш на останалите групи, защото мислиш, че са най- добри);</a:t>
            </a:r>
            <a:r>
              <a:rPr lang="ru-RU" altLang="bg-BG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260350"/>
            <a:ext cx="81359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bg-BG" sz="2400" b="1">
              <a:solidFill>
                <a:srgbClr val="CC00CC"/>
              </a:solidFill>
            </a:endParaRPr>
          </a:p>
          <a:p>
            <a:r>
              <a:rPr lang="bg-BG" altLang="bg-BG" sz="2400" b="1">
                <a:solidFill>
                  <a:srgbClr val="CC00CC"/>
                </a:solidFill>
              </a:rPr>
              <a:t>            Зачитане на други вероизповедания</a:t>
            </a:r>
            <a:endParaRPr lang="en-US" altLang="bg-BG" sz="2400" b="1">
              <a:solidFill>
                <a:srgbClr val="CC00CC"/>
              </a:solidFill>
            </a:endParaRPr>
          </a:p>
          <a:p>
            <a:endParaRPr lang="en-US" altLang="bg-BG" sz="2400" b="1">
              <a:solidFill>
                <a:srgbClr val="CC00CC"/>
              </a:solidFill>
            </a:endParaRPr>
          </a:p>
          <a:p>
            <a:endParaRPr lang="en-US" altLang="bg-BG" sz="2400" b="1">
              <a:solidFill>
                <a:srgbClr val="CC00CC"/>
              </a:solidFill>
            </a:endParaRPr>
          </a:p>
          <a:p>
            <a:r>
              <a:rPr lang="ru-RU" altLang="bg-BG" sz="2400" b="1">
                <a:solidFill>
                  <a:srgbClr val="CC00CC"/>
                </a:solidFill>
              </a:rPr>
              <a:t>-  </a:t>
            </a:r>
            <a:r>
              <a:rPr lang="ru-RU" altLang="bg-BG" sz="2400" b="1">
                <a:solidFill>
                  <a:srgbClr val="FF0000"/>
                </a:solidFill>
              </a:rPr>
              <a:t>Оскверняваш религиозните символи на другите; </a:t>
            </a:r>
          </a:p>
          <a:p>
            <a:endParaRPr lang="en-US" altLang="bg-BG" sz="2400" b="1">
              <a:solidFill>
                <a:schemeClr val="accent2"/>
              </a:solidFill>
            </a:endParaRPr>
          </a:p>
          <a:p>
            <a:endParaRPr lang="en-US" altLang="bg-BG" sz="2400" b="1">
              <a:solidFill>
                <a:schemeClr val="accent2"/>
              </a:solidFill>
            </a:endParaRPr>
          </a:p>
          <a:p>
            <a:r>
              <a:rPr lang="ru-RU" altLang="bg-BG" sz="2400" b="1">
                <a:solidFill>
                  <a:schemeClr val="accent2"/>
                </a:solidFill>
              </a:rPr>
              <a:t>-  Религиозно преследваш хората, които не са от твоето вероизповедание;</a:t>
            </a:r>
          </a:p>
          <a:p>
            <a:r>
              <a:rPr lang="ru-RU" altLang="bg-BG" sz="2400" b="1">
                <a:solidFill>
                  <a:srgbClr val="CC00CC"/>
                </a:solidFill>
              </a:rPr>
              <a:t> </a:t>
            </a:r>
            <a:endParaRPr lang="en-US" altLang="bg-BG" sz="2400" b="1">
              <a:solidFill>
                <a:srgbClr val="CC00CC"/>
              </a:solidFill>
            </a:endParaRPr>
          </a:p>
          <a:p>
            <a:endParaRPr lang="en-US" altLang="bg-BG" sz="2400" b="1">
              <a:solidFill>
                <a:srgbClr val="CC00CC"/>
              </a:solidFill>
            </a:endParaRPr>
          </a:p>
          <a:p>
            <a:r>
              <a:rPr lang="ru-RU" altLang="bg-BG" sz="2400" b="1">
                <a:solidFill>
                  <a:srgbClr val="CC00CC"/>
                </a:solidFill>
              </a:rPr>
              <a:t> - </a:t>
            </a:r>
            <a:r>
              <a:rPr lang="ru-RU" altLang="bg-BG" sz="2400" b="1">
                <a:solidFill>
                  <a:srgbClr val="FF0000"/>
                </a:solidFill>
              </a:rPr>
              <a:t>Отделяш различните от теб в отделни селища  или ги изпращаш насилствено в изгнание.</a:t>
            </a:r>
            <a:r>
              <a:rPr lang="ru-RU" altLang="bg-BG" sz="2400"/>
              <a:t> </a:t>
            </a:r>
          </a:p>
          <a:p>
            <a:endParaRPr lang="ru-RU" altLang="bg-BG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195513" y="188913"/>
            <a:ext cx="45005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bg-BG" sz="2800" b="1" i="1">
                <a:solidFill>
                  <a:srgbClr val="990033"/>
                </a:solidFill>
              </a:rPr>
              <a:t>Определение </a:t>
            </a:r>
          </a:p>
          <a:p>
            <a:r>
              <a:rPr lang="ru-RU" altLang="bg-BG" sz="2800" b="1" i="1">
                <a:solidFill>
                  <a:srgbClr val="990033"/>
                </a:solidFill>
              </a:rPr>
              <a:t>за толерантност :</a:t>
            </a:r>
          </a:p>
        </p:txBody>
      </p:sp>
      <p:pic>
        <p:nvPicPr>
          <p:cNvPr id="8195" name="Picture 5" descr="Картин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133600"/>
            <a:ext cx="35242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1412875"/>
            <a:ext cx="55784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bg-BG" sz="2000" b="1">
                <a:solidFill>
                  <a:srgbClr val="003399"/>
                </a:solidFill>
              </a:rPr>
              <a:t>- Сътрудничество, в дух на партньорство.</a:t>
            </a:r>
          </a:p>
          <a:p>
            <a:r>
              <a:rPr lang="ru-RU" altLang="bg-BG" sz="2000" b="1">
                <a:solidFill>
                  <a:srgbClr val="003399"/>
                </a:solidFill>
              </a:rPr>
              <a:t> </a:t>
            </a:r>
          </a:p>
          <a:p>
            <a:r>
              <a:rPr lang="ru-RU" altLang="bg-BG" sz="2000" b="1">
                <a:solidFill>
                  <a:srgbClr val="003399"/>
                </a:solidFill>
              </a:rPr>
              <a:t>- Готовност да се съобразяваме с чуждото мнение.  </a:t>
            </a:r>
          </a:p>
          <a:p>
            <a:r>
              <a:rPr lang="ru-RU" altLang="bg-BG" sz="2000" b="1">
                <a:solidFill>
                  <a:srgbClr val="003399"/>
                </a:solidFill>
              </a:rPr>
              <a:t> </a:t>
            </a:r>
          </a:p>
          <a:p>
            <a:r>
              <a:rPr lang="ru-RU" altLang="bg-BG" sz="2000" b="1">
                <a:solidFill>
                  <a:srgbClr val="003399"/>
                </a:solidFill>
              </a:rPr>
              <a:t>- Уважение на човешкото достойнство.</a:t>
            </a:r>
          </a:p>
          <a:p>
            <a:endParaRPr lang="ru-RU" altLang="bg-BG" sz="2000" b="1">
              <a:solidFill>
                <a:srgbClr val="003399"/>
              </a:solidFill>
            </a:endParaRPr>
          </a:p>
          <a:p>
            <a:r>
              <a:rPr lang="ru-RU" altLang="bg-BG" sz="2000" b="1">
                <a:solidFill>
                  <a:srgbClr val="003399"/>
                </a:solidFill>
              </a:rPr>
              <a:t>- Зачитане правата на другите. </a:t>
            </a:r>
          </a:p>
          <a:p>
            <a:endParaRPr lang="ru-RU" altLang="bg-BG" sz="2000" b="1">
              <a:solidFill>
                <a:srgbClr val="003399"/>
              </a:solidFill>
            </a:endParaRPr>
          </a:p>
          <a:p>
            <a:r>
              <a:rPr lang="ru-RU" altLang="bg-BG" sz="2000" b="1">
                <a:solidFill>
                  <a:srgbClr val="003399"/>
                </a:solidFill>
              </a:rPr>
              <a:t>- Приемане на другите, каквито са. </a:t>
            </a:r>
          </a:p>
          <a:p>
            <a:endParaRPr lang="ru-RU" altLang="bg-BG" sz="2000" b="1">
              <a:solidFill>
                <a:srgbClr val="003399"/>
              </a:solidFill>
            </a:endParaRPr>
          </a:p>
          <a:p>
            <a:r>
              <a:rPr lang="ru-RU" altLang="bg-BG" sz="2000" b="1">
                <a:solidFill>
                  <a:srgbClr val="003399"/>
                </a:solidFill>
              </a:rPr>
              <a:t>- Способност да се поставиш на мястото на другия.</a:t>
            </a:r>
            <a:endParaRPr lang="bg-BG" altLang="bg-BG" sz="2000" b="1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Картина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57338"/>
            <a:ext cx="3665537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067175" y="836613"/>
            <a:ext cx="47164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bg-BG" sz="2400" b="1">
                <a:solidFill>
                  <a:srgbClr val="003399"/>
                </a:solidFill>
              </a:rPr>
              <a:t>- Признание на многообразията. </a:t>
            </a:r>
          </a:p>
          <a:p>
            <a:endParaRPr lang="ru-RU" altLang="bg-BG" sz="2400" b="1">
              <a:solidFill>
                <a:srgbClr val="003399"/>
              </a:solidFill>
            </a:endParaRPr>
          </a:p>
          <a:p>
            <a:r>
              <a:rPr lang="ru-RU" altLang="bg-BG" sz="2400" b="1">
                <a:solidFill>
                  <a:srgbClr val="003399"/>
                </a:solidFill>
              </a:rPr>
              <a:t>- Признаване на равенството между хората.</a:t>
            </a:r>
          </a:p>
          <a:p>
            <a:endParaRPr lang="ru-RU" altLang="bg-BG" sz="2400" b="1">
              <a:solidFill>
                <a:srgbClr val="003399"/>
              </a:solidFill>
            </a:endParaRPr>
          </a:p>
          <a:p>
            <a:r>
              <a:rPr lang="ru-RU" altLang="bg-BG" sz="2400" b="1">
                <a:solidFill>
                  <a:srgbClr val="003399"/>
                </a:solidFill>
              </a:rPr>
              <a:t>- Търпимост към чуждото мнение, поведение и религия. </a:t>
            </a:r>
          </a:p>
          <a:p>
            <a:endParaRPr lang="ru-RU" altLang="bg-BG" sz="2400" b="1">
              <a:solidFill>
                <a:srgbClr val="003399"/>
              </a:solidFill>
            </a:endParaRPr>
          </a:p>
          <a:p>
            <a:r>
              <a:rPr lang="ru-RU" altLang="bg-BG" sz="2400" b="1">
                <a:solidFill>
                  <a:srgbClr val="003399"/>
                </a:solidFill>
              </a:rPr>
              <a:t>- Отказ да доминираш над другите, да им причиняваш болка, насилие и вреда.</a:t>
            </a:r>
            <a:r>
              <a:rPr lang="ru-RU" altLang="bg-BG" sz="24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539750" y="1125538"/>
            <a:ext cx="81438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g-BG" sz="54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0066CC"/>
                    </a:gs>
                    <a:gs pos="100000">
                      <a:srgbClr val="FF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КАК ДА СТАНЕМ ТОЛЕРАНТНИ ?</a:t>
            </a:r>
          </a:p>
        </p:txBody>
      </p:sp>
      <p:pic>
        <p:nvPicPr>
          <p:cNvPr id="12293" name="Picture 5" descr="BD001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565400"/>
            <a:ext cx="403225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715</Words>
  <Application>Microsoft Office PowerPoint</Application>
  <PresentationFormat>On-screen Show (4:3)</PresentationFormat>
  <Paragraphs>190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Arial Unicode MS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2013-10-25T12:15:07Z</dcterms:created>
  <dcterms:modified xsi:type="dcterms:W3CDTF">2016-11-21T08:18:49Z</dcterms:modified>
</cp:coreProperties>
</file>