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8" r:id="rId4"/>
    <p:sldId id="262" r:id="rId5"/>
    <p:sldId id="260" r:id="rId6"/>
    <p:sldId id="263" r:id="rId7"/>
    <p:sldId id="265" r:id="rId8"/>
    <p:sldId id="264" r:id="rId9"/>
    <p:sldId id="261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422C16"/>
    <a:srgbClr val="0C788E"/>
    <a:srgbClr val="321900"/>
    <a:srgbClr val="003300"/>
    <a:srgbClr val="5F5F5F"/>
    <a:srgbClr val="1C1C1C"/>
    <a:srgbClr val="333333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397" autoAdjust="0"/>
    <p:restoredTop sz="94291" autoAdjust="0"/>
  </p:normalViewPr>
  <p:slideViewPr>
    <p:cSldViewPr>
      <p:cViewPr>
        <p:scale>
          <a:sx n="70" d="100"/>
          <a:sy n="70" d="100"/>
        </p:scale>
        <p:origin x="-9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DDE1D-A02B-4B77-860F-9006DCBEF01C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F08A1-B791-46F4-B309-BE8CFB31F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4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814B8E4-0794-4D72-B246-341EE79D5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6DDF8282-2112-46C8-A68F-09C1402F6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8816E65A-F1A8-498B-9C6F-C4E17559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5FE891AB-F645-4533-A607-B8E220B1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EC9ACCD0-E066-483F-9EBC-258D7F9C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2386B-CEAF-4AAC-ABAB-A5ED4D74F4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178643954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FFC5051-ACD0-4D26-852B-BFA4D951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39525278-0121-4D18-9EA6-BF4405D26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31BD0C2F-BDBD-424E-9B04-76AF21E1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DAD20892-CB9C-42E7-BB47-728BFC0E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C168A28F-9C1C-4342-A7F7-B7BDB575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D86DB-AF13-4C1D-82C4-9922ACDDC4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40474486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E2333C6A-E2FE-4239-B8F3-5FF7BFFC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27B5F22B-18E2-473F-8453-585256818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309A67EF-C935-4732-B346-F89E12EF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00FD0F63-17FF-4A18-8410-88445DC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0A5F7FBB-08CC-48DA-9F60-269BB48F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C52D8-A5D7-4AE3-826D-AA7F243271A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34192903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6F204F8-BF41-46D1-99DE-7B92C01B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2DAFCFD-F40B-4B4E-A7FB-DF7EE0A1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698D855D-912A-40E2-A574-8674B3D1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91DCC031-6BDE-4FAF-A405-1365F3F6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3B383717-1E2A-4199-A6CC-028F956B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494EF-414D-413E-9B46-FF05D663DD5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81499950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7B0DF5C-93F2-483A-BC48-5B5FC9B3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F8DB2AFC-FB30-4712-80FC-764FA5DA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14609ACF-38E2-43BE-A1E7-5885A91D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60E103F3-E264-4771-81CD-11BB9981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196F9732-F390-4F49-8953-3B66ACA0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3DAA1-6ED5-4278-90AC-42B44A4AF25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290846462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F4EA8DFB-E91C-4539-8088-B5942074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39E9A297-1E69-4D3A-97C1-905F0C70A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E734EDA4-9086-4D08-BF2F-942FFC15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340882AE-9E16-4878-A216-DA7CEE45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B4711C05-8DDA-4A9F-BBA5-100D5B89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3FDDBF67-A95A-4114-9AE6-C9FCEDE0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42506-013E-4C1F-AC70-51EFAE9109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33912136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6BBC047-35BC-4E39-B807-AA9B739D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279D44AD-3CE3-47FE-8FE4-6C27332C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71840DB1-E43B-429D-99A3-5BE7FC64F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8C53A420-D628-441D-94AB-0DBE1EFB5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6E7DF77E-0323-42BA-995A-564BE2C75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7B5DE127-4230-4BBE-9C92-4C1E18D9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7A65FC09-158F-4722-9158-DAF4B359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784E0E44-E6BF-4945-80EF-06BC9761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BD513-FD9A-4C3B-B97C-5582100839B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69839219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CC8C076-47BB-49E9-8F3B-3D6B7A63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6A5B655B-5B1B-41B8-939A-C17C4ECB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5D59BDFE-ED75-45F4-8A26-D5BAD25C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9A7770E4-54D7-49B0-B753-2D3D4016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1A0DB-B00C-44E2-9516-691637B9137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149907130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48A7224A-AB5E-41E5-BBE4-8511C172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08B1FE6D-E3B6-438F-BB8F-E7FE6EAC8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0D13C172-1EBC-4754-A554-972BB3D9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968B0-1428-4CE2-BB08-7997F3E6E8E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416019204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3AB12608-6072-435F-9BD2-81070664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18B1E9F8-9E6D-4E97-A622-F29137C7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E14A3B02-79D7-4E76-BDFD-7C1A8286E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9F3744D3-88E6-46D0-B573-BF0FF586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9BA0F6EB-7E48-4ABB-A1B0-D01EF57C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5A99D3C3-698E-4451-A0BD-33B4CF66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A1FB-0603-40BE-855E-C272B7E773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36690438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D7DF0613-F8E3-4EC4-AC31-C0DC78FE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3022E1E5-5922-4F96-AF3B-5CB101405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2D294D56-0447-43CF-8FCA-A2A546168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58A591B6-6FB1-4875-A217-51D6F31B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4119950A-C383-4413-8546-E24B5953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3A50D0C4-7AA2-463E-99C3-24B8342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2548A-C675-45C3-B26B-F38C03425D5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xmlns="" val="13326435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3C5A64F-4577-4B59-A60E-20301E974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005644C-8490-402E-916D-0F7D9AC62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EF8BD2-EEF4-47BD-9B97-35C61C635C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7E25F06-8D85-4770-BD1D-731211A38D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2E4A5A2-3FB1-4824-82F3-5549B8853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637A8-E3A6-4F7D-BC41-C44023A2B48C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71DAC4F0-415B-4CD6-BB63-68029DDA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499" y="8486"/>
            <a:ext cx="5143500" cy="6858000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87E75581-B9EA-4B69-8D04-FF4A285CA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29333" y="-8486"/>
            <a:ext cx="5143500" cy="685800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10E458D5-35FC-49A1-9A57-FA0368A82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72449"/>
          <a:stretch/>
        </p:blipFill>
        <p:spPr>
          <a:xfrm>
            <a:off x="323528" y="5643144"/>
            <a:ext cx="8280920" cy="127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1BA5A36F-0CF8-40C7-8035-FAAEBE7CE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943707" y="3892623"/>
            <a:ext cx="5256584" cy="130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xmlns="" id="{AF1A3058-021B-4830-8856-AA966FEC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53684">
            <a:off x="599476" y="3996137"/>
            <a:ext cx="5678372" cy="188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xmlns="" id="{3C47FD27-D2E7-4145-8BD8-2F341A6A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37269">
            <a:off x="3578270" y="3846788"/>
            <a:ext cx="5266840" cy="1451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6D27E467-C297-4F84-BF67-1875DC1C4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32" y="4857053"/>
            <a:ext cx="4648927" cy="1281038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xmlns="" id="{029A1AB8-ED36-46EA-BB8B-77EDC853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38871" y="4316129"/>
            <a:ext cx="6121533" cy="4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xmlns="" id="{A0004645-BBAA-4F57-9B04-4F258B428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40749">
            <a:off x="-471432" y="4137957"/>
            <a:ext cx="6858594" cy="188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xmlns="" id="{8E35037C-B94E-46AD-B8DF-E1D400082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95661">
            <a:off x="4042045" y="1765993"/>
            <a:ext cx="1686230" cy="46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xmlns="" id="{C41E2E7C-C411-423D-BCBE-DFEF71CCC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5670" y="2409028"/>
            <a:ext cx="3873871" cy="38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49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Rectangle 126">
            <a:extLst>
              <a:ext uri="{FF2B5EF4-FFF2-40B4-BE49-F238E27FC236}">
                <a16:creationId xmlns:a16="http://schemas.microsoft.com/office/drawing/2014/main" xmlns="" id="{580D106E-DA42-47D4-A2E9-7DB6709E7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00613"/>
            <a:ext cx="48958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s-ES" altLang="en-US" b="1" dirty="0">
              <a:solidFill>
                <a:srgbClr val="333333"/>
              </a:solidFill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33532190-2A0C-403F-B3B1-64495267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6" t="8759" r="23534" b="10862"/>
          <a:stretch/>
        </p:blipFill>
        <p:spPr>
          <a:xfrm>
            <a:off x="6372200" y="404663"/>
            <a:ext cx="2195736" cy="2664297"/>
          </a:xfrm>
          <a:prstGeom prst="rect">
            <a:avLst/>
          </a:prstGeo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8F6951E5-983A-4A8D-A4F8-2E2616CBECDB}"/>
              </a:ext>
            </a:extLst>
          </p:cNvPr>
          <p:cNvSpPr/>
          <p:nvPr/>
        </p:nvSpPr>
        <p:spPr>
          <a:xfrm>
            <a:off x="0" y="3068960"/>
            <a:ext cx="91440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6000" b="1" i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Heavy" panose="020B0903020102020204" pitchFamily="34" charset="0"/>
              </a:rPr>
              <a:t>БАБА </a:t>
            </a:r>
            <a:endParaRPr lang="en-US" sz="6000" b="1" i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Franklin Gothic Heavy" panose="020B0903020102020204" pitchFamily="34" charset="0"/>
            </a:endParaRPr>
          </a:p>
          <a:p>
            <a:pPr algn="ctr"/>
            <a:endParaRPr lang="en-US" sz="2000" b="1" i="1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Franklin Gothic Heavy" panose="020B0903020102020204" pitchFamily="34" charset="0"/>
            </a:endParaRPr>
          </a:p>
          <a:p>
            <a:pPr algn="ctr"/>
            <a:r>
              <a:rPr lang="bg-BG" sz="6000" b="1" i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ranklin Gothic Heavy" panose="020B0903020102020204" pitchFamily="34" charset="0"/>
              </a:rPr>
              <a:t>МАРТА</a:t>
            </a:r>
            <a:endParaRPr lang="en-US" sz="6000" b="1" i="1" dirty="0">
              <a:ln w="12700">
                <a:solidFill>
                  <a:sysClr val="windowText" lastClr="0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>
            <a:extLst>
              <a:ext uri="{FF2B5EF4-FFF2-40B4-BE49-F238E27FC236}">
                <a16:creationId xmlns:a16="http://schemas.microsoft.com/office/drawing/2014/main" xmlns="" id="{F515FEEB-96B1-4014-B3F2-CC558E5A9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872" y="1772816"/>
            <a:ext cx="5255815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 Марта е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митичен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персонаж</a:t>
            </a: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българския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фолклор.В</a:t>
            </a:r>
            <a:r>
              <a:rPr lang="en-US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народните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вярвания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представени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пословици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приказки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името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ѝ е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свързано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името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месец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„март“. </a:t>
            </a:r>
            <a:endParaRPr lang="en-US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xmlns="" id="{4722E79B-DDAD-40C3-AFB7-17422EAC7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" y="1916832"/>
            <a:ext cx="3980954" cy="3980954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B6E84A18-060A-4A77-899B-3E43FFD2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05865" y="1916832"/>
            <a:ext cx="3647227" cy="4007942"/>
          </a:xfrm>
          <a:prstGeom prst="rect">
            <a:avLst/>
          </a:prstGeom>
        </p:spPr>
      </p:pic>
      <p:sp>
        <p:nvSpPr>
          <p:cNvPr id="4" name="Заглавие 3">
            <a:extLst>
              <a:ext uri="{FF2B5EF4-FFF2-40B4-BE49-F238E27FC236}">
                <a16:creationId xmlns:a16="http://schemas.microsoft.com/office/drawing/2014/main" xmlns="" id="{57FA0DC9-EA2B-4DC9-8D0B-0EA80B74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1745432"/>
            <a:ext cx="5724128" cy="5112568"/>
          </a:xfrm>
        </p:spPr>
        <p:txBody>
          <a:bodyPr/>
          <a:lstStyle/>
          <a:p>
            <a:pPr algn="l"/>
            <a:r>
              <a:rPr lang="bg-BG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месеците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които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персонифицирани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българските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митични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януари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февруари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март.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Януари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февруари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представени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като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братя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лют характер –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Голям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Сечко и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Малък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Сечко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8966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>
            <a:extLst>
              <a:ext uri="{FF2B5EF4-FFF2-40B4-BE49-F238E27FC236}">
                <a16:creationId xmlns:a16="http://schemas.microsoft.com/office/drawing/2014/main" xmlns="" id="{F515FEEB-96B1-4014-B3F2-CC558E5A9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27984" y="2056276"/>
            <a:ext cx="3888432" cy="424847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 Баба Марта и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месец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март се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свързват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много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обичаи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празници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посветени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alt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идващата</a:t>
            </a:r>
            <a:r>
              <a:rPr lang="ru-RU" alt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пролет.</a:t>
            </a:r>
            <a:endParaRPr lang="en-US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FC17BC19-F3D8-4DFB-A8AE-4DB1F38C6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003953"/>
            <a:ext cx="439723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78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59A26D9A-EC9B-4C01-AA75-5107A4868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6" t="5084" r="10170" b="8475"/>
          <a:stretch/>
        </p:blipFill>
        <p:spPr>
          <a:xfrm>
            <a:off x="5364088" y="2060848"/>
            <a:ext cx="3471585" cy="3672408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CC6D28A4-E57C-4F7E-BDE4-C81EE5DF3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638022"/>
            <a:ext cx="4896544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Най-известният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обичай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свързан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Баба Марта, е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закичването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хора и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Мартеница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усукани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бяла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червена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нишка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март –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пристигането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Баба Марта.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xmlns="" id="{3082CED3-1CBF-49C8-B463-48EBBF92E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777" t="-7171" r="91373" b="81101"/>
          <a:stretch/>
        </p:blipFill>
        <p:spPr>
          <a:xfrm rot="18133524">
            <a:off x="8079959" y="1743406"/>
            <a:ext cx="807785" cy="10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2136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xmlns="" id="{58906D0A-6D21-4183-B2AC-0AC6FF9E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912" y="1254630"/>
            <a:ext cx="5076056" cy="5589240"/>
          </a:xfrm>
        </p:spPr>
        <p:txBody>
          <a:bodyPr/>
          <a:lstStyle/>
          <a:p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целия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месец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извършват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обреди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гонене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змии и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гущери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както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гадания,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свързани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някои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прелетни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en-US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птици</a:t>
            </a:r>
            <a:r>
              <a:rPr lang="ru-RU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g-BG" alt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45B345DF-E613-47B5-A5BC-A27D9094A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16832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23569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xmlns="" id="{B1BAC225-68CE-4A79-AEF7-FC99B12A13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" y="0"/>
            <a:ext cx="9141267" cy="6858000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xmlns="" id="{C65110B1-438D-4CE5-9E6A-AB0BF25C5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778550"/>
            <a:ext cx="5748897" cy="223224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xmlns="" id="{AAE8B69E-75EC-4E29-A7F9-625713021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309" y="0"/>
            <a:ext cx="2857500" cy="2857500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xmlns="" id="{AB7909FA-CBCA-44CB-BD9C-7CF69B05B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75455"/>
            <a:ext cx="9144000" cy="1887510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xmlns="" id="{4CA46C29-D7B1-4766-9C7F-E358198564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10798"/>
            <a:ext cx="3009222" cy="2943804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xmlns="" id="{08183BB0-FFD4-46A2-B604-378C0C12E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830">
            <a:off x="848322" y="-360150"/>
            <a:ext cx="2262779" cy="4093470"/>
          </a:xfrm>
          <a:prstGeom prst="rect">
            <a:avLst/>
          </a:prstGeom>
        </p:spPr>
      </p:pic>
      <p:pic>
        <p:nvPicPr>
          <p:cNvPr id="2050" name="Picture 2" descr="Ð¡Ð²ÑÑÐ·Ð°Ð½Ð¾ Ð¸Ð·Ð¾Ð±ÑÐ°Ð¶ÐµÐ½Ð¸Ðµ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0298" y="4953000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2" descr="Ð¡Ð²ÑÑÐ·Ð°Ð½Ð¾ Ð¸Ð·Ð¾Ð±ÑÐ°Ð¶ÐµÐ½Ð¸Ðµ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4953000"/>
            <a:ext cx="1905000" cy="1905000"/>
          </a:xfrm>
          <a:prstGeom prst="rect">
            <a:avLst/>
          </a:prstGeom>
          <a:noFill/>
        </p:spPr>
      </p:pic>
      <p:pic>
        <p:nvPicPr>
          <p:cNvPr id="11" name="Picture 2" descr="Ð¡Ð²ÑÑÐ·Ð°Ð½Ð¾ Ð¸Ð·Ð¾Ð±ÑÐ°Ð¶ÐµÐ½Ð¸Ðµ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4643446"/>
            <a:ext cx="1905000" cy="1905000"/>
          </a:xfrm>
          <a:prstGeom prst="rect">
            <a:avLst/>
          </a:prstGeom>
          <a:noFill/>
        </p:spPr>
      </p:pic>
      <p:pic>
        <p:nvPicPr>
          <p:cNvPr id="12" name="Picture 2" descr="Ð¡Ð²ÑÑÐ·Ð°Ð½Ð¾ Ð¸Ð·Ð¾Ð±ÑÐ°Ð¶ÐµÐ½Ð¸Ðµ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857628"/>
            <a:ext cx="1905000" cy="1905000"/>
          </a:xfrm>
          <a:prstGeom prst="rect">
            <a:avLst/>
          </a:prstGeom>
          <a:noFill/>
        </p:spPr>
      </p:pic>
      <p:pic>
        <p:nvPicPr>
          <p:cNvPr id="13" name="Picture 2" descr="Ð¡Ð²ÑÑÐ·Ð°Ð½Ð¾ Ð¸Ð·Ð¾Ð±ÑÐ°Ð¶ÐµÐ½Ð¸Ðµ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49530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209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xmlns="" id="{58906D0A-6D21-4183-B2AC-0AC6FF9E2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bg-BG" alt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РОСЕН </a:t>
            </a:r>
            <a:br>
              <a:rPr lang="bg-BG" alt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КИРИЛОВ </a:t>
            </a:r>
            <a:br>
              <a:rPr lang="bg-BG" alt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VI,,</a:t>
            </a:r>
            <a:r>
              <a:rPr lang="bg-BG" altLang="en-US" sz="5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В‘‘</a:t>
            </a:r>
            <a:endParaRPr lang="en-US" altLang="en-US" sz="5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1D6B60D9-139E-4425-92F1-AD16317E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2"/>
            <a:ext cx="3714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441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25218</TotalTime>
  <Words>144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Diseño predeterminado</vt:lpstr>
      <vt:lpstr>Slide 1</vt:lpstr>
      <vt:lpstr>Slide 2</vt:lpstr>
      <vt:lpstr>Slide 3</vt:lpstr>
      <vt:lpstr>    Три са месеците, които са персонифицирани в българските митични представи – януари, февруари и март. Януари и февруари са представени като братя с лют характер – Голям Сечко и Малък Сечко.</vt:lpstr>
      <vt:lpstr>Slide 5</vt:lpstr>
      <vt:lpstr>Slide 6</vt:lpstr>
      <vt:lpstr>През целия месец се извършват обреди за гонене на змии и гущери, както и гадания, свързани с някои прелетни птици.</vt:lpstr>
      <vt:lpstr>Slide 8</vt:lpstr>
      <vt:lpstr>РОСЕН  КИРИЛОВ  VI,,В‘‘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Maria</cp:lastModifiedBy>
  <cp:revision>719</cp:revision>
  <dcterms:created xsi:type="dcterms:W3CDTF">2010-05-23T14:28:12Z</dcterms:created>
  <dcterms:modified xsi:type="dcterms:W3CDTF">2019-02-26T10:38:07Z</dcterms:modified>
</cp:coreProperties>
</file>