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bg-BG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4317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6655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2163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86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8105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8513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0126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2413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274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6953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1490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766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1116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4888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9552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2287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8524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D310622-EFE7-4FCC-8869-A55377E842B2}" type="datetimeFigureOut">
              <a:rPr lang="bg-BG" smtClean="0"/>
              <a:pPr/>
              <a:t>26.2.2019 г.</a:t>
            </a:fld>
            <a:endParaRPr lang="bg-BG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155512-A49B-4DC9-9AC7-C494F2F640F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039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69255" y="817033"/>
            <a:ext cx="8825658" cy="1380067"/>
          </a:xfrm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Баба Марта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 flipV="1">
            <a:off x="6502401" y="5638800"/>
            <a:ext cx="685800" cy="50800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163" y="2374900"/>
            <a:ext cx="4554537" cy="3668311"/>
          </a:xfrm>
        </p:spPr>
      </p:pic>
    </p:spTree>
    <p:extLst>
      <p:ext uri="{BB962C8B-B14F-4D97-AF65-F5344CB8AC3E}">
        <p14:creationId xmlns:p14="http://schemas.microsoft.com/office/powerpoint/2010/main" xmlns="" val="14476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539" y="800100"/>
            <a:ext cx="2793158" cy="1219200"/>
          </a:xfrm>
        </p:spPr>
        <p:txBody>
          <a:bodyPr/>
          <a:lstStyle/>
          <a:p>
            <a:r>
              <a:rPr lang="bg-BG" sz="3200" dirty="0" smtClean="0">
                <a:solidFill>
                  <a:srgbClr val="FFC000"/>
                </a:solidFill>
              </a:rPr>
              <a:t>Баба Марта – Елин Пелин</a:t>
            </a:r>
            <a:endParaRPr lang="bg-BG" sz="32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090" y="2235200"/>
            <a:ext cx="3043237" cy="3937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9400" y="1028700"/>
            <a:ext cx="6642099" cy="58293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Плети, плети Бабо Марто,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Изплети ми мартенички, 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Да ги вържем на ръчички,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Да излезем на полето,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Да наберем иглика,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Да посрещнем гостенките-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Лястовички бързокрили,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Кърко-щърко жабара,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Че ни води пролетта,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Да натопли земята,</a:t>
            </a:r>
          </a:p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Да разтупка сърцата!</a:t>
            </a:r>
          </a:p>
          <a:p>
            <a:endParaRPr lang="bg-BG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4101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03200"/>
            <a:ext cx="5676900" cy="6426200"/>
          </a:xfrm>
        </p:spPr>
        <p:txBody>
          <a:bodyPr/>
          <a:lstStyle/>
          <a:p>
            <a:pPr algn="ctr"/>
            <a:r>
              <a:rPr lang="bg-BG" sz="3000" dirty="0" smtClean="0">
                <a:solidFill>
                  <a:srgbClr val="FFC000"/>
                </a:solidFill>
              </a:rPr>
              <a:t>Те живеели отдавна на територията на нашата страна. Пижо бил хубавец, напет и скромен младеж, който се славел с трудолюбието си. Пенда била най-красивата девойка в цялата околия. Тя притежавала честна и скромна душа, била добра и много искрена мома. Двамата се влюбили от пръв поглед и вдигнали голяма сватба.  </a:t>
            </a:r>
            <a:endParaRPr lang="bg-BG" sz="30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054100"/>
            <a:ext cx="3757545" cy="1168400"/>
          </a:xfrm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</a:rPr>
              <a:t>Пижо и пенда</a:t>
            </a:r>
            <a:endParaRPr lang="bg-BG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2552700"/>
            <a:ext cx="3604603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8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30484" y="1850293"/>
            <a:ext cx="8992345" cy="2057400"/>
          </a:xfrm>
        </p:spPr>
        <p:txBody>
          <a:bodyPr/>
          <a:lstStyle/>
          <a:p>
            <a:pPr algn="ctr"/>
            <a:r>
              <a:rPr lang="bg-BG" sz="6000" dirty="0" smtClean="0">
                <a:solidFill>
                  <a:schemeClr val="bg1"/>
                </a:solidFill>
              </a:rPr>
              <a:t>Симона Стойчева</a:t>
            </a:r>
            <a:endParaRPr lang="bg-BG" sz="6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81600" y="3837580"/>
            <a:ext cx="1549400" cy="861420"/>
          </a:xfrm>
        </p:spPr>
        <p:txBody>
          <a:bodyPr>
            <a:noAutofit/>
          </a:bodyPr>
          <a:lstStyle/>
          <a:p>
            <a:r>
              <a:rPr lang="en-US" sz="6600" dirty="0" smtClean="0"/>
              <a:t>Vi</a:t>
            </a:r>
            <a:r>
              <a:rPr lang="bg-BG" sz="3600" dirty="0" smtClean="0"/>
              <a:t>в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xmlns="" val="41458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622300"/>
            <a:ext cx="5715001" cy="5842000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Мартеницата е обредна по смисъл украса от усукани конци, които се слагат на 1 март за здраве. Мартениците се изработват от вълнена или памучна прежда в двата основни цвята бяло и червено.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558" y="1371153"/>
            <a:ext cx="4216941" cy="45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0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Цветовете на мартениците имат строго определен смисъл, червено-кръв, а бяло-чистота и щастие.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5559" y="2057400"/>
            <a:ext cx="3899441" cy="33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4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5249" y="241300"/>
            <a:ext cx="10241279" cy="3098800"/>
          </a:xfrm>
        </p:spPr>
        <p:txBody>
          <a:bodyPr/>
          <a:lstStyle/>
          <a:p>
            <a:r>
              <a:rPr lang="bg-BG" sz="2800" dirty="0" smtClean="0">
                <a:solidFill>
                  <a:schemeClr val="bg1"/>
                </a:solidFill>
              </a:rPr>
              <a:t>Този обичай е характерен за Балканския полуостров и се е превърнал в балканска традиция. Той присъства в Румъния и Молдова. Подобен обичай се среща и в Албания, Македония и </a:t>
            </a:r>
            <a:r>
              <a:rPr lang="bg-BG" sz="2800" dirty="0">
                <a:solidFill>
                  <a:schemeClr val="bg1"/>
                </a:solidFill>
              </a:rPr>
              <a:t>с</a:t>
            </a:r>
            <a:r>
              <a:rPr lang="bg-BG" sz="2800" dirty="0" smtClean="0">
                <a:solidFill>
                  <a:schemeClr val="bg1"/>
                </a:solidFill>
              </a:rPr>
              <a:t>еверна Гърция</a:t>
            </a:r>
            <a:r>
              <a:rPr lang="bg-BG" sz="3200" dirty="0" smtClean="0">
                <a:solidFill>
                  <a:srgbClr val="FFC000"/>
                </a:solidFill>
              </a:rPr>
              <a:t>.</a:t>
            </a:r>
            <a:endParaRPr lang="bg-BG" sz="3200" dirty="0">
              <a:solidFill>
                <a:srgbClr val="FFC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2641599" y="3543300"/>
            <a:ext cx="6362701" cy="24765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700" y="3060700"/>
            <a:ext cx="8318500" cy="3797300"/>
          </a:xfrm>
        </p:spPr>
      </p:pic>
    </p:spTree>
    <p:extLst>
      <p:ext uri="{BB962C8B-B14F-4D97-AF65-F5344CB8AC3E}">
        <p14:creationId xmlns:p14="http://schemas.microsoft.com/office/powerpoint/2010/main" xmlns="" val="2351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617662"/>
            <a:ext cx="5727700" cy="3343805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Мартениците се махат в края на март или в началото на април, след като сте видели щъркел или лястовица. 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5559" y="1358900"/>
            <a:ext cx="3810000" cy="43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4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bg1"/>
                </a:solidFill>
              </a:rPr>
              <a:t>Времето и Баба Марта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954" y="3124200"/>
            <a:ext cx="3556745" cy="28828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1" y="2311400"/>
            <a:ext cx="6819900" cy="4114800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g-BG" sz="3500" dirty="0" smtClean="0">
                <a:solidFill>
                  <a:schemeClr val="bg1"/>
                </a:solidFill>
              </a:rPr>
              <a:t>Във фолклора Баба Марта е представена като сестра на Голям Сечко (Януари) и Малък Сечко (Февруари). Тя винаги е недоволна от тях или са й изпили виното, или че са свършили някоя голяма пакост. Старицата им се гневи, вследствие времето се разваля</a:t>
            </a:r>
            <a:r>
              <a:rPr lang="bg-BG" sz="3200" dirty="0" smtClean="0"/>
              <a:t>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xmlns="" val="30904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000" dirty="0" smtClean="0">
                <a:solidFill>
                  <a:schemeClr val="bg1"/>
                </a:solidFill>
              </a:rPr>
              <a:t>Легенда</a:t>
            </a:r>
            <a:endParaRPr lang="bg-BG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60700"/>
            <a:ext cx="3746500" cy="3302000"/>
          </a:xfrm>
        </p:spPr>
      </p:pic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3943448" y="2098626"/>
            <a:ext cx="7988300" cy="4414715"/>
          </a:xfrm>
          <a:solidFill>
            <a:schemeClr val="tx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sz="3300" dirty="0" smtClean="0">
                <a:solidFill>
                  <a:schemeClr val="bg1"/>
                </a:solidFill>
              </a:rPr>
              <a:t>„В ден незнаен хан Аспарух, бял гълъб пратил до Катрага. Достигнало бе нещо до неговия слух и запитване изпрати той до брата. Птицата политнала в прозрачната предпролет и върнала се първи лъжецвет, но била ранена в своя дълъг полет от стрела коварна! Приглади хана своя чер чъмбас и на птицата превърза той крилото, бе радостен за всички тоя час, че вест имаше в писмото! Червено бяла вест тук гълъба донесе. </a:t>
            </a:r>
          </a:p>
          <a:p>
            <a:pPr marL="0" indent="0">
              <a:buNone/>
            </a:pPr>
            <a:r>
              <a:rPr lang="bg-BG" sz="3300" dirty="0" smtClean="0">
                <a:solidFill>
                  <a:schemeClr val="bg1"/>
                </a:solidFill>
              </a:rPr>
              <a:t>- Нека всички в този час, червен и бял конец по себе си да сложат! – рече Аспарух с гръмовен глас.“</a:t>
            </a:r>
          </a:p>
          <a:p>
            <a:pPr marL="0" indent="0">
              <a:buNone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xmlns="" val="31460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312" y="-1278207"/>
            <a:ext cx="6101676" cy="7835899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Рано сутрин на първи март всяка домакиня измита къщата и двора си. Това се прави, за да се посрещне Баба Марта „ на чисто и червено“ и тя да бъде усмихната и добра.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8293099" y="3898899"/>
            <a:ext cx="1378617" cy="50801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39100" y="5014393"/>
            <a:ext cx="1941513" cy="101266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036" y="2973754"/>
            <a:ext cx="3733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2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52550"/>
            <a:ext cx="4979145" cy="4184650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На Баба Марта са посветени всички дни от месец март. Хората, които носят имена Марта, Мартина Мартин могат да празнуват имен ден когато си пожелаят.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6200" y="5435600"/>
            <a:ext cx="2284413" cy="203200"/>
          </a:xfrm>
        </p:spPr>
        <p:txBody>
          <a:bodyPr>
            <a:normAutofit fontScale="47500" lnSpcReduction="20000"/>
          </a:bodyPr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100" y="1352550"/>
            <a:ext cx="51435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3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214</TotalTime>
  <Words>450</Words>
  <Application>Microsoft Office PowerPoint</Application>
  <PresentationFormat>Custom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 Boardroom</vt:lpstr>
      <vt:lpstr>Баба Марта</vt:lpstr>
      <vt:lpstr>Мартеницата е обредна по смисъл украса от усукани конци, които се слагат на 1 март за здраве. Мартениците се изработват от вълнена или памучна прежда в двата основни цвята бяло и червено.</vt:lpstr>
      <vt:lpstr>Цветовете на мартениците имат строго определен смисъл, червено-кръв, а бяло-чистота и щастие.</vt:lpstr>
      <vt:lpstr>Този обичай е характерен за Балканския полуостров и се е превърнал в балканска традиция. Той присъства в Румъния и Молдова. Подобен обичай се среща и в Албания, Македония и северна Гърция.</vt:lpstr>
      <vt:lpstr>Мартениците се махат в края на март или в началото на април, след като сте видели щъркел или лястовица. </vt:lpstr>
      <vt:lpstr>Времето и Баба Марта</vt:lpstr>
      <vt:lpstr>Легенда</vt:lpstr>
      <vt:lpstr>Рано сутрин на първи март всяка домакиня измита къщата и двора си. Това се прави, за да се посрещне Баба Марта „ на чисто и червено“ и тя да бъде усмихната и добра.</vt:lpstr>
      <vt:lpstr>На Баба Марта са посветени всички дни от месец март. Хората, които носят имена Марта, Мартина Мартин могат да празнуват имен ден когато си пожелаят.</vt:lpstr>
      <vt:lpstr>Баба Марта – Елин Пелин</vt:lpstr>
      <vt:lpstr>Те живеели отдавна на територията на нашата страна. Пижо бил хубавец, напет и скромен младеж, който се славел с трудолюбието си. Пенда била най-красивата девойка в цялата околия. Тя притежавала честна и скромна душа, била добра и много искрена мома. Двамата се влюбили от пръв поглед и вдигнали голяма сватба.  </vt:lpstr>
      <vt:lpstr>Симона Стойчева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Баба Марта</dc:title>
  <dc:creator>ANDREY-DELLPC</dc:creator>
  <cp:lastModifiedBy>Maria</cp:lastModifiedBy>
  <cp:revision>34</cp:revision>
  <dcterms:created xsi:type="dcterms:W3CDTF">2019-02-24T13:15:18Z</dcterms:created>
  <dcterms:modified xsi:type="dcterms:W3CDTF">2019-02-26T10:43:03Z</dcterms:modified>
</cp:coreProperties>
</file>