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4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dirty="0"/>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6BBB98-237F-44D1-99F7-8DB9EE3F7018}" type="datetimeFigureOut">
              <a:rPr lang="bg-BG" smtClean="0"/>
              <a:t>13.2.2016 г.</a:t>
            </a:fld>
            <a:endParaRPr lang="bg-BG" dirty="0"/>
          </a:p>
        </p:txBody>
      </p:sp>
      <p:sp>
        <p:nvSpPr>
          <p:cNvPr id="4" name="Контейнер за изображение на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dirty="0"/>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dirty="0"/>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B0F33-1CE3-43FF-8906-9BA8DAAD4F01}" type="slidenum">
              <a:rPr lang="bg-BG" smtClean="0"/>
              <a:t>‹#›</a:t>
            </a:fld>
            <a:endParaRPr lang="bg-BG" dirty="0"/>
          </a:p>
        </p:txBody>
      </p:sp>
    </p:spTree>
    <p:extLst>
      <p:ext uri="{BB962C8B-B14F-4D97-AF65-F5344CB8AC3E}">
        <p14:creationId xmlns:p14="http://schemas.microsoft.com/office/powerpoint/2010/main" val="1718367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E132E8F4-DEFE-4559-872A-EB6908B13A37}" type="datetimeFigureOut">
              <a:rPr lang="bg-BG" smtClean="0"/>
              <a:t>13.2.2016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C8E6877C-3BDF-4626-8F4B-293FE3362E9E}" type="slidenum">
              <a:rPr lang="bg-BG" smtClean="0"/>
              <a:t>‹#›</a:t>
            </a:fld>
            <a:endParaRPr lang="bg-BG" dirty="0"/>
          </a:p>
        </p:txBody>
      </p:sp>
    </p:spTree>
    <p:extLst>
      <p:ext uri="{BB962C8B-B14F-4D97-AF65-F5344CB8AC3E}">
        <p14:creationId xmlns:p14="http://schemas.microsoft.com/office/powerpoint/2010/main" val="190481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E132E8F4-DEFE-4559-872A-EB6908B13A37}" type="datetimeFigureOut">
              <a:rPr lang="bg-BG" smtClean="0"/>
              <a:t>13.2.2016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C8E6877C-3BDF-4626-8F4B-293FE3362E9E}" type="slidenum">
              <a:rPr lang="bg-BG" smtClean="0"/>
              <a:t>‹#›</a:t>
            </a:fld>
            <a:endParaRPr lang="bg-BG" dirty="0"/>
          </a:p>
        </p:txBody>
      </p:sp>
    </p:spTree>
    <p:extLst>
      <p:ext uri="{BB962C8B-B14F-4D97-AF65-F5344CB8AC3E}">
        <p14:creationId xmlns:p14="http://schemas.microsoft.com/office/powerpoint/2010/main" val="128138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E132E8F4-DEFE-4559-872A-EB6908B13A37}" type="datetimeFigureOut">
              <a:rPr lang="bg-BG" smtClean="0"/>
              <a:t>13.2.2016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C8E6877C-3BDF-4626-8F4B-293FE3362E9E}" type="slidenum">
              <a:rPr lang="bg-BG" smtClean="0"/>
              <a:t>‹#›</a:t>
            </a:fld>
            <a:endParaRPr lang="bg-BG" dirty="0"/>
          </a:p>
        </p:txBody>
      </p:sp>
    </p:spTree>
    <p:extLst>
      <p:ext uri="{BB962C8B-B14F-4D97-AF65-F5344CB8AC3E}">
        <p14:creationId xmlns:p14="http://schemas.microsoft.com/office/powerpoint/2010/main" val="270476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E132E8F4-DEFE-4559-872A-EB6908B13A37}" type="datetimeFigureOut">
              <a:rPr lang="bg-BG" smtClean="0"/>
              <a:t>13.2.2016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C8E6877C-3BDF-4626-8F4B-293FE3362E9E}" type="slidenum">
              <a:rPr lang="bg-BG" smtClean="0"/>
              <a:t>‹#›</a:t>
            </a:fld>
            <a:endParaRPr lang="bg-BG" dirty="0"/>
          </a:p>
        </p:txBody>
      </p:sp>
    </p:spTree>
    <p:extLst>
      <p:ext uri="{BB962C8B-B14F-4D97-AF65-F5344CB8AC3E}">
        <p14:creationId xmlns:p14="http://schemas.microsoft.com/office/powerpoint/2010/main" val="106218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2E8F4-DEFE-4559-872A-EB6908B13A37}" type="datetimeFigureOut">
              <a:rPr lang="bg-BG" smtClean="0"/>
              <a:t>13.2.2016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C8E6877C-3BDF-4626-8F4B-293FE3362E9E}" type="slidenum">
              <a:rPr lang="bg-BG" smtClean="0"/>
              <a:t>‹#›</a:t>
            </a:fld>
            <a:endParaRPr lang="bg-BG" dirty="0"/>
          </a:p>
        </p:txBody>
      </p:sp>
    </p:spTree>
    <p:extLst>
      <p:ext uri="{BB962C8B-B14F-4D97-AF65-F5344CB8AC3E}">
        <p14:creationId xmlns:p14="http://schemas.microsoft.com/office/powerpoint/2010/main" val="368415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E132E8F4-DEFE-4559-872A-EB6908B13A37}" type="datetimeFigureOut">
              <a:rPr lang="bg-BG" smtClean="0"/>
              <a:t>13.2.2016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C8E6877C-3BDF-4626-8F4B-293FE3362E9E}" type="slidenum">
              <a:rPr lang="bg-BG" smtClean="0"/>
              <a:t>‹#›</a:t>
            </a:fld>
            <a:endParaRPr lang="bg-BG" dirty="0"/>
          </a:p>
        </p:txBody>
      </p:sp>
    </p:spTree>
    <p:extLst>
      <p:ext uri="{BB962C8B-B14F-4D97-AF65-F5344CB8AC3E}">
        <p14:creationId xmlns:p14="http://schemas.microsoft.com/office/powerpoint/2010/main" val="28191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E132E8F4-DEFE-4559-872A-EB6908B13A37}" type="datetimeFigureOut">
              <a:rPr lang="bg-BG" smtClean="0"/>
              <a:t>13.2.2016 г.</a:t>
            </a:fld>
            <a:endParaRPr lang="bg-BG" dirty="0"/>
          </a:p>
        </p:txBody>
      </p:sp>
      <p:sp>
        <p:nvSpPr>
          <p:cNvPr id="8" name="Footer Placeholder 7"/>
          <p:cNvSpPr>
            <a:spLocks noGrp="1"/>
          </p:cNvSpPr>
          <p:nvPr>
            <p:ph type="ftr" sz="quarter" idx="11"/>
          </p:nvPr>
        </p:nvSpPr>
        <p:spPr/>
        <p:txBody>
          <a:bodyPr/>
          <a:lstStyle/>
          <a:p>
            <a:endParaRPr lang="bg-BG" dirty="0"/>
          </a:p>
        </p:txBody>
      </p:sp>
      <p:sp>
        <p:nvSpPr>
          <p:cNvPr id="9" name="Slide Number Placeholder 8"/>
          <p:cNvSpPr>
            <a:spLocks noGrp="1"/>
          </p:cNvSpPr>
          <p:nvPr>
            <p:ph type="sldNum" sz="quarter" idx="12"/>
          </p:nvPr>
        </p:nvSpPr>
        <p:spPr/>
        <p:txBody>
          <a:bodyPr/>
          <a:lstStyle/>
          <a:p>
            <a:fld id="{C8E6877C-3BDF-4626-8F4B-293FE3362E9E}" type="slidenum">
              <a:rPr lang="bg-BG" smtClean="0"/>
              <a:t>‹#›</a:t>
            </a:fld>
            <a:endParaRPr lang="bg-BG" dirty="0"/>
          </a:p>
        </p:txBody>
      </p:sp>
    </p:spTree>
    <p:extLst>
      <p:ext uri="{BB962C8B-B14F-4D97-AF65-F5344CB8AC3E}">
        <p14:creationId xmlns:p14="http://schemas.microsoft.com/office/powerpoint/2010/main" val="22805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E132E8F4-DEFE-4559-872A-EB6908B13A37}" type="datetimeFigureOut">
              <a:rPr lang="bg-BG" smtClean="0"/>
              <a:t>13.2.2016 г.</a:t>
            </a:fld>
            <a:endParaRPr lang="bg-BG" dirty="0"/>
          </a:p>
        </p:txBody>
      </p:sp>
      <p:sp>
        <p:nvSpPr>
          <p:cNvPr id="4" name="Footer Placeholder 3"/>
          <p:cNvSpPr>
            <a:spLocks noGrp="1"/>
          </p:cNvSpPr>
          <p:nvPr>
            <p:ph type="ftr" sz="quarter" idx="11"/>
          </p:nvPr>
        </p:nvSpPr>
        <p:spPr/>
        <p:txBody>
          <a:bodyPr/>
          <a:lstStyle/>
          <a:p>
            <a:endParaRPr lang="bg-BG" dirty="0"/>
          </a:p>
        </p:txBody>
      </p:sp>
      <p:sp>
        <p:nvSpPr>
          <p:cNvPr id="5" name="Slide Number Placeholder 4"/>
          <p:cNvSpPr>
            <a:spLocks noGrp="1"/>
          </p:cNvSpPr>
          <p:nvPr>
            <p:ph type="sldNum" sz="quarter" idx="12"/>
          </p:nvPr>
        </p:nvSpPr>
        <p:spPr/>
        <p:txBody>
          <a:bodyPr/>
          <a:lstStyle/>
          <a:p>
            <a:fld id="{C8E6877C-3BDF-4626-8F4B-293FE3362E9E}" type="slidenum">
              <a:rPr lang="bg-BG" smtClean="0"/>
              <a:t>‹#›</a:t>
            </a:fld>
            <a:endParaRPr lang="bg-BG" dirty="0"/>
          </a:p>
        </p:txBody>
      </p:sp>
    </p:spTree>
    <p:extLst>
      <p:ext uri="{BB962C8B-B14F-4D97-AF65-F5344CB8AC3E}">
        <p14:creationId xmlns:p14="http://schemas.microsoft.com/office/powerpoint/2010/main" val="82406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2E8F4-DEFE-4559-872A-EB6908B13A37}" type="datetimeFigureOut">
              <a:rPr lang="bg-BG" smtClean="0"/>
              <a:t>13.2.2016 г.</a:t>
            </a:fld>
            <a:endParaRPr lang="bg-BG" dirty="0"/>
          </a:p>
        </p:txBody>
      </p:sp>
      <p:sp>
        <p:nvSpPr>
          <p:cNvPr id="3" name="Footer Placeholder 2"/>
          <p:cNvSpPr>
            <a:spLocks noGrp="1"/>
          </p:cNvSpPr>
          <p:nvPr>
            <p:ph type="ftr" sz="quarter" idx="11"/>
          </p:nvPr>
        </p:nvSpPr>
        <p:spPr/>
        <p:txBody>
          <a:bodyPr/>
          <a:lstStyle/>
          <a:p>
            <a:endParaRPr lang="bg-BG" dirty="0"/>
          </a:p>
        </p:txBody>
      </p:sp>
      <p:sp>
        <p:nvSpPr>
          <p:cNvPr id="4" name="Slide Number Placeholder 3"/>
          <p:cNvSpPr>
            <a:spLocks noGrp="1"/>
          </p:cNvSpPr>
          <p:nvPr>
            <p:ph type="sldNum" sz="quarter" idx="12"/>
          </p:nvPr>
        </p:nvSpPr>
        <p:spPr/>
        <p:txBody>
          <a:bodyPr/>
          <a:lstStyle/>
          <a:p>
            <a:fld id="{C8E6877C-3BDF-4626-8F4B-293FE3362E9E}" type="slidenum">
              <a:rPr lang="bg-BG" smtClean="0"/>
              <a:t>‹#›</a:t>
            </a:fld>
            <a:endParaRPr lang="bg-BG" dirty="0"/>
          </a:p>
        </p:txBody>
      </p:sp>
    </p:spTree>
    <p:extLst>
      <p:ext uri="{BB962C8B-B14F-4D97-AF65-F5344CB8AC3E}">
        <p14:creationId xmlns:p14="http://schemas.microsoft.com/office/powerpoint/2010/main" val="796351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2E8F4-DEFE-4559-872A-EB6908B13A37}" type="datetimeFigureOut">
              <a:rPr lang="bg-BG" smtClean="0"/>
              <a:t>13.2.2016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C8E6877C-3BDF-4626-8F4B-293FE3362E9E}" type="slidenum">
              <a:rPr lang="bg-BG" smtClean="0"/>
              <a:t>‹#›</a:t>
            </a:fld>
            <a:endParaRPr lang="bg-BG" dirty="0"/>
          </a:p>
        </p:txBody>
      </p:sp>
    </p:spTree>
    <p:extLst>
      <p:ext uri="{BB962C8B-B14F-4D97-AF65-F5344CB8AC3E}">
        <p14:creationId xmlns:p14="http://schemas.microsoft.com/office/powerpoint/2010/main" val="620705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2E8F4-DEFE-4559-872A-EB6908B13A37}" type="datetimeFigureOut">
              <a:rPr lang="bg-BG" smtClean="0"/>
              <a:t>13.2.2016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C8E6877C-3BDF-4626-8F4B-293FE3362E9E}" type="slidenum">
              <a:rPr lang="bg-BG" smtClean="0"/>
              <a:t>‹#›</a:t>
            </a:fld>
            <a:endParaRPr lang="bg-BG" dirty="0"/>
          </a:p>
        </p:txBody>
      </p:sp>
    </p:spTree>
    <p:extLst>
      <p:ext uri="{BB962C8B-B14F-4D97-AF65-F5344CB8AC3E}">
        <p14:creationId xmlns:p14="http://schemas.microsoft.com/office/powerpoint/2010/main" val="4215045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2E8F4-DEFE-4559-872A-EB6908B13A37}" type="datetimeFigureOut">
              <a:rPr lang="bg-BG" smtClean="0"/>
              <a:t>13.2.2016 г.</a:t>
            </a:fld>
            <a:endParaRPr lang="bg-BG"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6877C-3BDF-4626-8F4B-293FE3362E9E}" type="slidenum">
              <a:rPr lang="bg-BG" smtClean="0"/>
              <a:t>‹#›</a:t>
            </a:fld>
            <a:endParaRPr lang="bg-BG" dirty="0"/>
          </a:p>
        </p:txBody>
      </p:sp>
    </p:spTree>
    <p:extLst>
      <p:ext uri="{BB962C8B-B14F-4D97-AF65-F5344CB8AC3E}">
        <p14:creationId xmlns:p14="http://schemas.microsoft.com/office/powerpoint/2010/main" val="2062215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4.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5.wdp"/><Relationship Id="rId10" Type="http://schemas.microsoft.com/office/2007/relationships/hdphoto" Target="../media/hdphoto7.wdp"/><Relationship Id="rId4" Type="http://schemas.openxmlformats.org/officeDocument/2006/relationships/image" Target="../media/image8.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10" y="908720"/>
            <a:ext cx="9144000" cy="2475706"/>
          </a:xfrm>
        </p:spPr>
        <p:txBody>
          <a:bodyPr>
            <a:normAutofit/>
          </a:bodyPr>
          <a:lstStyle/>
          <a:p>
            <a:r>
              <a:rPr lang="bg-BG" sz="8000" dirty="0" smtClean="0">
                <a:solidFill>
                  <a:schemeClr val="bg2"/>
                </a:solidFill>
                <a:latin typeface="Segoe Script" panose="020B0504020000000003" pitchFamily="34" charset="0"/>
                <a:cs typeface="Traditional Arabic" panose="02020603050405020304" pitchFamily="18" charset="-78"/>
              </a:rPr>
              <a:t>Скенери</a:t>
            </a:r>
            <a:endParaRPr lang="bg-BG" sz="8000" dirty="0">
              <a:solidFill>
                <a:schemeClr val="bg2"/>
              </a:solidFill>
              <a:latin typeface="Segoe Script" panose="020B0504020000000003" pitchFamily="34" charset="0"/>
              <a:cs typeface="Traditional Arabic" panose="02020603050405020304" pitchFamily="18" charset="-78"/>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333" b="100000" l="0" r="100000">
                        <a14:foregroundMark x1="17333" y1="67111" x2="7444" y2="63222"/>
                      </a14:backgroundRemoval>
                    </a14:imgEffect>
                  </a14:imgLayer>
                </a14:imgProps>
              </a:ext>
              <a:ext uri="{28A0092B-C50C-407E-A947-70E740481C1C}">
                <a14:useLocalDpi xmlns:a14="http://schemas.microsoft.com/office/drawing/2010/main" val="0"/>
              </a:ext>
            </a:extLst>
          </a:blip>
          <a:stretch>
            <a:fillRect/>
          </a:stretch>
        </p:blipFill>
        <p:spPr>
          <a:xfrm>
            <a:off x="5292080" y="2924944"/>
            <a:ext cx="3635896" cy="3635896"/>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89778" y1="89549" x2="76889" y2="94299"/>
                        <a14:backgroundMark x1="27333" y1="8314" x2="10667" y2="41093"/>
                        <a14:backgroundMark x1="92222" y1="93587" x2="84444" y2="93349"/>
                      </a14:backgroundRemoval>
                    </a14:imgEffect>
                  </a14:imgLayer>
                </a14:imgProps>
              </a:ext>
              <a:ext uri="{28A0092B-C50C-407E-A947-70E740481C1C}">
                <a14:useLocalDpi xmlns:a14="http://schemas.microsoft.com/office/drawing/2010/main" val="0"/>
              </a:ext>
            </a:extLst>
          </a:blip>
          <a:stretch>
            <a:fillRect/>
          </a:stretch>
        </p:blipFill>
        <p:spPr>
          <a:xfrm>
            <a:off x="116682" y="2492896"/>
            <a:ext cx="2977791" cy="2785889"/>
          </a:xfrm>
          <a:prstGeom prst="rect">
            <a:avLst/>
          </a:prstGeom>
        </p:spPr>
      </p:pic>
      <p:sp>
        <p:nvSpPr>
          <p:cNvPr id="6" name="Текстово поле 5"/>
          <p:cNvSpPr txBox="1"/>
          <p:nvPr/>
        </p:nvSpPr>
        <p:spPr>
          <a:xfrm>
            <a:off x="467544" y="5805264"/>
            <a:ext cx="3168352" cy="338554"/>
          </a:xfrm>
          <a:prstGeom prst="rect">
            <a:avLst/>
          </a:prstGeom>
          <a:noFill/>
        </p:spPr>
        <p:txBody>
          <a:bodyPr wrap="square" rtlCol="0">
            <a:spAutoFit/>
          </a:bodyPr>
          <a:lstStyle/>
          <a:p>
            <a:r>
              <a:rPr lang="bg-BG" sz="1600" dirty="0" smtClean="0">
                <a:solidFill>
                  <a:schemeClr val="bg1">
                    <a:lumMod val="85000"/>
                  </a:schemeClr>
                </a:solidFill>
                <a:latin typeface="Segoe Script" panose="020B0504020000000003" pitchFamily="34" charset="0"/>
                <a:ea typeface="+mj-ea"/>
                <a:cs typeface="Traditional Arabic" panose="02020603050405020304" pitchFamily="18" charset="-78"/>
              </a:rPr>
              <a:t>Габриела, </a:t>
            </a:r>
            <a:r>
              <a:rPr lang="bg-BG" sz="1600" dirty="0">
                <a:solidFill>
                  <a:schemeClr val="bg1">
                    <a:lumMod val="85000"/>
                  </a:schemeClr>
                </a:solidFill>
                <a:latin typeface="Segoe Script" panose="020B0504020000000003" pitchFamily="34" charset="0"/>
                <a:ea typeface="+mj-ea"/>
                <a:cs typeface="Traditional Arabic" panose="02020603050405020304" pitchFamily="18" charset="-78"/>
              </a:rPr>
              <a:t>№4, </a:t>
            </a:r>
            <a:r>
              <a:rPr lang="en-US" sz="1600" dirty="0">
                <a:solidFill>
                  <a:schemeClr val="bg1">
                    <a:lumMod val="85000"/>
                  </a:schemeClr>
                </a:solidFill>
                <a:latin typeface="Segoe Script" panose="020B0504020000000003" pitchFamily="34" charset="0"/>
                <a:ea typeface="+mj-ea"/>
                <a:cs typeface="Traditional Arabic" panose="02020603050405020304" pitchFamily="18" charset="-78"/>
              </a:rPr>
              <a:t>VI</a:t>
            </a:r>
            <a:r>
              <a:rPr lang="bg-BG" sz="1600" dirty="0">
                <a:solidFill>
                  <a:schemeClr val="bg1">
                    <a:lumMod val="85000"/>
                  </a:schemeClr>
                </a:solidFill>
                <a:latin typeface="Segoe Script" panose="020B0504020000000003" pitchFamily="34" charset="0"/>
                <a:ea typeface="+mj-ea"/>
                <a:cs typeface="Traditional Arabic" panose="02020603050405020304" pitchFamily="18" charset="-78"/>
              </a:rPr>
              <a:t>“д“клас</a:t>
            </a:r>
            <a:r>
              <a:rPr lang="en-US" sz="1600" dirty="0">
                <a:solidFill>
                  <a:schemeClr val="bg1">
                    <a:lumMod val="85000"/>
                  </a:schemeClr>
                </a:solidFill>
                <a:latin typeface="Segoe Script" panose="020B0504020000000003" pitchFamily="34" charset="0"/>
                <a:ea typeface="+mj-ea"/>
                <a:cs typeface="Traditional Arabic" panose="02020603050405020304" pitchFamily="18" charset="-78"/>
              </a:rPr>
              <a:t> </a:t>
            </a:r>
            <a:endParaRPr lang="bg-BG" sz="1600" dirty="0">
              <a:solidFill>
                <a:schemeClr val="bg1">
                  <a:lumMod val="85000"/>
                </a:schemeClr>
              </a:solidFill>
              <a:latin typeface="Segoe Script" panose="020B0504020000000003" pitchFamily="34" charset="0"/>
              <a:ea typeface="+mj-ea"/>
              <a:cs typeface="Traditional Arabic" panose="02020603050405020304" pitchFamily="18" charset="-78"/>
            </a:endParaRPr>
          </a:p>
        </p:txBody>
      </p:sp>
    </p:spTree>
    <p:extLst>
      <p:ext uri="{BB962C8B-B14F-4D97-AF65-F5344CB8AC3E}">
        <p14:creationId xmlns:p14="http://schemas.microsoft.com/office/powerpoint/2010/main" val="276130784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548680"/>
            <a:ext cx="3858975" cy="1015663"/>
          </a:xfrm>
          <a:prstGeom prst="rect">
            <a:avLst/>
          </a:prstGeom>
          <a:noFill/>
        </p:spPr>
        <p:txBody>
          <a:bodyPr wrap="square" rtlCol="0">
            <a:spAutoFit/>
          </a:bodyPr>
          <a:lstStyle/>
          <a:p>
            <a:r>
              <a:rPr lang="bg-BG" sz="6000" dirty="0">
                <a:solidFill>
                  <a:schemeClr val="bg2"/>
                </a:solidFill>
                <a:latin typeface="Segoe Script" panose="020B0504020000000003" pitchFamily="34" charset="0"/>
                <a:ea typeface="+mj-ea"/>
                <a:cs typeface="Traditional Arabic" panose="02020603050405020304" pitchFamily="18" charset="-78"/>
              </a:rPr>
              <a:t>Скенер</a:t>
            </a:r>
          </a:p>
        </p:txBody>
      </p:sp>
      <p:sp>
        <p:nvSpPr>
          <p:cNvPr id="3" name="Текстово поле 2"/>
          <p:cNvSpPr txBox="1"/>
          <p:nvPr/>
        </p:nvSpPr>
        <p:spPr>
          <a:xfrm>
            <a:off x="1763688" y="1564343"/>
            <a:ext cx="7128792" cy="3477875"/>
          </a:xfrm>
          <a:prstGeom prst="rect">
            <a:avLst/>
          </a:prstGeom>
          <a:noFill/>
        </p:spPr>
        <p:txBody>
          <a:bodyPr wrap="square" rtlCol="0">
            <a:spAutoFit/>
          </a:bodyPr>
          <a:lstStyle/>
          <a:p>
            <a:pPr marL="285750" indent="-285750">
              <a:buClr>
                <a:schemeClr val="bg1"/>
              </a:buClr>
              <a:buFont typeface="Wingdings" pitchFamily="2" charset="2"/>
              <a:buChar char="v"/>
            </a:pPr>
            <a:r>
              <a:rPr lang="ru-RU" sz="2200" dirty="0">
                <a:solidFill>
                  <a:schemeClr val="bg2"/>
                </a:solidFill>
                <a:latin typeface="Segoe Script" panose="020B0504020000000003" pitchFamily="34" charset="0"/>
                <a:ea typeface="+mj-ea"/>
                <a:cs typeface="Traditional Arabic" panose="02020603050405020304" pitchFamily="18" charset="-78"/>
              </a:rPr>
              <a:t>Скенерът </a:t>
            </a:r>
            <a:r>
              <a:rPr lang="ru-RU" sz="2200" dirty="0">
                <a:solidFill>
                  <a:schemeClr val="bg2"/>
                </a:solidFill>
                <a:latin typeface="Segoe Script" panose="020B0504020000000003" pitchFamily="34" charset="0"/>
                <a:ea typeface="+mj-ea"/>
                <a:cs typeface="Traditional Arabic" panose="02020603050405020304" pitchFamily="18" charset="-78"/>
              </a:rPr>
              <a:t>е </a:t>
            </a:r>
            <a:r>
              <a:rPr lang="ru-RU" sz="2200" dirty="0">
                <a:solidFill>
                  <a:schemeClr val="bg2"/>
                </a:solidFill>
                <a:latin typeface="Segoe Script" panose="020B0504020000000003" pitchFamily="34" charset="0"/>
                <a:ea typeface="+mj-ea"/>
                <a:cs typeface="Traditional Arabic" panose="02020603050405020304" pitchFamily="18" charset="-78"/>
              </a:rPr>
              <a:t>периферно устройство, което въвежда </a:t>
            </a:r>
            <a:r>
              <a:rPr lang="ru-RU" sz="2200" dirty="0">
                <a:solidFill>
                  <a:schemeClr val="bg2"/>
                </a:solidFill>
                <a:latin typeface="Segoe Script" panose="020B0504020000000003" pitchFamily="34" charset="0"/>
                <a:ea typeface="+mj-ea"/>
                <a:cs typeface="Traditional Arabic" panose="02020603050405020304" pitchFamily="18" charset="-78"/>
              </a:rPr>
              <a:t>графична</a:t>
            </a:r>
            <a:r>
              <a:rPr lang="ru-RU" sz="2200" dirty="0">
                <a:solidFill>
                  <a:schemeClr val="bg2"/>
                </a:solidFill>
                <a:latin typeface="Segoe Script" panose="020B0504020000000003" pitchFamily="34" charset="0"/>
                <a:ea typeface="+mj-ea"/>
                <a:cs typeface="Traditional Arabic" panose="02020603050405020304" pitchFamily="18" charset="-78"/>
              </a:rPr>
              <a:t> </a:t>
            </a:r>
            <a:r>
              <a:rPr lang="ru-RU" sz="2200" dirty="0">
                <a:solidFill>
                  <a:schemeClr val="bg2"/>
                </a:solidFill>
                <a:latin typeface="Segoe Script" panose="020B0504020000000003" pitchFamily="34" charset="0"/>
                <a:ea typeface="+mj-ea"/>
                <a:cs typeface="Traditional Arabic" panose="02020603050405020304" pitchFamily="18" charset="-78"/>
              </a:rPr>
              <a:t>информация в </a:t>
            </a:r>
            <a:r>
              <a:rPr lang="ru-RU" sz="2200" dirty="0" smtClean="0">
                <a:solidFill>
                  <a:schemeClr val="bg2"/>
                </a:solidFill>
                <a:latin typeface="Segoe Script" panose="020B0504020000000003" pitchFamily="34" charset="0"/>
                <a:ea typeface="+mj-ea"/>
                <a:cs typeface="Traditional Arabic" panose="02020603050405020304" pitchFamily="18" charset="-78"/>
              </a:rPr>
              <a:t>компютър</a:t>
            </a:r>
            <a:r>
              <a:rPr lang="bg-BG" sz="2200" dirty="0">
                <a:solidFill>
                  <a:schemeClr val="bg2"/>
                </a:solidFill>
                <a:latin typeface="Segoe Script" panose="020B0504020000000003" pitchFamily="34" charset="0"/>
                <a:ea typeface="+mj-ea"/>
                <a:cs typeface="Traditional Arabic" panose="02020603050405020304" pitchFamily="18" charset="-78"/>
              </a:rPr>
              <a:t>а</a:t>
            </a:r>
            <a:r>
              <a:rPr lang="ru-RU" sz="2200" dirty="0" smtClean="0">
                <a:solidFill>
                  <a:schemeClr val="bg2"/>
                </a:solidFill>
                <a:latin typeface="Segoe Script" panose="020B0504020000000003" pitchFamily="34" charset="0"/>
                <a:ea typeface="+mj-ea"/>
                <a:cs typeface="Traditional Arabic" panose="02020603050405020304" pitchFamily="18" charset="-78"/>
              </a:rPr>
              <a:t>.</a:t>
            </a:r>
            <a:endParaRPr lang="en-US" sz="2200" dirty="0">
              <a:solidFill>
                <a:schemeClr val="bg2"/>
              </a:solidFill>
              <a:latin typeface="Segoe Script" panose="020B0504020000000003" pitchFamily="34" charset="0"/>
              <a:ea typeface="+mj-ea"/>
              <a:cs typeface="Traditional Arabic" panose="02020603050405020304" pitchFamily="18" charset="-78"/>
            </a:endParaRPr>
          </a:p>
          <a:p>
            <a:pPr marL="285750" indent="-285750">
              <a:buClr>
                <a:schemeClr val="bg1"/>
              </a:buClr>
              <a:buFont typeface="Wingdings" pitchFamily="2" charset="2"/>
              <a:buChar char="v"/>
            </a:pPr>
            <a:endParaRPr lang="en-US" sz="2200" dirty="0">
              <a:solidFill>
                <a:schemeClr val="bg2"/>
              </a:solidFill>
              <a:latin typeface="Segoe Script" panose="020B0504020000000003" pitchFamily="34" charset="0"/>
              <a:ea typeface="+mj-ea"/>
              <a:cs typeface="Traditional Arabic" panose="02020603050405020304" pitchFamily="18" charset="-78"/>
            </a:endParaRPr>
          </a:p>
          <a:p>
            <a:pPr marL="285750" indent="-285750">
              <a:buFont typeface="Wingdings" pitchFamily="2" charset="2"/>
              <a:buChar char="v"/>
            </a:pPr>
            <a:r>
              <a:rPr lang="ru-RU" sz="2200" dirty="0">
                <a:solidFill>
                  <a:schemeClr val="bg2"/>
                </a:solidFill>
                <a:latin typeface="Segoe Script" panose="020B0504020000000003" pitchFamily="34" charset="0"/>
                <a:ea typeface="+mj-ea"/>
                <a:cs typeface="Traditional Arabic" panose="02020603050405020304" pitchFamily="18" charset="-78"/>
              </a:rPr>
              <a:t>Скенерът</a:t>
            </a:r>
            <a:r>
              <a:rPr lang="ru-RU" sz="2200" dirty="0">
                <a:solidFill>
                  <a:schemeClr val="bg2"/>
                </a:solidFill>
                <a:latin typeface="Segoe Script" panose="020B0504020000000003" pitchFamily="34" charset="0"/>
                <a:ea typeface="+mj-ea"/>
                <a:cs typeface="Traditional Arabic" panose="02020603050405020304" pitchFamily="18" charset="-78"/>
              </a:rPr>
              <a:t> </a:t>
            </a:r>
            <a:r>
              <a:rPr lang="ru-RU" sz="2200" dirty="0">
                <a:solidFill>
                  <a:schemeClr val="bg2"/>
                </a:solidFill>
                <a:latin typeface="Segoe Script" panose="020B0504020000000003" pitchFamily="34" charset="0"/>
                <a:ea typeface="+mj-ea"/>
                <a:cs typeface="Traditional Arabic" panose="02020603050405020304" pitchFamily="18" charset="-78"/>
              </a:rPr>
              <a:t>служи за </a:t>
            </a:r>
            <a:r>
              <a:rPr lang="ru-RU" sz="2200" dirty="0" smtClean="0">
                <a:solidFill>
                  <a:schemeClr val="bg2"/>
                </a:solidFill>
                <a:latin typeface="Segoe Script" panose="020B0504020000000003" pitchFamily="34" charset="0"/>
                <a:ea typeface="+mj-ea"/>
                <a:cs typeface="Traditional Arabic" panose="02020603050405020304" pitchFamily="18" charset="-78"/>
              </a:rPr>
              <a:t>представяне</a:t>
            </a:r>
            <a:r>
              <a:rPr lang="ru-RU" sz="2200" dirty="0" smtClean="0">
                <a:solidFill>
                  <a:schemeClr val="bg2"/>
                </a:solidFill>
                <a:latin typeface="Segoe Script" panose="020B0504020000000003" pitchFamily="34" charset="0"/>
                <a:ea typeface="+mj-ea"/>
                <a:cs typeface="Traditional Arabic" panose="02020603050405020304" pitchFamily="18" charset="-78"/>
              </a:rPr>
              <a:t> на </a:t>
            </a:r>
            <a:r>
              <a:rPr lang="ru-RU" sz="2200" dirty="0">
                <a:solidFill>
                  <a:schemeClr val="bg2"/>
                </a:solidFill>
                <a:latin typeface="Segoe Script" panose="020B0504020000000003" pitchFamily="34" charset="0"/>
                <a:ea typeface="+mj-ea"/>
                <a:cs typeface="Traditional Arabic" panose="02020603050405020304" pitchFamily="18" charset="-78"/>
              </a:rPr>
              <a:t>документ или </a:t>
            </a:r>
            <a:r>
              <a:rPr lang="ru-RU" sz="2200" dirty="0" smtClean="0">
                <a:solidFill>
                  <a:schemeClr val="bg2"/>
                </a:solidFill>
                <a:latin typeface="Segoe Script" panose="020B0504020000000003" pitchFamily="34" charset="0"/>
                <a:ea typeface="+mj-ea"/>
                <a:cs typeface="Traditional Arabic" panose="02020603050405020304" pitchFamily="18" charset="-78"/>
              </a:rPr>
              <a:t>изображение в </a:t>
            </a:r>
            <a:r>
              <a:rPr lang="ru-RU" sz="2200" dirty="0">
                <a:solidFill>
                  <a:schemeClr val="bg2"/>
                </a:solidFill>
                <a:latin typeface="Segoe Script" panose="020B0504020000000003" pitchFamily="34" charset="0"/>
                <a:ea typeface="+mj-ea"/>
                <a:cs typeface="Traditional Arabic" panose="02020603050405020304" pitchFamily="18" charset="-78"/>
              </a:rPr>
              <a:t>цифров</a:t>
            </a:r>
            <a:r>
              <a:rPr lang="ru-RU" sz="2200" dirty="0">
                <a:solidFill>
                  <a:schemeClr val="bg2"/>
                </a:solidFill>
                <a:latin typeface="Segoe Script" panose="020B0504020000000003" pitchFamily="34" charset="0"/>
                <a:ea typeface="+mj-ea"/>
                <a:cs typeface="Traditional Arabic" panose="02020603050405020304" pitchFamily="18" charset="-78"/>
              </a:rPr>
              <a:t> вид, </a:t>
            </a:r>
            <a:r>
              <a:rPr lang="ru-RU" sz="2200" dirty="0">
                <a:solidFill>
                  <a:schemeClr val="bg2"/>
                </a:solidFill>
                <a:latin typeface="Segoe Script" panose="020B0504020000000003" pitchFamily="34" charset="0"/>
                <a:ea typeface="+mj-ea"/>
                <a:cs typeface="Traditional Arabic" panose="02020603050405020304" pitchFamily="18" charset="-78"/>
              </a:rPr>
              <a:t>който след това да бъде използван в компютрите. В резултат на работата на скенера се получават файлове със заснеманите</a:t>
            </a:r>
            <a:r>
              <a:rPr lang="ru-RU" sz="2200" dirty="0">
                <a:solidFill>
                  <a:schemeClr val="bg2"/>
                </a:solidFill>
                <a:latin typeface="Segoe Script" panose="020B0504020000000003" pitchFamily="34" charset="0"/>
                <a:ea typeface="+mj-ea"/>
                <a:cs typeface="Traditional Arabic" panose="02020603050405020304" pitchFamily="18" charset="-78"/>
              </a:rPr>
              <a:t> </a:t>
            </a:r>
            <a:r>
              <a:rPr lang="ru-RU" sz="2200" dirty="0" smtClean="0">
                <a:solidFill>
                  <a:schemeClr val="bg2"/>
                </a:solidFill>
                <a:latin typeface="Segoe Script" panose="020B0504020000000003" pitchFamily="34" charset="0"/>
                <a:ea typeface="+mj-ea"/>
                <a:cs typeface="Traditional Arabic" panose="02020603050405020304" pitchFamily="18" charset="-78"/>
              </a:rPr>
              <a:t>обекти</a:t>
            </a:r>
            <a:r>
              <a:rPr lang="ru-RU" sz="2200" dirty="0" smtClean="0">
                <a:solidFill>
                  <a:schemeClr val="bg2"/>
                </a:solidFill>
                <a:latin typeface="Segoe Script" panose="020B0504020000000003" pitchFamily="34" charset="0"/>
                <a:ea typeface="+mj-ea"/>
                <a:cs typeface="Traditional Arabic" panose="02020603050405020304" pitchFamily="18" charset="-78"/>
              </a:rPr>
              <a:t>.</a:t>
            </a:r>
            <a:endParaRPr lang="bg-BG" sz="2200" dirty="0">
              <a:solidFill>
                <a:schemeClr val="bg2"/>
              </a:solidFill>
              <a:latin typeface="Segoe Script" panose="020B0504020000000003" pitchFamily="34" charset="0"/>
              <a:ea typeface="+mj-ea"/>
              <a:cs typeface="Traditional Arabic" panose="02020603050405020304" pitchFamily="18" charset="-78"/>
            </a:endParaRPr>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5167" l="7333" r="100000">
                        <a14:foregroundMark x1="34667" y1="29167" x2="38667" y2="41500"/>
                      </a14:backgroundRemoval>
                    </a14:imgEffect>
                  </a14:imgLayer>
                </a14:imgProps>
              </a:ext>
              <a:ext uri="{28A0092B-C50C-407E-A947-70E740481C1C}">
                <a14:useLocalDpi xmlns:a14="http://schemas.microsoft.com/office/drawing/2010/main" val="0"/>
              </a:ext>
            </a:extLst>
          </a:blip>
          <a:srcRect l="12591" t="18376" r="13737" b="17518"/>
          <a:stretch/>
        </p:blipFill>
        <p:spPr bwMode="auto">
          <a:xfrm>
            <a:off x="6424316" y="4581128"/>
            <a:ext cx="2447023" cy="212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66921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1727176" y="559932"/>
            <a:ext cx="5832648" cy="1015663"/>
          </a:xfrm>
          <a:prstGeom prst="rect">
            <a:avLst/>
          </a:prstGeom>
          <a:noFill/>
        </p:spPr>
        <p:txBody>
          <a:bodyPr wrap="square" rtlCol="0">
            <a:spAutoFit/>
          </a:bodyPr>
          <a:lstStyle/>
          <a:p>
            <a:r>
              <a:rPr lang="bg-BG" sz="6000" dirty="0" smtClean="0">
                <a:solidFill>
                  <a:schemeClr val="bg2"/>
                </a:solidFill>
                <a:latin typeface="Segoe Script" panose="020B0504020000000003" pitchFamily="34" charset="0"/>
                <a:ea typeface="+mj-ea"/>
                <a:cs typeface="Traditional Arabic" panose="02020603050405020304" pitchFamily="18" charset="-78"/>
              </a:rPr>
              <a:t>История</a:t>
            </a:r>
            <a:endParaRPr lang="bg-BG" sz="6000" dirty="0">
              <a:solidFill>
                <a:schemeClr val="bg2"/>
              </a:solidFill>
              <a:latin typeface="Segoe Script" panose="020B0504020000000003" pitchFamily="34" charset="0"/>
              <a:ea typeface="+mj-ea"/>
              <a:cs typeface="Traditional Arabic" panose="02020603050405020304" pitchFamily="18" charset="-78"/>
            </a:endParaRPr>
          </a:p>
        </p:txBody>
      </p:sp>
      <p:sp>
        <p:nvSpPr>
          <p:cNvPr id="3" name="Текстово поле 2"/>
          <p:cNvSpPr txBox="1"/>
          <p:nvPr/>
        </p:nvSpPr>
        <p:spPr>
          <a:xfrm>
            <a:off x="1727176" y="1575596"/>
            <a:ext cx="7416824" cy="4524315"/>
          </a:xfrm>
          <a:prstGeom prst="rect">
            <a:avLst/>
          </a:prstGeom>
          <a:noFill/>
        </p:spPr>
        <p:txBody>
          <a:bodyPr wrap="square" rtlCol="0">
            <a:spAutoFit/>
          </a:bodyPr>
          <a:lstStyle/>
          <a:p>
            <a:pPr marL="285750" indent="-285750">
              <a:buFont typeface="Wingdings" pitchFamily="2" charset="2"/>
              <a:buChar char="v"/>
            </a:pPr>
            <a:r>
              <a:rPr lang="ru-RU" sz="1600" b="1" dirty="0" smtClean="0">
                <a:solidFill>
                  <a:schemeClr val="bg2"/>
                </a:solidFill>
                <a:latin typeface="Segoe Script" panose="020B0504020000000003" pitchFamily="34" charset="0"/>
                <a:ea typeface="+mj-ea"/>
                <a:cs typeface="Traditional Arabic" panose="02020603050405020304" pitchFamily="18" charset="-78"/>
              </a:rPr>
              <a:t>Александър</a:t>
            </a:r>
            <a:r>
              <a:rPr lang="ru-RU" sz="1600" b="1" dirty="0" smtClean="0">
                <a:solidFill>
                  <a:schemeClr val="bg2"/>
                </a:solidFill>
                <a:latin typeface="Segoe Script" panose="020B0504020000000003" pitchFamily="34" charset="0"/>
                <a:ea typeface="+mj-ea"/>
                <a:cs typeface="Traditional Arabic" panose="02020603050405020304" pitchFamily="18" charset="-78"/>
              </a:rPr>
              <a:t> </a:t>
            </a:r>
            <a:r>
              <a:rPr lang="ru-RU" sz="1600" b="1" dirty="0">
                <a:solidFill>
                  <a:schemeClr val="bg2"/>
                </a:solidFill>
                <a:latin typeface="Segoe Script" panose="020B0504020000000003" pitchFamily="34" charset="0"/>
                <a:ea typeface="+mj-ea"/>
                <a:cs typeface="Traditional Arabic" panose="02020603050405020304" pitchFamily="18" charset="-78"/>
              </a:rPr>
              <a:t>Бейн </a:t>
            </a:r>
            <a:r>
              <a:rPr lang="ru-RU" sz="1600" dirty="0">
                <a:solidFill>
                  <a:schemeClr val="bg2"/>
                </a:solidFill>
                <a:latin typeface="Segoe Script" panose="020B0504020000000003" pitchFamily="34" charset="0"/>
                <a:ea typeface="+mj-ea"/>
                <a:cs typeface="Traditional Arabic" panose="02020603050405020304" pitchFamily="18" charset="-78"/>
              </a:rPr>
              <a:t>(1818-1903). През 1843 Бейн предложил система за фототелеграф въз основа на откритието на френския физик </a:t>
            </a:r>
            <a:r>
              <a:rPr lang="ru-RU" sz="1600" b="1" dirty="0">
                <a:solidFill>
                  <a:schemeClr val="bg2"/>
                </a:solidFill>
                <a:latin typeface="Segoe Script" panose="020B0504020000000003" pitchFamily="34" charset="0"/>
                <a:ea typeface="+mj-ea"/>
                <a:cs typeface="Traditional Arabic" panose="02020603050405020304" pitchFamily="18" charset="-78"/>
              </a:rPr>
              <a:t>Александър</a:t>
            </a:r>
            <a:r>
              <a:rPr lang="ru-RU" sz="1600" b="1" dirty="0">
                <a:solidFill>
                  <a:schemeClr val="bg2"/>
                </a:solidFill>
                <a:latin typeface="Segoe Script" panose="020B0504020000000003" pitchFamily="34" charset="0"/>
                <a:ea typeface="+mj-ea"/>
                <a:cs typeface="Traditional Arabic" panose="02020603050405020304" pitchFamily="18" charset="-78"/>
              </a:rPr>
              <a:t> </a:t>
            </a:r>
            <a:r>
              <a:rPr lang="ru-RU" sz="1600" b="1" dirty="0" smtClean="0">
                <a:solidFill>
                  <a:schemeClr val="bg2"/>
                </a:solidFill>
                <a:latin typeface="Segoe Script" panose="020B0504020000000003" pitchFamily="34" charset="0"/>
                <a:ea typeface="+mj-ea"/>
                <a:cs typeface="Traditional Arabic" panose="02020603050405020304" pitchFamily="18" charset="-78"/>
              </a:rPr>
              <a:t>Бекерел</a:t>
            </a:r>
            <a:r>
              <a:rPr lang="ru-RU" sz="1600" dirty="0" smtClean="0">
                <a:solidFill>
                  <a:schemeClr val="bg2"/>
                </a:solidFill>
                <a:latin typeface="Segoe Script" panose="020B0504020000000003" pitchFamily="34" charset="0"/>
                <a:ea typeface="+mj-ea"/>
                <a:cs typeface="Traditional Arabic" panose="02020603050405020304" pitchFamily="18" charset="-78"/>
              </a:rPr>
              <a:t> (1820-1891), </a:t>
            </a:r>
            <a:r>
              <a:rPr lang="ru-RU" sz="1600" dirty="0" smtClean="0">
                <a:solidFill>
                  <a:schemeClr val="bg2"/>
                </a:solidFill>
                <a:latin typeface="Segoe Script" panose="020B0504020000000003" pitchFamily="34" charset="0"/>
                <a:ea typeface="+mj-ea"/>
                <a:cs typeface="Traditional Arabic" panose="02020603050405020304" pitchFamily="18" charset="-78"/>
              </a:rPr>
              <a:t>направено</a:t>
            </a:r>
            <a:r>
              <a:rPr lang="ru-RU" sz="1600" dirty="0" smtClean="0">
                <a:solidFill>
                  <a:schemeClr val="bg2"/>
                </a:solidFill>
                <a:latin typeface="Segoe Script" panose="020B0504020000000003" pitchFamily="34" charset="0"/>
                <a:ea typeface="+mj-ea"/>
                <a:cs typeface="Traditional Arabic" panose="02020603050405020304" pitchFamily="18" charset="-78"/>
              </a:rPr>
              <a:t> </a:t>
            </a:r>
            <a:r>
              <a:rPr lang="ru-RU" sz="1600" dirty="0">
                <a:solidFill>
                  <a:schemeClr val="bg2"/>
                </a:solidFill>
                <a:latin typeface="Segoe Script" panose="020B0504020000000003" pitchFamily="34" charset="0"/>
                <a:ea typeface="+mj-ea"/>
                <a:cs typeface="Traditional Arabic" panose="02020603050405020304" pitchFamily="18" charset="-78"/>
              </a:rPr>
              <a:t>няколко години по-рано. Бекерел открил, че когато 2 метални части се потопят в електролит, при осветяването на единия метал в системата се създава електрически товар. Бейн предположил, че това може да позволи предаването</a:t>
            </a:r>
            <a:r>
              <a:rPr lang="ru-RU" sz="1600" dirty="0">
                <a:solidFill>
                  <a:schemeClr val="bg2"/>
                </a:solidFill>
                <a:latin typeface="Segoe Script" panose="020B0504020000000003" pitchFamily="34" charset="0"/>
                <a:ea typeface="+mj-ea"/>
                <a:cs typeface="Traditional Arabic" panose="02020603050405020304" pitchFamily="18" charset="-78"/>
              </a:rPr>
              <a:t> на </a:t>
            </a:r>
            <a:r>
              <a:rPr lang="ru-RU" sz="1600" dirty="0" smtClean="0">
                <a:solidFill>
                  <a:schemeClr val="bg2"/>
                </a:solidFill>
                <a:latin typeface="Segoe Script" panose="020B0504020000000003" pitchFamily="34" charset="0"/>
                <a:ea typeface="+mj-ea"/>
                <a:cs typeface="Traditional Arabic" panose="02020603050405020304" pitchFamily="18" charset="-78"/>
              </a:rPr>
              <a:t>знаци</a:t>
            </a:r>
            <a:r>
              <a:rPr lang="ru-RU" sz="1600" dirty="0" smtClean="0">
                <a:solidFill>
                  <a:schemeClr val="bg2"/>
                </a:solidFill>
                <a:latin typeface="Segoe Script" panose="020B0504020000000003" pitchFamily="34" charset="0"/>
                <a:ea typeface="+mj-ea"/>
                <a:cs typeface="Traditional Arabic" panose="02020603050405020304" pitchFamily="18" charset="-78"/>
              </a:rPr>
              <a:t> </a:t>
            </a:r>
            <a:r>
              <a:rPr lang="ru-RU" sz="1600" dirty="0">
                <a:solidFill>
                  <a:schemeClr val="bg2"/>
                </a:solidFill>
                <a:latin typeface="Segoe Script" panose="020B0504020000000003" pitchFamily="34" charset="0"/>
                <a:ea typeface="+mj-ea"/>
                <a:cs typeface="Traditional Arabic" panose="02020603050405020304" pitchFamily="18" charset="-78"/>
              </a:rPr>
              <a:t>по химически начин. </a:t>
            </a:r>
            <a:r>
              <a:rPr lang="ru-RU" sz="1600" dirty="0">
                <a:solidFill>
                  <a:schemeClr val="bg2"/>
                </a:solidFill>
                <a:latin typeface="Segoe Script" panose="020B0504020000000003" pitchFamily="34" charset="0"/>
                <a:ea typeface="+mj-ea"/>
                <a:cs typeface="Traditional Arabic" panose="02020603050405020304" pitchFamily="18" charset="-78"/>
              </a:rPr>
              <a:t>По-късно неговият предаващ апарат използвал детектор, монтиран на края на махало, което се люлее пред обекта и го сканира линия след линия. При преминаването на детектора пред мастилена област електрическият сигнал, който той излъчвал, се различавал от този на местата без мастило. Този сигнал съдържал изходното изображение, раздробено на малки порции за предаване. Сигналите се предавали по телеграфна жица до приемащото устройство, което ги прилагало върху химизирана хартия, за да възстанови изображението. </a:t>
            </a:r>
            <a:endParaRPr lang="bg-BG" sz="1600" dirty="0">
              <a:solidFill>
                <a:schemeClr val="bg2"/>
              </a:solidFill>
              <a:latin typeface="Segoe Script" panose="020B0504020000000003" pitchFamily="34" charset="0"/>
              <a:ea typeface="+mj-ea"/>
              <a:cs typeface="Traditional Arabic" panose="02020603050405020304" pitchFamily="18"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62613" y="1868861"/>
            <a:ext cx="1432495" cy="15458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Текстово поле 3"/>
          <p:cNvSpPr txBox="1"/>
          <p:nvPr/>
        </p:nvSpPr>
        <p:spPr>
          <a:xfrm>
            <a:off x="230547" y="3466028"/>
            <a:ext cx="1496629" cy="584775"/>
          </a:xfrm>
          <a:prstGeom prst="rect">
            <a:avLst/>
          </a:prstGeom>
          <a:noFill/>
        </p:spPr>
        <p:txBody>
          <a:bodyPr wrap="square" rtlCol="0">
            <a:spAutoFit/>
          </a:bodyPr>
          <a:lstStyle/>
          <a:p>
            <a:pPr algn="ctr"/>
            <a:r>
              <a:rPr lang="bg-BG" sz="1600" b="1" dirty="0" smtClean="0">
                <a:solidFill>
                  <a:schemeClr val="bg2"/>
                </a:solidFill>
                <a:latin typeface="Segoe Script" panose="020B0504020000000003" pitchFamily="34" charset="0"/>
                <a:ea typeface="+mj-ea"/>
                <a:cs typeface="Traditional Arabic" panose="02020603050405020304" pitchFamily="18" charset="-78"/>
              </a:rPr>
              <a:t>Александър </a:t>
            </a:r>
            <a:r>
              <a:rPr lang="bg-BG" sz="1600" b="1" dirty="0" smtClean="0">
                <a:solidFill>
                  <a:schemeClr val="bg2"/>
                </a:solidFill>
                <a:latin typeface="Segoe Script" panose="020B0504020000000003" pitchFamily="34" charset="0"/>
                <a:ea typeface="+mj-ea"/>
                <a:cs typeface="Traditional Arabic" panose="02020603050405020304" pitchFamily="18" charset="-78"/>
              </a:rPr>
              <a:t>Бейн</a:t>
            </a:r>
            <a:endParaRPr lang="bg-BG" sz="1600" b="1" dirty="0">
              <a:solidFill>
                <a:schemeClr val="bg2"/>
              </a:solidFill>
              <a:latin typeface="Segoe Script" panose="020B0504020000000003" pitchFamily="34" charset="0"/>
              <a:ea typeface="+mj-ea"/>
              <a:cs typeface="Traditional Arabic" panose="02020603050405020304" pitchFamily="18" charset="-78"/>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31" y="3991085"/>
            <a:ext cx="1392994" cy="15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авоъгълник 4"/>
          <p:cNvSpPr/>
          <p:nvPr/>
        </p:nvSpPr>
        <p:spPr>
          <a:xfrm>
            <a:off x="182376" y="5641660"/>
            <a:ext cx="1657103" cy="584775"/>
          </a:xfrm>
          <a:prstGeom prst="rect">
            <a:avLst/>
          </a:prstGeom>
        </p:spPr>
        <p:txBody>
          <a:bodyPr wrap="square">
            <a:spAutoFit/>
          </a:bodyPr>
          <a:lstStyle/>
          <a:p>
            <a:pPr algn="ctr"/>
            <a:r>
              <a:rPr lang="bg-BG" sz="1600" b="1" dirty="0">
                <a:solidFill>
                  <a:schemeClr val="bg2"/>
                </a:solidFill>
                <a:latin typeface="Segoe Script" panose="020B0504020000000003" pitchFamily="34" charset="0"/>
                <a:ea typeface="+mj-ea"/>
                <a:cs typeface="Traditional Arabic" panose="02020603050405020304" pitchFamily="18" charset="-78"/>
              </a:rPr>
              <a:t>Александър </a:t>
            </a:r>
            <a:r>
              <a:rPr lang="bg-BG" sz="1600" b="1" dirty="0">
                <a:solidFill>
                  <a:schemeClr val="bg2"/>
                </a:solidFill>
                <a:latin typeface="Segoe Script" panose="020B0504020000000003" pitchFamily="34" charset="0"/>
                <a:ea typeface="+mj-ea"/>
                <a:cs typeface="Traditional Arabic" panose="02020603050405020304" pitchFamily="18" charset="-78"/>
              </a:rPr>
              <a:t>Бекерел</a:t>
            </a:r>
            <a:endParaRPr lang="bg-BG" sz="1600" b="1" dirty="0">
              <a:solidFill>
                <a:schemeClr val="bg2"/>
              </a:solidFill>
              <a:latin typeface="Segoe Script" panose="020B0504020000000003" pitchFamily="34" charset="0"/>
              <a:ea typeface="+mj-ea"/>
              <a:cs typeface="Traditional Arabic" panose="02020603050405020304" pitchFamily="18" charset="-78"/>
            </a:endParaRPr>
          </a:p>
        </p:txBody>
      </p:sp>
    </p:spTree>
    <p:extLst>
      <p:ext uri="{BB962C8B-B14F-4D97-AF65-F5344CB8AC3E}">
        <p14:creationId xmlns:p14="http://schemas.microsoft.com/office/powerpoint/2010/main" val="365639173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anim calcmode="lin" valueType="num">
                                      <p:cBhvr>
                                        <p:cTn id="24" dur="500" fill="hold"/>
                                        <p:tgtEl>
                                          <p:spTgt spid="3075"/>
                                        </p:tgtEl>
                                        <p:attrNameLst>
                                          <p:attrName>ppt_w</p:attrName>
                                        </p:attrNameLst>
                                      </p:cBhvr>
                                      <p:tavLst>
                                        <p:tav tm="0">
                                          <p:val>
                                            <p:fltVal val="0"/>
                                          </p:val>
                                        </p:tav>
                                        <p:tav tm="100000">
                                          <p:val>
                                            <p:strVal val="#ppt_w"/>
                                          </p:val>
                                        </p:tav>
                                      </p:tavLst>
                                    </p:anim>
                                    <p:anim calcmode="lin" valueType="num">
                                      <p:cBhvr>
                                        <p:cTn id="25" dur="500" fill="hold"/>
                                        <p:tgtEl>
                                          <p:spTgt spid="3075"/>
                                        </p:tgtEl>
                                        <p:attrNameLst>
                                          <p:attrName>ppt_h</p:attrName>
                                        </p:attrNameLst>
                                      </p:cBhvr>
                                      <p:tavLst>
                                        <p:tav tm="0">
                                          <p:val>
                                            <p:fltVal val="0"/>
                                          </p:val>
                                        </p:tav>
                                        <p:tav tm="100000">
                                          <p:val>
                                            <p:strVal val="#ppt_h"/>
                                          </p:val>
                                        </p:tav>
                                      </p:tavLst>
                                    </p:anim>
                                    <p:animEffect transition="in" filter="fade">
                                      <p:cBhvr>
                                        <p:cTn id="26" dur="500"/>
                                        <p:tgtEl>
                                          <p:spTgt spid="307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ово поле 2"/>
          <p:cNvSpPr txBox="1"/>
          <p:nvPr/>
        </p:nvSpPr>
        <p:spPr>
          <a:xfrm>
            <a:off x="1517815" y="1864035"/>
            <a:ext cx="7488207" cy="3631763"/>
          </a:xfrm>
          <a:prstGeom prst="rect">
            <a:avLst/>
          </a:prstGeom>
          <a:noFill/>
        </p:spPr>
        <p:txBody>
          <a:bodyPr wrap="square" rtlCol="0">
            <a:spAutoFit/>
          </a:bodyPr>
          <a:lstStyle/>
          <a:p>
            <a:pPr marL="285750" indent="-285750">
              <a:buFont typeface="Wingdings" pitchFamily="2" charset="2"/>
              <a:buChar char="v"/>
            </a:pPr>
            <a:r>
              <a:rPr lang="ru-RU" dirty="0">
                <a:solidFill>
                  <a:schemeClr val="bg2"/>
                </a:solidFill>
                <a:latin typeface="Segoe Script" panose="020B0504020000000003" pitchFamily="34" charset="0"/>
                <a:ea typeface="+mj-ea"/>
                <a:cs typeface="Traditional Arabic" panose="02020603050405020304" pitchFamily="18" charset="-78"/>
              </a:rPr>
              <a:t>През 1856 италианецът </a:t>
            </a:r>
            <a:r>
              <a:rPr lang="ru-RU" b="1" dirty="0">
                <a:solidFill>
                  <a:schemeClr val="bg2"/>
                </a:solidFill>
                <a:latin typeface="Segoe Script" panose="020B0504020000000003" pitchFamily="34" charset="0"/>
                <a:ea typeface="+mj-ea"/>
                <a:cs typeface="Traditional Arabic" panose="02020603050405020304" pitchFamily="18" charset="-78"/>
              </a:rPr>
              <a:t>Джовани Казели </a:t>
            </a:r>
            <a:r>
              <a:rPr lang="ru-RU" dirty="0">
                <a:solidFill>
                  <a:schemeClr val="bg2"/>
                </a:solidFill>
                <a:latin typeface="Segoe Script" panose="020B0504020000000003" pitchFamily="34" charset="0"/>
                <a:ea typeface="+mj-ea"/>
                <a:cs typeface="Traditional Arabic" panose="02020603050405020304" pitchFamily="18" charset="-78"/>
              </a:rPr>
              <a:t>изработил гигантски вариант на факс апарата на Бейн, наречен пантелеграф. Четири години по-късно Казели го използвал за предаването на първия междуградски факс между Париж и Амиен - впечатляващо разстояние</a:t>
            </a:r>
            <a:r>
              <a:rPr lang="ru-RU" dirty="0">
                <a:solidFill>
                  <a:schemeClr val="bg2"/>
                </a:solidFill>
                <a:latin typeface="Segoe Script" panose="020B0504020000000003" pitchFamily="34" charset="0"/>
                <a:ea typeface="+mj-ea"/>
                <a:cs typeface="Traditional Arabic" panose="02020603050405020304" pitchFamily="18" charset="-78"/>
              </a:rPr>
              <a:t> от 70 мили</a:t>
            </a:r>
            <a:r>
              <a:rPr lang="ru-RU" dirty="0" smtClean="0">
                <a:solidFill>
                  <a:schemeClr val="bg2"/>
                </a:solidFill>
                <a:latin typeface="Segoe Script" panose="020B0504020000000003" pitchFamily="34" charset="0"/>
                <a:ea typeface="+mj-ea"/>
                <a:cs typeface="Traditional Arabic" panose="02020603050405020304" pitchFamily="18" charset="-78"/>
              </a:rPr>
              <a:t>.</a:t>
            </a:r>
          </a:p>
          <a:p>
            <a:pPr marL="285750" indent="-285750">
              <a:buFont typeface="Wingdings" pitchFamily="2" charset="2"/>
              <a:buChar char="v"/>
            </a:pPr>
            <a:endParaRPr lang="ru-RU" dirty="0">
              <a:solidFill>
                <a:schemeClr val="bg2"/>
              </a:solidFill>
              <a:latin typeface="Segoe Script" panose="020B0504020000000003" pitchFamily="34" charset="0"/>
              <a:ea typeface="+mj-ea"/>
              <a:cs typeface="Traditional Arabic" panose="02020603050405020304" pitchFamily="18" charset="-78"/>
            </a:endParaRPr>
          </a:p>
          <a:p>
            <a:pPr marL="285750" indent="-285750">
              <a:buFont typeface="Wingdings" pitchFamily="2" charset="2"/>
              <a:buChar char="v"/>
            </a:pPr>
            <a:r>
              <a:rPr lang="ru-RU" dirty="0">
                <a:solidFill>
                  <a:schemeClr val="bg2"/>
                </a:solidFill>
                <a:latin typeface="Segoe Script" panose="020B0504020000000003" pitchFamily="34" charset="0"/>
                <a:ea typeface="+mj-ea"/>
                <a:cs typeface="Traditional Arabic" panose="02020603050405020304" pitchFamily="18" charset="-78"/>
              </a:rPr>
              <a:t>Като </a:t>
            </a:r>
            <a:r>
              <a:rPr lang="ru-RU" dirty="0">
                <a:solidFill>
                  <a:schemeClr val="bg2"/>
                </a:solidFill>
                <a:latin typeface="Segoe Script" panose="020B0504020000000003" pitchFamily="34" charset="0"/>
                <a:ea typeface="+mj-ea"/>
                <a:cs typeface="Traditional Arabic" panose="02020603050405020304" pitchFamily="18" charset="-78"/>
              </a:rPr>
              <a:t>откривател</a:t>
            </a:r>
            <a:r>
              <a:rPr lang="ru-RU" dirty="0">
                <a:solidFill>
                  <a:schemeClr val="bg2"/>
                </a:solidFill>
                <a:latin typeface="Segoe Script" panose="020B0504020000000003" pitchFamily="34" charset="0"/>
                <a:ea typeface="+mj-ea"/>
                <a:cs typeface="Traditional Arabic" panose="02020603050405020304" pitchFamily="18" charset="-78"/>
              </a:rPr>
              <a:t> на </a:t>
            </a:r>
            <a:r>
              <a:rPr lang="ru-RU" dirty="0">
                <a:solidFill>
                  <a:schemeClr val="bg2"/>
                </a:solidFill>
                <a:latin typeface="Segoe Script" panose="020B0504020000000003" pitchFamily="34" charset="0"/>
                <a:ea typeface="+mj-ea"/>
                <a:cs typeface="Traditional Arabic" panose="02020603050405020304" pitchFamily="18" charset="-78"/>
              </a:rPr>
              <a:t>скенера</a:t>
            </a:r>
            <a:r>
              <a:rPr lang="ru-RU" dirty="0">
                <a:solidFill>
                  <a:schemeClr val="bg2"/>
                </a:solidFill>
                <a:latin typeface="Segoe Script" panose="020B0504020000000003" pitchFamily="34" charset="0"/>
                <a:ea typeface="+mj-ea"/>
                <a:cs typeface="Traditional Arabic" panose="02020603050405020304" pitchFamily="18" charset="-78"/>
              </a:rPr>
              <a:t> се </a:t>
            </a:r>
            <a:r>
              <a:rPr lang="ru-RU" dirty="0">
                <a:solidFill>
                  <a:schemeClr val="bg2"/>
                </a:solidFill>
                <a:latin typeface="Segoe Script" panose="020B0504020000000003" pitchFamily="34" charset="0"/>
                <a:ea typeface="+mj-ea"/>
                <a:cs typeface="Traditional Arabic" panose="02020603050405020304" pitchFamily="18" charset="-78"/>
              </a:rPr>
              <a:t>счита</a:t>
            </a:r>
            <a:r>
              <a:rPr lang="ru-RU" dirty="0">
                <a:solidFill>
                  <a:schemeClr val="bg2"/>
                </a:solidFill>
                <a:latin typeface="Segoe Script" panose="020B0504020000000003" pitchFamily="34" charset="0"/>
                <a:ea typeface="+mj-ea"/>
                <a:cs typeface="Traditional Arabic" panose="02020603050405020304" pitchFamily="18" charset="-78"/>
              </a:rPr>
              <a:t> </a:t>
            </a:r>
            <a:r>
              <a:rPr lang="ru-RU" dirty="0">
                <a:solidFill>
                  <a:schemeClr val="bg2"/>
                </a:solidFill>
                <a:latin typeface="Segoe Script" panose="020B0504020000000003" pitchFamily="34" charset="0"/>
                <a:ea typeface="+mj-ea"/>
                <a:cs typeface="Traditional Arabic" panose="02020603050405020304" pitchFamily="18" charset="-78"/>
              </a:rPr>
              <a:t>Рудолф</a:t>
            </a:r>
            <a:r>
              <a:rPr lang="ru-RU" dirty="0">
                <a:solidFill>
                  <a:schemeClr val="bg2"/>
                </a:solidFill>
                <a:latin typeface="Segoe Script" panose="020B0504020000000003" pitchFamily="34" charset="0"/>
                <a:ea typeface="+mj-ea"/>
                <a:cs typeface="Traditional Arabic" panose="02020603050405020304" pitchFamily="18" charset="-78"/>
              </a:rPr>
              <a:t> </a:t>
            </a:r>
            <a:r>
              <a:rPr lang="ru-RU" dirty="0">
                <a:solidFill>
                  <a:schemeClr val="bg2"/>
                </a:solidFill>
                <a:latin typeface="Segoe Script" panose="020B0504020000000003" pitchFamily="34" charset="0"/>
                <a:ea typeface="+mj-ea"/>
                <a:cs typeface="Traditional Arabic" panose="02020603050405020304" pitchFamily="18" charset="-78"/>
              </a:rPr>
              <a:t>Хел</a:t>
            </a:r>
            <a:r>
              <a:rPr lang="ru-RU" dirty="0">
                <a:solidFill>
                  <a:schemeClr val="bg2"/>
                </a:solidFill>
                <a:latin typeface="Segoe Script" panose="020B0504020000000003" pitchFamily="34" charset="0"/>
                <a:ea typeface="+mj-ea"/>
                <a:cs typeface="Traditional Arabic" panose="02020603050405020304" pitchFamily="18" charset="-78"/>
              </a:rPr>
              <a:t> (1901-2002), </a:t>
            </a:r>
            <a:r>
              <a:rPr lang="ru-RU" dirty="0">
                <a:solidFill>
                  <a:schemeClr val="bg2"/>
                </a:solidFill>
                <a:latin typeface="Segoe Script" panose="020B0504020000000003" pitchFamily="34" charset="0"/>
                <a:ea typeface="+mj-ea"/>
                <a:cs typeface="Traditional Arabic" panose="02020603050405020304" pitchFamily="18" charset="-78"/>
              </a:rPr>
              <a:t>чийто</a:t>
            </a:r>
            <a:r>
              <a:rPr lang="ru-RU" dirty="0">
                <a:solidFill>
                  <a:schemeClr val="bg2"/>
                </a:solidFill>
                <a:latin typeface="Segoe Script" panose="020B0504020000000003" pitchFamily="34" charset="0"/>
                <a:ea typeface="+mj-ea"/>
                <a:cs typeface="Traditional Arabic" panose="02020603050405020304" pitchFamily="18" charset="-78"/>
              </a:rPr>
              <a:t> „</a:t>
            </a:r>
            <a:r>
              <a:rPr lang="ru-RU" dirty="0">
                <a:solidFill>
                  <a:schemeClr val="bg2"/>
                </a:solidFill>
                <a:latin typeface="Segoe Script" panose="020B0504020000000003" pitchFamily="34" charset="0"/>
                <a:ea typeface="+mj-ea"/>
                <a:cs typeface="Traditional Arabic" panose="02020603050405020304" pitchFamily="18" charset="-78"/>
              </a:rPr>
              <a:t>Hellschreiber</a:t>
            </a:r>
            <a:r>
              <a:rPr lang="ru-RU" dirty="0">
                <a:solidFill>
                  <a:schemeClr val="bg2"/>
                </a:solidFill>
                <a:latin typeface="Segoe Script" panose="020B0504020000000003" pitchFamily="34" charset="0"/>
                <a:ea typeface="+mj-ea"/>
                <a:cs typeface="Traditional Arabic" panose="02020603050405020304" pitchFamily="18" charset="-78"/>
              </a:rPr>
              <a:t>“ (1929) се </a:t>
            </a:r>
            <a:r>
              <a:rPr lang="ru-RU" dirty="0">
                <a:solidFill>
                  <a:schemeClr val="bg2"/>
                </a:solidFill>
                <a:latin typeface="Segoe Script" panose="020B0504020000000003" pitchFamily="34" charset="0"/>
                <a:ea typeface="+mj-ea"/>
                <a:cs typeface="Traditional Arabic" panose="02020603050405020304" pitchFamily="18" charset="-78"/>
              </a:rPr>
              <a:t>разглежда</a:t>
            </a:r>
            <a:r>
              <a:rPr lang="ru-RU" dirty="0">
                <a:solidFill>
                  <a:schemeClr val="bg2"/>
                </a:solidFill>
                <a:latin typeface="Segoe Script" panose="020B0504020000000003" pitchFamily="34" charset="0"/>
                <a:ea typeface="+mj-ea"/>
                <a:cs typeface="Traditional Arabic" panose="02020603050405020304" pitchFamily="18" charset="-78"/>
              </a:rPr>
              <a:t> </a:t>
            </a:r>
            <a:r>
              <a:rPr lang="ru-RU" dirty="0">
                <a:solidFill>
                  <a:schemeClr val="bg2"/>
                </a:solidFill>
                <a:latin typeface="Segoe Script" panose="020B0504020000000003" pitchFamily="34" charset="0"/>
                <a:ea typeface="+mj-ea"/>
                <a:cs typeface="Traditional Arabic" panose="02020603050405020304" pitchFamily="18" charset="-78"/>
              </a:rPr>
              <a:t>като</a:t>
            </a:r>
            <a:r>
              <a:rPr lang="ru-RU" dirty="0">
                <a:solidFill>
                  <a:schemeClr val="bg2"/>
                </a:solidFill>
                <a:latin typeface="Segoe Script" panose="020B0504020000000003" pitchFamily="34" charset="0"/>
                <a:ea typeface="+mj-ea"/>
                <a:cs typeface="Traditional Arabic" panose="02020603050405020304" pitchFamily="18" charset="-78"/>
              </a:rPr>
              <a:t> </a:t>
            </a:r>
            <a:r>
              <a:rPr lang="ru-RU" dirty="0">
                <a:solidFill>
                  <a:schemeClr val="bg2"/>
                </a:solidFill>
                <a:latin typeface="Segoe Script" panose="020B0504020000000003" pitchFamily="34" charset="0"/>
                <a:ea typeface="+mj-ea"/>
                <a:cs typeface="Traditional Arabic" panose="02020603050405020304" pitchFamily="18" charset="-78"/>
              </a:rPr>
              <a:t>първата</a:t>
            </a:r>
            <a:r>
              <a:rPr lang="ru-RU" dirty="0">
                <a:solidFill>
                  <a:schemeClr val="bg2"/>
                </a:solidFill>
                <a:latin typeface="Segoe Script" panose="020B0504020000000003" pitchFamily="34" charset="0"/>
                <a:ea typeface="+mj-ea"/>
                <a:cs typeface="Traditional Arabic" panose="02020603050405020304" pitchFamily="18" charset="-78"/>
              </a:rPr>
              <a:t> форма на </a:t>
            </a:r>
            <a:r>
              <a:rPr lang="ru-RU" dirty="0">
                <a:solidFill>
                  <a:schemeClr val="bg2"/>
                </a:solidFill>
                <a:latin typeface="Segoe Script" panose="020B0504020000000003" pitchFamily="34" charset="0"/>
                <a:ea typeface="+mj-ea"/>
                <a:cs typeface="Traditional Arabic" panose="02020603050405020304" pitchFamily="18" charset="-78"/>
              </a:rPr>
              <a:t>съвременния</a:t>
            </a:r>
            <a:r>
              <a:rPr lang="ru-RU" dirty="0">
                <a:solidFill>
                  <a:schemeClr val="bg2"/>
                </a:solidFill>
                <a:latin typeface="Segoe Script" panose="020B0504020000000003" pitchFamily="34" charset="0"/>
                <a:ea typeface="+mj-ea"/>
                <a:cs typeface="Traditional Arabic" panose="02020603050405020304" pitchFamily="18" charset="-78"/>
              </a:rPr>
              <a:t> </a:t>
            </a:r>
            <a:r>
              <a:rPr lang="ru-RU" dirty="0">
                <a:solidFill>
                  <a:schemeClr val="bg2"/>
                </a:solidFill>
                <a:latin typeface="Segoe Script" panose="020B0504020000000003" pitchFamily="34" charset="0"/>
                <a:ea typeface="+mj-ea"/>
                <a:cs typeface="Traditional Arabic" panose="02020603050405020304" pitchFamily="18" charset="-78"/>
              </a:rPr>
              <a:t>скенер</a:t>
            </a:r>
            <a:r>
              <a:rPr lang="ru-RU" dirty="0">
                <a:solidFill>
                  <a:schemeClr val="bg2"/>
                </a:solidFill>
                <a:latin typeface="Segoe Script" panose="020B0504020000000003" pitchFamily="34" charset="0"/>
                <a:ea typeface="+mj-ea"/>
                <a:cs typeface="Traditional Arabic" panose="02020603050405020304" pitchFamily="18" charset="-78"/>
              </a:rPr>
              <a:t> (1963).</a:t>
            </a:r>
          </a:p>
          <a:p>
            <a:pPr marL="285750" indent="-285750">
              <a:buFont typeface="Wingdings" pitchFamily="2" charset="2"/>
              <a:buChar char="v"/>
            </a:pPr>
            <a:endParaRPr lang="ru-RU" sz="1600" dirty="0" smtClean="0">
              <a:solidFill>
                <a:schemeClr val="bg2"/>
              </a:solidFill>
              <a:latin typeface="Segoe Script" panose="020B0504020000000003" pitchFamily="34" charset="0"/>
              <a:ea typeface="+mj-ea"/>
              <a:cs typeface="Traditional Arabic" panose="02020603050405020304" pitchFamily="18" charset="-78"/>
            </a:endParaRPr>
          </a:p>
          <a:p>
            <a:pPr marL="285750" indent="-285750">
              <a:buFont typeface="Wingdings" pitchFamily="2" charset="2"/>
              <a:buChar char="v"/>
            </a:pPr>
            <a:endParaRPr lang="bg-BG" sz="1600" dirty="0">
              <a:solidFill>
                <a:schemeClr val="bg2"/>
              </a:solidFill>
              <a:latin typeface="Segoe Script" panose="020B0504020000000003" pitchFamily="34" charset="0"/>
              <a:ea typeface="+mj-ea"/>
              <a:cs typeface="Traditional Arabic" panose="02020603050405020304" pitchFamily="18" charset="-78"/>
            </a:endParaRPr>
          </a:p>
        </p:txBody>
      </p:sp>
      <p:sp>
        <p:nvSpPr>
          <p:cNvPr id="4" name="Текстово поле 3"/>
          <p:cNvSpPr txBox="1"/>
          <p:nvPr/>
        </p:nvSpPr>
        <p:spPr>
          <a:xfrm>
            <a:off x="1587584" y="2204864"/>
            <a:ext cx="7376279" cy="338554"/>
          </a:xfrm>
          <a:prstGeom prst="rect">
            <a:avLst/>
          </a:prstGeom>
          <a:noFill/>
        </p:spPr>
        <p:txBody>
          <a:bodyPr wrap="square" rtlCol="0">
            <a:spAutoFit/>
          </a:bodyPr>
          <a:lstStyle/>
          <a:p>
            <a:pPr marL="285750" indent="-285750">
              <a:buFont typeface="Wingdings" pitchFamily="2" charset="2"/>
              <a:buChar char="v"/>
            </a:pPr>
            <a:endParaRPr lang="bg-BG" sz="1600" dirty="0">
              <a:solidFill>
                <a:schemeClr val="bg2"/>
              </a:solidFill>
              <a:latin typeface="Segoe Script" panose="020B0504020000000003" pitchFamily="34" charset="0"/>
              <a:ea typeface="+mj-ea"/>
              <a:cs typeface="Traditional Arabic" panose="02020603050405020304" pitchFamily="18" charset="-78"/>
            </a:endParaRPr>
          </a:p>
        </p:txBody>
      </p:sp>
      <p:sp>
        <p:nvSpPr>
          <p:cNvPr id="6" name="Текстово поле 5"/>
          <p:cNvSpPr txBox="1"/>
          <p:nvPr/>
        </p:nvSpPr>
        <p:spPr>
          <a:xfrm>
            <a:off x="1727176" y="559932"/>
            <a:ext cx="5832648" cy="1015663"/>
          </a:xfrm>
          <a:prstGeom prst="rect">
            <a:avLst/>
          </a:prstGeom>
          <a:noFill/>
        </p:spPr>
        <p:txBody>
          <a:bodyPr wrap="square" rtlCol="0">
            <a:spAutoFit/>
          </a:bodyPr>
          <a:lstStyle/>
          <a:p>
            <a:r>
              <a:rPr lang="bg-BG" sz="6000" dirty="0" smtClean="0">
                <a:solidFill>
                  <a:schemeClr val="bg2"/>
                </a:solidFill>
                <a:latin typeface="Segoe Script" panose="020B0504020000000003" pitchFamily="34" charset="0"/>
                <a:ea typeface="+mj-ea"/>
                <a:cs typeface="Traditional Arabic" panose="02020603050405020304" pitchFamily="18" charset="-78"/>
              </a:rPr>
              <a:t>История</a:t>
            </a:r>
            <a:endParaRPr lang="bg-BG" sz="6000" dirty="0">
              <a:solidFill>
                <a:schemeClr val="bg2"/>
              </a:solidFill>
              <a:latin typeface="Segoe Script" panose="020B0504020000000003" pitchFamily="34" charset="0"/>
              <a:ea typeface="+mj-ea"/>
              <a:cs typeface="Traditional Arabic" panose="02020603050405020304" pitchFamily="18" charset="-78"/>
            </a:endParaRPr>
          </a:p>
        </p:txBody>
      </p:sp>
    </p:spTree>
    <p:extLst>
      <p:ext uri="{BB962C8B-B14F-4D97-AF65-F5344CB8AC3E}">
        <p14:creationId xmlns:p14="http://schemas.microsoft.com/office/powerpoint/2010/main" val="65401879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ово поле 2"/>
          <p:cNvSpPr txBox="1"/>
          <p:nvPr/>
        </p:nvSpPr>
        <p:spPr>
          <a:xfrm>
            <a:off x="1727176" y="559932"/>
            <a:ext cx="6517232" cy="1015663"/>
          </a:xfrm>
          <a:prstGeom prst="rect">
            <a:avLst/>
          </a:prstGeom>
          <a:noFill/>
        </p:spPr>
        <p:txBody>
          <a:bodyPr wrap="square" rtlCol="0">
            <a:spAutoFit/>
          </a:bodyPr>
          <a:lstStyle/>
          <a:p>
            <a:r>
              <a:rPr lang="bg-BG" sz="6000" dirty="0" smtClean="0">
                <a:solidFill>
                  <a:schemeClr val="bg2"/>
                </a:solidFill>
                <a:latin typeface="Segoe Script" panose="020B0504020000000003" pitchFamily="34" charset="0"/>
                <a:ea typeface="+mj-ea"/>
                <a:cs typeface="Traditional Arabic" panose="02020603050405020304" pitchFamily="18" charset="-78"/>
              </a:rPr>
              <a:t>Видове скенери</a:t>
            </a:r>
            <a:endParaRPr lang="bg-BG" sz="6000" dirty="0">
              <a:solidFill>
                <a:schemeClr val="bg2"/>
              </a:solidFill>
              <a:latin typeface="Segoe Script" panose="020B0504020000000003" pitchFamily="34" charset="0"/>
              <a:ea typeface="+mj-ea"/>
              <a:cs typeface="Traditional Arabic" panose="02020603050405020304" pitchFamily="18" charset="-78"/>
            </a:endParaRPr>
          </a:p>
        </p:txBody>
      </p:sp>
      <p:sp>
        <p:nvSpPr>
          <p:cNvPr id="2" name="Правоъгълник 1"/>
          <p:cNvSpPr/>
          <p:nvPr/>
        </p:nvSpPr>
        <p:spPr>
          <a:xfrm>
            <a:off x="2051720" y="1408008"/>
            <a:ext cx="6984776" cy="400110"/>
          </a:xfrm>
          <a:prstGeom prst="rect">
            <a:avLst/>
          </a:prstGeom>
        </p:spPr>
        <p:txBody>
          <a:bodyPr wrap="square">
            <a:spAutoFit/>
          </a:bodyPr>
          <a:lstStyle/>
          <a:p>
            <a:pPr algn="ctr"/>
            <a:r>
              <a:rPr lang="ru-RU" sz="2000" dirty="0">
                <a:solidFill>
                  <a:schemeClr val="bg2"/>
                </a:solidFill>
                <a:latin typeface="Segoe Script" panose="020B0504020000000003" pitchFamily="34" charset="0"/>
                <a:ea typeface="+mj-ea"/>
                <a:cs typeface="Traditional Arabic" panose="02020603050405020304" pitchFamily="18" charset="-78"/>
              </a:rPr>
              <a:t>Видове скенери според принципа на действие</a:t>
            </a:r>
            <a:endParaRPr lang="bg-BG" sz="2000" dirty="0">
              <a:solidFill>
                <a:schemeClr val="bg2"/>
              </a:solidFill>
              <a:latin typeface="Segoe Script" panose="020B0504020000000003" pitchFamily="34" charset="0"/>
              <a:ea typeface="+mj-ea"/>
              <a:cs typeface="Traditional Arabic" panose="02020603050405020304" pitchFamily="18" charset="-78"/>
            </a:endParaRPr>
          </a:p>
        </p:txBody>
      </p:sp>
      <p:sp>
        <p:nvSpPr>
          <p:cNvPr id="4" name="Текстово поле 3"/>
          <p:cNvSpPr txBox="1"/>
          <p:nvPr/>
        </p:nvSpPr>
        <p:spPr>
          <a:xfrm>
            <a:off x="1115616" y="2276872"/>
            <a:ext cx="7920880" cy="3416320"/>
          </a:xfrm>
          <a:prstGeom prst="rect">
            <a:avLst/>
          </a:prstGeom>
          <a:noFill/>
        </p:spPr>
        <p:txBody>
          <a:bodyPr wrap="square" rtlCol="0">
            <a:spAutoFit/>
          </a:bodyPr>
          <a:lstStyle/>
          <a:p>
            <a:pPr marL="285750" indent="-285750">
              <a:buFont typeface="Wingdings" pitchFamily="2" charset="2"/>
              <a:buChar char="v"/>
            </a:pPr>
            <a:r>
              <a:rPr lang="bg-BG" sz="2000" b="1" dirty="0" smtClean="0">
                <a:solidFill>
                  <a:schemeClr val="bg2"/>
                </a:solidFill>
                <a:latin typeface="Segoe Script" panose="020B0504020000000003" pitchFamily="34" charset="0"/>
                <a:ea typeface="+mj-ea"/>
                <a:cs typeface="Traditional Arabic" panose="02020603050405020304" pitchFamily="18" charset="-78"/>
              </a:rPr>
              <a:t>Ръчни</a:t>
            </a:r>
          </a:p>
          <a:p>
            <a:pPr algn="just"/>
            <a:r>
              <a:rPr lang="ru-RU" sz="1600" dirty="0" smtClean="0">
                <a:solidFill>
                  <a:schemeClr val="bg2"/>
                </a:solidFill>
                <a:latin typeface="Segoe Script" panose="020B0504020000000003" pitchFamily="34" charset="0"/>
                <a:ea typeface="+mj-ea"/>
                <a:cs typeface="Traditional Arabic" panose="02020603050405020304" pitchFamily="18" charset="-78"/>
              </a:rPr>
              <a:t>При </a:t>
            </a:r>
            <a:r>
              <a:rPr lang="ru-RU" sz="1600" dirty="0">
                <a:solidFill>
                  <a:schemeClr val="bg2"/>
                </a:solidFill>
                <a:latin typeface="Segoe Script" panose="020B0504020000000003" pitchFamily="34" charset="0"/>
                <a:ea typeface="+mj-ea"/>
                <a:cs typeface="Traditional Arabic" panose="02020603050405020304" pitchFamily="18" charset="-78"/>
              </a:rPr>
              <a:t>ръчните скенери се придвижва самото устройство върху</a:t>
            </a:r>
            <a:r>
              <a:rPr lang="ru-RU" sz="1600" dirty="0">
                <a:solidFill>
                  <a:schemeClr val="bg2"/>
                </a:solidFill>
                <a:latin typeface="Segoe Script" panose="020B0504020000000003" pitchFamily="34" charset="0"/>
                <a:ea typeface="+mj-ea"/>
                <a:cs typeface="Traditional Arabic" panose="02020603050405020304" pitchFamily="18" charset="-78"/>
              </a:rPr>
              <a:t> </a:t>
            </a:r>
            <a:r>
              <a:rPr lang="ru-RU" sz="1600" dirty="0" smtClean="0">
                <a:solidFill>
                  <a:schemeClr val="bg2"/>
                </a:solidFill>
                <a:latin typeface="Segoe Script" panose="020B0504020000000003" pitchFamily="34" charset="0"/>
                <a:ea typeface="+mj-ea"/>
                <a:cs typeface="Traditional Arabic" panose="02020603050405020304" pitchFamily="18" charset="-78"/>
              </a:rPr>
              <a:t>документа.</a:t>
            </a:r>
          </a:p>
          <a:p>
            <a:pPr algn="r"/>
            <a:endParaRPr lang="ru-RU" sz="1600" dirty="0">
              <a:solidFill>
                <a:schemeClr val="bg2"/>
              </a:solidFill>
              <a:latin typeface="Segoe Script" panose="020B0504020000000003" pitchFamily="34" charset="0"/>
              <a:ea typeface="+mj-ea"/>
              <a:cs typeface="Traditional Arabic" panose="02020603050405020304" pitchFamily="18" charset="-78"/>
            </a:endParaRPr>
          </a:p>
          <a:p>
            <a:pPr marL="285750" indent="-285750">
              <a:buFont typeface="Wingdings" pitchFamily="2" charset="2"/>
              <a:buChar char="v"/>
            </a:pPr>
            <a:r>
              <a:rPr lang="bg-BG" sz="2000" b="1" dirty="0" smtClean="0">
                <a:solidFill>
                  <a:schemeClr val="bg2"/>
                </a:solidFill>
                <a:latin typeface="Segoe Script" panose="020B0504020000000003" pitchFamily="34" charset="0"/>
                <a:ea typeface="+mj-ea"/>
                <a:cs typeface="Traditional Arabic" panose="02020603050405020304" pitchFamily="18" charset="-78"/>
              </a:rPr>
              <a:t>Барабанни</a:t>
            </a:r>
          </a:p>
          <a:p>
            <a:pPr algn="just"/>
            <a:r>
              <a:rPr lang="ru-RU" sz="1600" dirty="0" smtClean="0">
                <a:solidFill>
                  <a:schemeClr val="bg2"/>
                </a:solidFill>
                <a:latin typeface="Segoe Script" panose="020B0504020000000003" pitchFamily="34" charset="0"/>
                <a:ea typeface="+mj-ea"/>
                <a:cs typeface="Traditional Arabic" panose="02020603050405020304" pitchFamily="18" charset="-78"/>
              </a:rPr>
              <a:t>При </a:t>
            </a:r>
            <a:r>
              <a:rPr lang="ru-RU" sz="1600" dirty="0">
                <a:solidFill>
                  <a:schemeClr val="bg2"/>
                </a:solidFill>
                <a:latin typeface="Segoe Script" panose="020B0504020000000003" pitchFamily="34" charset="0"/>
                <a:ea typeface="+mj-ea"/>
                <a:cs typeface="Traditional Arabic" panose="02020603050405020304" pitchFamily="18" charset="-78"/>
              </a:rPr>
              <a:t>барабанните скенери документът се слага върху барабан (ролка), който при сканирането се завърта и придвижва изображението пред сканиращата глава. Използват се за сканиране на изображения от документи, с висока скорост. Този тип устройства използват различни сензори от тези на настолните скенери и това им осигурява значително по-бърза работа, както и по-висока чувствителност към градиента на </a:t>
            </a:r>
            <a:r>
              <a:rPr lang="ru-RU" sz="1600" dirty="0">
                <a:solidFill>
                  <a:schemeClr val="bg2"/>
                </a:solidFill>
                <a:latin typeface="Segoe Script" panose="020B0504020000000003" pitchFamily="34" charset="0"/>
                <a:ea typeface="+mj-ea"/>
                <a:cs typeface="Traditional Arabic" panose="02020603050405020304" pitchFamily="18" charset="-78"/>
              </a:rPr>
              <a:t>разцветките.</a:t>
            </a:r>
            <a:endParaRPr lang="bg-BG" sz="1600" dirty="0">
              <a:solidFill>
                <a:schemeClr val="bg2"/>
              </a:solidFill>
              <a:latin typeface="Segoe Script" panose="020B0504020000000003" pitchFamily="34" charset="0"/>
              <a:ea typeface="+mj-ea"/>
              <a:cs typeface="Traditional Arabic" panose="02020603050405020304" pitchFamily="18" charset="-78"/>
            </a:endParaRPr>
          </a:p>
        </p:txBody>
      </p:sp>
    </p:spTree>
    <p:extLst>
      <p:ext uri="{BB962C8B-B14F-4D97-AF65-F5344CB8AC3E}">
        <p14:creationId xmlns:p14="http://schemas.microsoft.com/office/powerpoint/2010/main" val="158334229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1727176" y="559932"/>
            <a:ext cx="6517232" cy="1015663"/>
          </a:xfrm>
          <a:prstGeom prst="rect">
            <a:avLst/>
          </a:prstGeom>
          <a:noFill/>
        </p:spPr>
        <p:txBody>
          <a:bodyPr wrap="square" rtlCol="0">
            <a:spAutoFit/>
          </a:bodyPr>
          <a:lstStyle/>
          <a:p>
            <a:r>
              <a:rPr lang="bg-BG" sz="6000" dirty="0" smtClean="0">
                <a:solidFill>
                  <a:schemeClr val="bg2"/>
                </a:solidFill>
                <a:latin typeface="Segoe Script" panose="020B0504020000000003" pitchFamily="34" charset="0"/>
                <a:ea typeface="+mj-ea"/>
                <a:cs typeface="Traditional Arabic" panose="02020603050405020304" pitchFamily="18" charset="-78"/>
              </a:rPr>
              <a:t>Видове скенери</a:t>
            </a:r>
            <a:endParaRPr lang="bg-BG" sz="6000" dirty="0">
              <a:solidFill>
                <a:schemeClr val="bg2"/>
              </a:solidFill>
              <a:latin typeface="Segoe Script" panose="020B0504020000000003" pitchFamily="34" charset="0"/>
              <a:ea typeface="+mj-ea"/>
              <a:cs typeface="Traditional Arabic" panose="02020603050405020304" pitchFamily="18" charset="-78"/>
            </a:endParaRPr>
          </a:p>
        </p:txBody>
      </p:sp>
      <p:sp>
        <p:nvSpPr>
          <p:cNvPr id="3" name="Правоъгълник 2"/>
          <p:cNvSpPr/>
          <p:nvPr/>
        </p:nvSpPr>
        <p:spPr>
          <a:xfrm>
            <a:off x="2051720" y="1408008"/>
            <a:ext cx="6984776" cy="400110"/>
          </a:xfrm>
          <a:prstGeom prst="rect">
            <a:avLst/>
          </a:prstGeom>
        </p:spPr>
        <p:txBody>
          <a:bodyPr wrap="square">
            <a:spAutoFit/>
          </a:bodyPr>
          <a:lstStyle/>
          <a:p>
            <a:pPr algn="ctr"/>
            <a:r>
              <a:rPr lang="ru-RU" sz="2000" dirty="0">
                <a:solidFill>
                  <a:schemeClr val="bg2"/>
                </a:solidFill>
                <a:latin typeface="Segoe Script" panose="020B0504020000000003" pitchFamily="34" charset="0"/>
                <a:ea typeface="+mj-ea"/>
                <a:cs typeface="Traditional Arabic" panose="02020603050405020304" pitchFamily="18" charset="-78"/>
              </a:rPr>
              <a:t>Видове скенери според принципа на действие</a:t>
            </a:r>
            <a:endParaRPr lang="bg-BG" sz="2000" dirty="0">
              <a:solidFill>
                <a:schemeClr val="bg2"/>
              </a:solidFill>
              <a:latin typeface="Segoe Script" panose="020B0504020000000003" pitchFamily="34" charset="0"/>
              <a:ea typeface="+mj-ea"/>
              <a:cs typeface="Traditional Arabic" panose="02020603050405020304" pitchFamily="18" charset="-78"/>
            </a:endParaRPr>
          </a:p>
        </p:txBody>
      </p:sp>
      <p:sp>
        <p:nvSpPr>
          <p:cNvPr id="4" name="Текстово поле 3"/>
          <p:cNvSpPr txBox="1"/>
          <p:nvPr/>
        </p:nvSpPr>
        <p:spPr>
          <a:xfrm>
            <a:off x="1115616" y="1803553"/>
            <a:ext cx="7920880" cy="4216539"/>
          </a:xfrm>
          <a:prstGeom prst="rect">
            <a:avLst/>
          </a:prstGeom>
          <a:noFill/>
        </p:spPr>
        <p:txBody>
          <a:bodyPr wrap="square" rtlCol="0">
            <a:spAutoFit/>
          </a:bodyPr>
          <a:lstStyle/>
          <a:p>
            <a:pPr marL="285750" indent="-285750">
              <a:buFont typeface="Wingdings" pitchFamily="2" charset="2"/>
              <a:buChar char="v"/>
            </a:pPr>
            <a:r>
              <a:rPr lang="ru-RU" sz="2000" b="1" dirty="0">
                <a:solidFill>
                  <a:schemeClr val="bg2"/>
                </a:solidFill>
                <a:latin typeface="Segoe Script" panose="020B0504020000000003" pitchFamily="34" charset="0"/>
                <a:ea typeface="+mj-ea"/>
                <a:cs typeface="Traditional Arabic" panose="02020603050405020304" pitchFamily="18" charset="-78"/>
              </a:rPr>
              <a:t>С подвижна сканираща</a:t>
            </a:r>
            <a:r>
              <a:rPr lang="ru-RU" sz="2000" b="1" dirty="0">
                <a:solidFill>
                  <a:schemeClr val="bg2"/>
                </a:solidFill>
                <a:latin typeface="Segoe Script" panose="020B0504020000000003" pitchFamily="34" charset="0"/>
                <a:ea typeface="+mj-ea"/>
                <a:cs typeface="Traditional Arabic" panose="02020603050405020304" pitchFamily="18" charset="-78"/>
              </a:rPr>
              <a:t> </a:t>
            </a:r>
            <a:r>
              <a:rPr lang="ru-RU" sz="2000" b="1" dirty="0" smtClean="0">
                <a:solidFill>
                  <a:schemeClr val="bg2"/>
                </a:solidFill>
                <a:latin typeface="Segoe Script" panose="020B0504020000000003" pitchFamily="34" charset="0"/>
                <a:ea typeface="+mj-ea"/>
                <a:cs typeface="Traditional Arabic" panose="02020603050405020304" pitchFamily="18" charset="-78"/>
              </a:rPr>
              <a:t>глава</a:t>
            </a:r>
          </a:p>
          <a:p>
            <a:pPr algn="just"/>
            <a:r>
              <a:rPr lang="ru-RU" sz="1600" dirty="0">
                <a:solidFill>
                  <a:schemeClr val="bg2"/>
                </a:solidFill>
                <a:latin typeface="Segoe Script" panose="020B0504020000000003" pitchFamily="34" charset="0"/>
                <a:ea typeface="+mj-ea"/>
                <a:cs typeface="Traditional Arabic" panose="02020603050405020304" pitchFamily="18" charset="-78"/>
              </a:rPr>
              <a:t>Това са най-разпространените скенери. При тях документът се слага върху равна прозрачна повърхност и се затиска с капак, след което при самото сканиране главата заедно със своето осветление се придвижва и заснема</a:t>
            </a:r>
            <a:r>
              <a:rPr lang="ru-RU" sz="1600" dirty="0">
                <a:solidFill>
                  <a:schemeClr val="bg2"/>
                </a:solidFill>
                <a:latin typeface="Segoe Script" panose="020B0504020000000003" pitchFamily="34" charset="0"/>
                <a:ea typeface="+mj-ea"/>
                <a:cs typeface="Traditional Arabic" panose="02020603050405020304" pitchFamily="18" charset="-78"/>
              </a:rPr>
              <a:t> документа</a:t>
            </a:r>
            <a:r>
              <a:rPr lang="ru-RU" sz="1600" dirty="0" smtClean="0">
                <a:solidFill>
                  <a:schemeClr val="bg2"/>
                </a:solidFill>
                <a:latin typeface="Segoe Script" panose="020B0504020000000003" pitchFamily="34" charset="0"/>
                <a:ea typeface="+mj-ea"/>
                <a:cs typeface="Traditional Arabic" panose="02020603050405020304" pitchFamily="18" charset="-78"/>
              </a:rPr>
              <a:t>.</a:t>
            </a:r>
          </a:p>
          <a:p>
            <a:pPr algn="just"/>
            <a:endParaRPr lang="ru-RU" sz="1600" dirty="0">
              <a:solidFill>
                <a:schemeClr val="bg2"/>
              </a:solidFill>
              <a:latin typeface="Segoe Script" panose="020B0504020000000003" pitchFamily="34" charset="0"/>
              <a:ea typeface="+mj-ea"/>
              <a:cs typeface="Traditional Arabic" panose="02020603050405020304" pitchFamily="18" charset="-78"/>
            </a:endParaRPr>
          </a:p>
          <a:p>
            <a:pPr marL="285750" indent="-285750">
              <a:buFont typeface="Wingdings" pitchFamily="2" charset="2"/>
              <a:buChar char="v"/>
            </a:pPr>
            <a:r>
              <a:rPr lang="bg-BG" sz="2000" b="1" dirty="0" smtClean="0">
                <a:solidFill>
                  <a:schemeClr val="bg2"/>
                </a:solidFill>
                <a:latin typeface="Segoe Script" panose="020B0504020000000003" pitchFamily="34" charset="0"/>
                <a:ea typeface="+mj-ea"/>
                <a:cs typeface="Traditional Arabic" panose="02020603050405020304" pitchFamily="18" charset="-78"/>
              </a:rPr>
              <a:t>Триизмерни </a:t>
            </a:r>
            <a:r>
              <a:rPr lang="bg-BG" sz="2000" b="1" dirty="0">
                <a:solidFill>
                  <a:schemeClr val="bg2"/>
                </a:solidFill>
                <a:latin typeface="Segoe Script" panose="020B0504020000000003" pitchFamily="34" charset="0"/>
                <a:ea typeface="+mj-ea"/>
                <a:cs typeface="Traditional Arabic" panose="02020603050405020304" pitchFamily="18" charset="-78"/>
              </a:rPr>
              <a:t>(3</a:t>
            </a:r>
            <a:r>
              <a:rPr lang="en-US" sz="2000" b="1" dirty="0">
                <a:solidFill>
                  <a:schemeClr val="bg2"/>
                </a:solidFill>
                <a:latin typeface="Segoe Script" panose="020B0504020000000003" pitchFamily="34" charset="0"/>
                <a:ea typeface="+mj-ea"/>
                <a:cs typeface="Traditional Arabic" panose="02020603050405020304" pitchFamily="18" charset="-78"/>
              </a:rPr>
              <a:t>D) </a:t>
            </a:r>
            <a:r>
              <a:rPr lang="bg-BG" sz="2000" b="1" dirty="0">
                <a:solidFill>
                  <a:schemeClr val="bg2"/>
                </a:solidFill>
                <a:latin typeface="Segoe Script" panose="020B0504020000000003" pitchFamily="34" charset="0"/>
                <a:ea typeface="+mj-ea"/>
                <a:cs typeface="Traditional Arabic" panose="02020603050405020304" pitchFamily="18" charset="-78"/>
              </a:rPr>
              <a:t>скенери</a:t>
            </a:r>
            <a:endParaRPr lang="bg-BG" sz="2000" b="1" dirty="0" smtClean="0">
              <a:solidFill>
                <a:schemeClr val="bg2"/>
              </a:solidFill>
              <a:latin typeface="Segoe Script" panose="020B0504020000000003" pitchFamily="34" charset="0"/>
              <a:ea typeface="+mj-ea"/>
              <a:cs typeface="Traditional Arabic" panose="02020603050405020304" pitchFamily="18" charset="-78"/>
            </a:endParaRPr>
          </a:p>
          <a:p>
            <a:pPr algn="just"/>
            <a:r>
              <a:rPr lang="ru-RU" sz="1600" dirty="0" smtClean="0">
                <a:solidFill>
                  <a:schemeClr val="bg2"/>
                </a:solidFill>
                <a:latin typeface="Segoe Script" panose="020B0504020000000003" pitchFamily="34" charset="0"/>
                <a:ea typeface="+mj-ea"/>
                <a:cs typeface="Traditional Arabic" panose="02020603050405020304" pitchFamily="18" charset="-78"/>
              </a:rPr>
              <a:t>Използват</a:t>
            </a:r>
            <a:r>
              <a:rPr lang="ru-RU" sz="1600" dirty="0" smtClean="0">
                <a:solidFill>
                  <a:schemeClr val="bg2"/>
                </a:solidFill>
                <a:latin typeface="Segoe Script" panose="020B0504020000000003" pitchFamily="34" charset="0"/>
                <a:ea typeface="+mj-ea"/>
                <a:cs typeface="Traditional Arabic" panose="02020603050405020304" pitchFamily="18" charset="-78"/>
              </a:rPr>
              <a:t> </a:t>
            </a:r>
            <a:r>
              <a:rPr lang="ru-RU" sz="1600" dirty="0">
                <a:solidFill>
                  <a:schemeClr val="bg2"/>
                </a:solidFill>
                <a:latin typeface="Segoe Script" panose="020B0504020000000003" pitchFamily="34" charset="0"/>
                <a:ea typeface="+mj-ea"/>
                <a:cs typeface="Traditional Arabic" panose="02020603050405020304" pitchFamily="18" charset="-78"/>
              </a:rPr>
              <a:t>се за </a:t>
            </a:r>
            <a:r>
              <a:rPr lang="ru-RU" sz="1600" dirty="0">
                <a:solidFill>
                  <a:schemeClr val="bg2"/>
                </a:solidFill>
                <a:latin typeface="Segoe Script" panose="020B0504020000000003" pitchFamily="34" charset="0"/>
                <a:ea typeface="+mj-ea"/>
                <a:cs typeface="Traditional Arabic" panose="02020603050405020304" pitchFamily="18" charset="-78"/>
              </a:rPr>
              <a:t>сканиране</a:t>
            </a:r>
            <a:r>
              <a:rPr lang="ru-RU" sz="1600" dirty="0">
                <a:solidFill>
                  <a:schemeClr val="bg2"/>
                </a:solidFill>
                <a:latin typeface="Segoe Script" panose="020B0504020000000003" pitchFamily="34" charset="0"/>
                <a:ea typeface="+mj-ea"/>
                <a:cs typeface="Traditional Arabic" panose="02020603050405020304" pitchFamily="18" charset="-78"/>
              </a:rPr>
              <a:t> на </a:t>
            </a:r>
            <a:r>
              <a:rPr lang="ru-RU" sz="1600" dirty="0">
                <a:solidFill>
                  <a:schemeClr val="bg2"/>
                </a:solidFill>
                <a:latin typeface="Segoe Script" panose="020B0504020000000003" pitchFamily="34" charset="0"/>
                <a:ea typeface="+mj-ea"/>
                <a:cs typeface="Traditional Arabic" panose="02020603050405020304" pitchFamily="18" charset="-78"/>
              </a:rPr>
              <a:t>изображението</a:t>
            </a:r>
            <a:r>
              <a:rPr lang="ru-RU" sz="1600" dirty="0">
                <a:solidFill>
                  <a:schemeClr val="bg2"/>
                </a:solidFill>
                <a:latin typeface="Segoe Script" panose="020B0504020000000003" pitchFamily="34" charset="0"/>
                <a:ea typeface="+mj-ea"/>
                <a:cs typeface="Traditional Arabic" panose="02020603050405020304" pitchFamily="18" charset="-78"/>
              </a:rPr>
              <a:t> на </a:t>
            </a:r>
            <a:r>
              <a:rPr lang="ru-RU" sz="1600" dirty="0">
                <a:solidFill>
                  <a:schemeClr val="bg2"/>
                </a:solidFill>
                <a:latin typeface="Segoe Script" panose="020B0504020000000003" pitchFamily="34" charset="0"/>
                <a:ea typeface="+mj-ea"/>
                <a:cs typeface="Traditional Arabic" panose="02020603050405020304" pitchFamily="18" charset="-78"/>
              </a:rPr>
              <a:t>триизмерни</a:t>
            </a:r>
            <a:r>
              <a:rPr lang="ru-RU" sz="1600" dirty="0">
                <a:solidFill>
                  <a:schemeClr val="bg2"/>
                </a:solidFill>
                <a:latin typeface="Segoe Script" panose="020B0504020000000003" pitchFamily="34" charset="0"/>
                <a:ea typeface="+mj-ea"/>
                <a:cs typeface="Traditional Arabic" panose="02020603050405020304" pitchFamily="18" charset="-78"/>
              </a:rPr>
              <a:t> </a:t>
            </a:r>
            <a:r>
              <a:rPr lang="ru-RU" sz="1600" dirty="0">
                <a:solidFill>
                  <a:schemeClr val="bg2"/>
                </a:solidFill>
                <a:latin typeface="Segoe Script" panose="020B0504020000000003" pitchFamily="34" charset="0"/>
                <a:ea typeface="+mj-ea"/>
                <a:cs typeface="Traditional Arabic" panose="02020603050405020304" pitchFamily="18" charset="-78"/>
              </a:rPr>
              <a:t>обекти</a:t>
            </a:r>
            <a:r>
              <a:rPr lang="ru-RU" sz="1600" dirty="0">
                <a:solidFill>
                  <a:schemeClr val="bg2"/>
                </a:solidFill>
                <a:latin typeface="Segoe Script" panose="020B0504020000000003" pitchFamily="34" charset="0"/>
                <a:ea typeface="+mj-ea"/>
                <a:cs typeface="Traditional Arabic" panose="02020603050405020304" pitchFamily="18" charset="-78"/>
              </a:rPr>
              <a:t>. </a:t>
            </a:r>
            <a:r>
              <a:rPr lang="ru-RU" sz="1600" dirty="0">
                <a:solidFill>
                  <a:schemeClr val="bg2"/>
                </a:solidFill>
                <a:latin typeface="Segoe Script" panose="020B0504020000000003" pitchFamily="34" charset="0"/>
                <a:ea typeface="+mj-ea"/>
                <a:cs typeface="Traditional Arabic" panose="02020603050405020304" pitchFamily="18" charset="-78"/>
              </a:rPr>
              <a:t>Една</a:t>
            </a:r>
            <a:r>
              <a:rPr lang="ru-RU" sz="1600" dirty="0">
                <a:solidFill>
                  <a:schemeClr val="bg2"/>
                </a:solidFill>
                <a:latin typeface="Segoe Script" panose="020B0504020000000003" pitchFamily="34" charset="0"/>
                <a:ea typeface="+mj-ea"/>
                <a:cs typeface="Traditional Arabic" panose="02020603050405020304" pitchFamily="18" charset="-78"/>
              </a:rPr>
              <a:t> от </a:t>
            </a:r>
            <a:r>
              <a:rPr lang="ru-RU" sz="1600" dirty="0">
                <a:solidFill>
                  <a:schemeClr val="bg2"/>
                </a:solidFill>
                <a:latin typeface="Segoe Script" panose="020B0504020000000003" pitchFamily="34" charset="0"/>
                <a:ea typeface="+mj-ea"/>
                <a:cs typeface="Traditional Arabic" panose="02020603050405020304" pitchFamily="18" charset="-78"/>
              </a:rPr>
              <a:t>областите</a:t>
            </a:r>
            <a:r>
              <a:rPr lang="ru-RU" sz="1600" dirty="0">
                <a:solidFill>
                  <a:schemeClr val="bg2"/>
                </a:solidFill>
                <a:latin typeface="Segoe Script" panose="020B0504020000000003" pitchFamily="34" charset="0"/>
                <a:ea typeface="+mj-ea"/>
                <a:cs typeface="Traditional Arabic" panose="02020603050405020304" pitchFamily="18" charset="-78"/>
              </a:rPr>
              <a:t> на приложение, </a:t>
            </a:r>
            <a:r>
              <a:rPr lang="ru-RU" sz="1600" dirty="0">
                <a:solidFill>
                  <a:schemeClr val="bg2"/>
                </a:solidFill>
                <a:latin typeface="Segoe Script" panose="020B0504020000000003" pitchFamily="34" charset="0"/>
                <a:ea typeface="+mj-ea"/>
                <a:cs typeface="Traditional Arabic" panose="02020603050405020304" pitchFamily="18" charset="-78"/>
              </a:rPr>
              <a:t>които</a:t>
            </a:r>
            <a:r>
              <a:rPr lang="ru-RU" sz="1600" dirty="0">
                <a:solidFill>
                  <a:schemeClr val="bg2"/>
                </a:solidFill>
                <a:latin typeface="Segoe Script" panose="020B0504020000000003" pitchFamily="34" charset="0"/>
                <a:ea typeface="+mj-ea"/>
                <a:cs typeface="Traditional Arabic" panose="02020603050405020304" pitchFamily="18" charset="-78"/>
              </a:rPr>
              <a:t> те </a:t>
            </a:r>
            <a:r>
              <a:rPr lang="ru-RU" sz="1600" dirty="0">
                <a:solidFill>
                  <a:schemeClr val="bg2"/>
                </a:solidFill>
                <a:latin typeface="Segoe Script" panose="020B0504020000000003" pitchFamily="34" charset="0"/>
                <a:ea typeface="+mj-ea"/>
                <a:cs typeface="Traditional Arabic" panose="02020603050405020304" pitchFamily="18" charset="-78"/>
              </a:rPr>
              <a:t>намират</a:t>
            </a:r>
            <a:r>
              <a:rPr lang="ru-RU" sz="1600" dirty="0">
                <a:solidFill>
                  <a:schemeClr val="bg2"/>
                </a:solidFill>
                <a:latin typeface="Segoe Script" panose="020B0504020000000003" pitchFamily="34" charset="0"/>
                <a:ea typeface="+mj-ea"/>
                <a:cs typeface="Traditional Arabic" panose="02020603050405020304" pitchFamily="18" charset="-78"/>
              </a:rPr>
              <a:t>, е </a:t>
            </a:r>
            <a:r>
              <a:rPr lang="ru-RU" sz="1600" dirty="0">
                <a:solidFill>
                  <a:schemeClr val="bg2"/>
                </a:solidFill>
                <a:latin typeface="Segoe Script" panose="020B0504020000000003" pitchFamily="34" charset="0"/>
                <a:ea typeface="+mj-ea"/>
                <a:cs typeface="Traditional Arabic" panose="02020603050405020304" pitchFamily="18" charset="-78"/>
              </a:rPr>
              <a:t>цифровизирането</a:t>
            </a:r>
            <a:r>
              <a:rPr lang="ru-RU" sz="1600" dirty="0">
                <a:solidFill>
                  <a:schemeClr val="bg2"/>
                </a:solidFill>
                <a:latin typeface="Segoe Script" panose="020B0504020000000003" pitchFamily="34" charset="0"/>
                <a:ea typeface="+mj-ea"/>
                <a:cs typeface="Traditional Arabic" panose="02020603050405020304" pitchFamily="18" charset="-78"/>
              </a:rPr>
              <a:t> на даден </a:t>
            </a:r>
            <a:r>
              <a:rPr lang="ru-RU" sz="1600" dirty="0">
                <a:solidFill>
                  <a:schemeClr val="bg2"/>
                </a:solidFill>
                <a:latin typeface="Segoe Script" panose="020B0504020000000003" pitchFamily="34" charset="0"/>
                <a:ea typeface="+mj-ea"/>
                <a:cs typeface="Traditional Arabic" panose="02020603050405020304" pitchFamily="18" charset="-78"/>
              </a:rPr>
              <a:t>триизмерен</a:t>
            </a:r>
            <a:r>
              <a:rPr lang="ru-RU" sz="1600" dirty="0">
                <a:solidFill>
                  <a:schemeClr val="bg2"/>
                </a:solidFill>
                <a:latin typeface="Segoe Script" panose="020B0504020000000003" pitchFamily="34" charset="0"/>
                <a:ea typeface="+mj-ea"/>
                <a:cs typeface="Traditional Arabic" panose="02020603050405020304" pitchFamily="18" charset="-78"/>
              </a:rPr>
              <a:t> </a:t>
            </a:r>
            <a:r>
              <a:rPr lang="ru-RU" sz="1600" dirty="0">
                <a:solidFill>
                  <a:schemeClr val="bg2"/>
                </a:solidFill>
                <a:latin typeface="Segoe Script" panose="020B0504020000000003" pitchFamily="34" charset="0"/>
                <a:ea typeface="+mj-ea"/>
                <a:cs typeface="Traditional Arabic" panose="02020603050405020304" pitchFamily="18" charset="-78"/>
              </a:rPr>
              <a:t>обект</a:t>
            </a:r>
            <a:r>
              <a:rPr lang="ru-RU" sz="1600" dirty="0">
                <a:solidFill>
                  <a:schemeClr val="bg2"/>
                </a:solidFill>
                <a:latin typeface="Segoe Script" panose="020B0504020000000003" pitchFamily="34" charset="0"/>
                <a:ea typeface="+mj-ea"/>
                <a:cs typeface="Traditional Arabic" panose="02020603050405020304" pitchFamily="18" charset="-78"/>
              </a:rPr>
              <a:t> за </a:t>
            </a:r>
            <a:r>
              <a:rPr lang="ru-RU" sz="1600" dirty="0">
                <a:solidFill>
                  <a:schemeClr val="bg2"/>
                </a:solidFill>
                <a:latin typeface="Segoe Script" panose="020B0504020000000003" pitchFamily="34" charset="0"/>
                <a:ea typeface="+mj-ea"/>
                <a:cs typeface="Traditional Arabic" panose="02020603050405020304" pitchFamily="18" charset="-78"/>
              </a:rPr>
              <a:t>създаване</a:t>
            </a:r>
            <a:r>
              <a:rPr lang="ru-RU" sz="1600" dirty="0">
                <a:solidFill>
                  <a:schemeClr val="bg2"/>
                </a:solidFill>
                <a:latin typeface="Segoe Script" panose="020B0504020000000003" pitchFamily="34" charset="0"/>
                <a:ea typeface="+mj-ea"/>
                <a:cs typeface="Traditional Arabic" panose="02020603050405020304" pitchFamily="18" charset="-78"/>
              </a:rPr>
              <a:t> на </a:t>
            </a:r>
            <a:r>
              <a:rPr lang="ru-RU" sz="1600" dirty="0">
                <a:solidFill>
                  <a:schemeClr val="bg2"/>
                </a:solidFill>
                <a:latin typeface="Segoe Script" panose="020B0504020000000003" pitchFamily="34" charset="0"/>
                <a:ea typeface="+mj-ea"/>
                <a:cs typeface="Traditional Arabic" panose="02020603050405020304" pitchFamily="18" charset="-78"/>
              </a:rPr>
              <a:t>холограмно</a:t>
            </a:r>
            <a:r>
              <a:rPr lang="ru-RU" sz="1600" dirty="0">
                <a:solidFill>
                  <a:schemeClr val="bg2"/>
                </a:solidFill>
                <a:latin typeface="Segoe Script" panose="020B0504020000000003" pitchFamily="34" charset="0"/>
                <a:ea typeface="+mj-ea"/>
                <a:cs typeface="Traditional Arabic" panose="02020603050405020304" pitchFamily="18" charset="-78"/>
              </a:rPr>
              <a:t> изображение</a:t>
            </a:r>
            <a:r>
              <a:rPr lang="ru-RU" sz="1600" dirty="0" smtClean="0">
                <a:solidFill>
                  <a:schemeClr val="bg2"/>
                </a:solidFill>
                <a:latin typeface="Segoe Script" panose="020B0504020000000003" pitchFamily="34" charset="0"/>
                <a:ea typeface="+mj-ea"/>
                <a:cs typeface="Traditional Arabic" panose="02020603050405020304" pitchFamily="18" charset="-78"/>
              </a:rPr>
              <a:t>.</a:t>
            </a:r>
          </a:p>
          <a:p>
            <a:pPr algn="just"/>
            <a:endParaRPr lang="ru-RU" sz="1600" dirty="0">
              <a:solidFill>
                <a:schemeClr val="bg2"/>
              </a:solidFill>
              <a:latin typeface="Segoe Script" panose="020B0504020000000003" pitchFamily="34" charset="0"/>
              <a:ea typeface="+mj-ea"/>
              <a:cs typeface="Traditional Arabic" panose="02020603050405020304" pitchFamily="18" charset="-78"/>
            </a:endParaRPr>
          </a:p>
          <a:p>
            <a:pPr marL="285750" indent="-285750">
              <a:buFont typeface="Wingdings" pitchFamily="2" charset="2"/>
              <a:buChar char="v"/>
            </a:pPr>
            <a:r>
              <a:rPr lang="bg-BG" sz="2000" b="1" dirty="0" smtClean="0">
                <a:solidFill>
                  <a:schemeClr val="bg2"/>
                </a:solidFill>
                <a:latin typeface="Segoe Script" panose="020B0504020000000003" pitchFamily="34" charset="0"/>
                <a:ea typeface="+mj-ea"/>
                <a:cs typeface="Traditional Arabic" panose="02020603050405020304" pitchFamily="18" charset="-78"/>
              </a:rPr>
              <a:t>Комбинирани</a:t>
            </a:r>
          </a:p>
          <a:p>
            <a:pPr algn="just"/>
            <a:r>
              <a:rPr lang="ru-RU" sz="1600" dirty="0" smtClean="0">
                <a:solidFill>
                  <a:schemeClr val="bg2"/>
                </a:solidFill>
                <a:latin typeface="Segoe Script" panose="020B0504020000000003" pitchFamily="34" charset="0"/>
                <a:ea typeface="+mj-ea"/>
                <a:cs typeface="Traditional Arabic" panose="02020603050405020304" pitchFamily="18" charset="-78"/>
              </a:rPr>
              <a:t>Комбинацията</a:t>
            </a:r>
            <a:r>
              <a:rPr lang="ru-RU" sz="1600" dirty="0" smtClean="0">
                <a:solidFill>
                  <a:schemeClr val="bg2"/>
                </a:solidFill>
                <a:latin typeface="Segoe Script" panose="020B0504020000000003" pitchFamily="34" charset="0"/>
                <a:ea typeface="+mj-ea"/>
                <a:cs typeface="Traditional Arabic" panose="02020603050405020304" pitchFamily="18" charset="-78"/>
              </a:rPr>
              <a:t> </a:t>
            </a:r>
            <a:r>
              <a:rPr lang="ru-RU" sz="1600" dirty="0">
                <a:solidFill>
                  <a:schemeClr val="bg2"/>
                </a:solidFill>
                <a:latin typeface="Segoe Script" panose="020B0504020000000003" pitchFamily="34" charset="0"/>
                <a:ea typeface="+mj-ea"/>
                <a:cs typeface="Traditional Arabic" panose="02020603050405020304" pitchFamily="18" charset="-78"/>
              </a:rPr>
              <a:t>се </a:t>
            </a:r>
            <a:r>
              <a:rPr lang="ru-RU" sz="1600" dirty="0">
                <a:solidFill>
                  <a:schemeClr val="bg2"/>
                </a:solidFill>
                <a:latin typeface="Segoe Script" panose="020B0504020000000003" pitchFamily="34" charset="0"/>
                <a:ea typeface="+mj-ea"/>
                <a:cs typeface="Traditional Arabic" panose="02020603050405020304" pitchFamily="18" charset="-78"/>
              </a:rPr>
              <a:t>състои</a:t>
            </a:r>
            <a:r>
              <a:rPr lang="ru-RU" sz="1600" dirty="0">
                <a:solidFill>
                  <a:schemeClr val="bg2"/>
                </a:solidFill>
                <a:latin typeface="Segoe Script" panose="020B0504020000000003" pitchFamily="34" charset="0"/>
                <a:ea typeface="+mj-ea"/>
                <a:cs typeface="Traditional Arabic" panose="02020603050405020304" pitchFamily="18" charset="-78"/>
              </a:rPr>
              <a:t> в </a:t>
            </a:r>
            <a:r>
              <a:rPr lang="ru-RU" sz="1600" dirty="0" smtClean="0">
                <a:solidFill>
                  <a:schemeClr val="bg2"/>
                </a:solidFill>
                <a:latin typeface="Segoe Script" panose="020B0504020000000003" pitchFamily="34" charset="0"/>
                <a:ea typeface="+mj-ea"/>
                <a:cs typeface="Traditional Arabic" panose="02020603050405020304" pitchFamily="18" charset="-78"/>
              </a:rPr>
              <a:t>принтер. При принтер-</a:t>
            </a:r>
            <a:r>
              <a:rPr lang="ru-RU" sz="1600" dirty="0" smtClean="0">
                <a:solidFill>
                  <a:schemeClr val="bg2"/>
                </a:solidFill>
                <a:latin typeface="Segoe Script" panose="020B0504020000000003" pitchFamily="34" charset="0"/>
                <a:ea typeface="+mj-ea"/>
                <a:cs typeface="Traditional Arabic" panose="02020603050405020304" pitchFamily="18" charset="-78"/>
              </a:rPr>
              <a:t>скенерите</a:t>
            </a:r>
            <a:r>
              <a:rPr lang="ru-RU" sz="1600" dirty="0" smtClean="0">
                <a:solidFill>
                  <a:schemeClr val="bg2"/>
                </a:solidFill>
                <a:latin typeface="Segoe Script" panose="020B0504020000000003" pitchFamily="34" charset="0"/>
                <a:ea typeface="+mj-ea"/>
                <a:cs typeface="Traditional Arabic" panose="02020603050405020304" pitchFamily="18" charset="-78"/>
              </a:rPr>
              <a:t> </a:t>
            </a:r>
            <a:r>
              <a:rPr lang="ru-RU" sz="1600" dirty="0">
                <a:solidFill>
                  <a:schemeClr val="bg2"/>
                </a:solidFill>
                <a:latin typeface="Segoe Script" panose="020B0504020000000003" pitchFamily="34" charset="0"/>
                <a:ea typeface="+mj-ea"/>
                <a:cs typeface="Traditional Arabic" panose="02020603050405020304" pitchFamily="18" charset="-78"/>
              </a:rPr>
              <a:t>има</a:t>
            </a:r>
            <a:r>
              <a:rPr lang="ru-RU" sz="1600" dirty="0">
                <a:solidFill>
                  <a:schemeClr val="bg2"/>
                </a:solidFill>
                <a:latin typeface="Segoe Script" panose="020B0504020000000003" pitchFamily="34" charset="0"/>
                <a:ea typeface="+mj-ea"/>
                <a:cs typeface="Traditional Arabic" panose="02020603050405020304" pitchFamily="18" charset="-78"/>
              </a:rPr>
              <a:t> </a:t>
            </a:r>
            <a:r>
              <a:rPr lang="ru-RU" sz="1600" dirty="0">
                <a:solidFill>
                  <a:schemeClr val="bg2"/>
                </a:solidFill>
                <a:latin typeface="Segoe Script" panose="020B0504020000000003" pitchFamily="34" charset="0"/>
                <a:ea typeface="+mj-ea"/>
                <a:cs typeface="Traditional Arabic" panose="02020603050405020304" pitchFamily="18" charset="-78"/>
              </a:rPr>
              <a:t>отделни</a:t>
            </a:r>
            <a:r>
              <a:rPr lang="ru-RU" sz="1600" dirty="0">
                <a:solidFill>
                  <a:schemeClr val="bg2"/>
                </a:solidFill>
                <a:latin typeface="Segoe Script" panose="020B0504020000000003" pitchFamily="34" charset="0"/>
                <a:ea typeface="+mj-ea"/>
                <a:cs typeface="Traditional Arabic" panose="02020603050405020304" pitchFamily="18" charset="-78"/>
              </a:rPr>
              <a:t> </a:t>
            </a:r>
            <a:r>
              <a:rPr lang="ru-RU" sz="1600" dirty="0" smtClean="0">
                <a:solidFill>
                  <a:schemeClr val="bg2"/>
                </a:solidFill>
                <a:latin typeface="Segoe Script" panose="020B0504020000000003" pitchFamily="34" charset="0"/>
                <a:ea typeface="+mj-ea"/>
                <a:cs typeface="Traditional Arabic" panose="02020603050405020304" pitchFamily="18" charset="-78"/>
              </a:rPr>
              <a:t>места </a:t>
            </a:r>
            <a:r>
              <a:rPr lang="ru-RU" sz="1600" dirty="0">
                <a:solidFill>
                  <a:schemeClr val="bg2"/>
                </a:solidFill>
                <a:latin typeface="Segoe Script" panose="020B0504020000000003" pitchFamily="34" charset="0"/>
                <a:ea typeface="+mj-ea"/>
                <a:cs typeface="Traditional Arabic" panose="02020603050405020304" pitchFamily="18" charset="-78"/>
              </a:rPr>
              <a:t>за </a:t>
            </a:r>
            <a:r>
              <a:rPr lang="ru-RU" sz="1600" dirty="0">
                <a:solidFill>
                  <a:schemeClr val="bg2"/>
                </a:solidFill>
                <a:latin typeface="Segoe Script" panose="020B0504020000000003" pitchFamily="34" charset="0"/>
                <a:ea typeface="+mj-ea"/>
                <a:cs typeface="Traditional Arabic" panose="02020603050405020304" pitchFamily="18" charset="-78"/>
              </a:rPr>
              <a:t>документи</a:t>
            </a:r>
            <a:r>
              <a:rPr lang="ru-RU" sz="1600" dirty="0">
                <a:solidFill>
                  <a:schemeClr val="bg2"/>
                </a:solidFill>
                <a:latin typeface="Segoe Script" panose="020B0504020000000003" pitchFamily="34" charset="0"/>
                <a:ea typeface="+mj-ea"/>
                <a:cs typeface="Traditional Arabic" panose="02020603050405020304" pitchFamily="18" charset="-78"/>
              </a:rPr>
              <a:t> и за хартия. Все </a:t>
            </a:r>
            <a:r>
              <a:rPr lang="ru-RU" sz="1600" dirty="0">
                <a:solidFill>
                  <a:schemeClr val="bg2"/>
                </a:solidFill>
                <a:latin typeface="Segoe Script" panose="020B0504020000000003" pitchFamily="34" charset="0"/>
                <a:ea typeface="+mj-ea"/>
                <a:cs typeface="Traditional Arabic" panose="02020603050405020304" pitchFamily="18" charset="-78"/>
              </a:rPr>
              <a:t>по-популярни</a:t>
            </a:r>
            <a:r>
              <a:rPr lang="ru-RU" sz="1600" dirty="0">
                <a:solidFill>
                  <a:schemeClr val="bg2"/>
                </a:solidFill>
                <a:latin typeface="Segoe Script" panose="020B0504020000000003" pitchFamily="34" charset="0"/>
                <a:ea typeface="+mj-ea"/>
                <a:cs typeface="Traditional Arabic" panose="02020603050405020304" pitchFamily="18" charset="-78"/>
              </a:rPr>
              <a:t> </a:t>
            </a:r>
            <a:r>
              <a:rPr lang="ru-RU" sz="1600" dirty="0">
                <a:solidFill>
                  <a:schemeClr val="bg2"/>
                </a:solidFill>
                <a:latin typeface="Segoe Script" panose="020B0504020000000003" pitchFamily="34" charset="0"/>
                <a:ea typeface="+mj-ea"/>
                <a:cs typeface="Traditional Arabic" panose="02020603050405020304" pitchFamily="18" charset="-78"/>
              </a:rPr>
              <a:t>стават</a:t>
            </a:r>
            <a:r>
              <a:rPr lang="ru-RU" sz="1600" dirty="0">
                <a:solidFill>
                  <a:schemeClr val="bg2"/>
                </a:solidFill>
                <a:latin typeface="Segoe Script" panose="020B0504020000000003" pitchFamily="34" charset="0"/>
                <a:ea typeface="+mj-ea"/>
                <a:cs typeface="Traditional Arabic" panose="02020603050405020304" pitchFamily="18" charset="-78"/>
              </a:rPr>
              <a:t> </a:t>
            </a:r>
            <a:r>
              <a:rPr lang="ru-RU" sz="1600" dirty="0">
                <a:solidFill>
                  <a:schemeClr val="bg2"/>
                </a:solidFill>
                <a:latin typeface="Segoe Script" panose="020B0504020000000003" pitchFamily="34" charset="0"/>
                <a:ea typeface="+mj-ea"/>
                <a:cs typeface="Traditional Arabic" panose="02020603050405020304" pitchFamily="18" charset="-78"/>
              </a:rPr>
              <a:t>мултифункционалните</a:t>
            </a:r>
            <a:r>
              <a:rPr lang="ru-RU" sz="1600" dirty="0">
                <a:solidFill>
                  <a:schemeClr val="bg2"/>
                </a:solidFill>
                <a:latin typeface="Segoe Script" panose="020B0504020000000003" pitchFamily="34" charset="0"/>
                <a:ea typeface="+mj-ea"/>
                <a:cs typeface="Traditional Arabic" panose="02020603050405020304" pitchFamily="18" charset="-78"/>
              </a:rPr>
              <a:t> </a:t>
            </a:r>
            <a:r>
              <a:rPr lang="ru-RU" sz="1600" dirty="0" smtClean="0">
                <a:solidFill>
                  <a:schemeClr val="bg2"/>
                </a:solidFill>
                <a:latin typeface="Segoe Script" panose="020B0504020000000003" pitchFamily="34" charset="0"/>
                <a:ea typeface="+mj-ea"/>
                <a:cs typeface="Traditional Arabic" panose="02020603050405020304" pitchFamily="18" charset="-78"/>
              </a:rPr>
              <a:t>устройства.</a:t>
            </a:r>
            <a:endParaRPr lang="bg-BG" sz="1600" dirty="0">
              <a:solidFill>
                <a:schemeClr val="bg2"/>
              </a:solidFill>
              <a:latin typeface="Segoe Script" panose="020B0504020000000003" pitchFamily="34" charset="0"/>
              <a:ea typeface="+mj-ea"/>
              <a:cs typeface="Traditional Arabic" panose="02020603050405020304" pitchFamily="18" charset="-78"/>
            </a:endParaRPr>
          </a:p>
        </p:txBody>
      </p:sp>
    </p:spTree>
    <p:extLst>
      <p:ext uri="{BB962C8B-B14F-4D97-AF65-F5344CB8AC3E}">
        <p14:creationId xmlns:p14="http://schemas.microsoft.com/office/powerpoint/2010/main" val="422526405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иране 2"/>
          <p:cNvGrpSpPr/>
          <p:nvPr/>
        </p:nvGrpSpPr>
        <p:grpSpPr>
          <a:xfrm>
            <a:off x="1609533" y="136120"/>
            <a:ext cx="3644026" cy="1924050"/>
            <a:chOff x="1763688" y="404664"/>
            <a:chExt cx="3788042" cy="2068066"/>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1" b="89604" l="0" r="100000">
                          <a14:backgroundMark x1="10946" y1="60644" x2="99865" y2="72277"/>
                        </a14:backgroundRemoval>
                      </a14:imgEffect>
                    </a14:imgLayer>
                  </a14:imgProps>
                </a:ext>
                <a:ext uri="{28A0092B-C50C-407E-A947-70E740481C1C}">
                  <a14:useLocalDpi xmlns:a14="http://schemas.microsoft.com/office/drawing/2010/main" val="0"/>
                </a:ext>
              </a:extLst>
            </a:blip>
            <a:srcRect/>
            <a:stretch>
              <a:fillRect/>
            </a:stretch>
          </p:blipFill>
          <p:spPr bwMode="auto">
            <a:xfrm>
              <a:off x="1763688" y="404664"/>
              <a:ext cx="3788042" cy="206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Текстово поле 1"/>
            <p:cNvSpPr txBox="1"/>
            <p:nvPr/>
          </p:nvSpPr>
          <p:spPr>
            <a:xfrm>
              <a:off x="2289557" y="1928604"/>
              <a:ext cx="2736304" cy="400110"/>
            </a:xfrm>
            <a:prstGeom prst="rect">
              <a:avLst/>
            </a:prstGeom>
            <a:noFill/>
          </p:spPr>
          <p:txBody>
            <a:bodyPr wrap="square" rtlCol="0">
              <a:spAutoFit/>
            </a:bodyPr>
            <a:lstStyle/>
            <a:p>
              <a:pPr algn="ctr"/>
              <a:r>
                <a:rPr lang="bg-BG" sz="2000" dirty="0" smtClean="0">
                  <a:solidFill>
                    <a:schemeClr val="bg2"/>
                  </a:solidFill>
                  <a:latin typeface="Segoe Script" panose="020B0504020000000003" pitchFamily="34" charset="0"/>
                  <a:ea typeface="+mj-ea"/>
                  <a:cs typeface="Traditional Arabic" panose="02020603050405020304" pitchFamily="18" charset="-78"/>
                </a:rPr>
                <a:t>Ръчен</a:t>
              </a:r>
              <a:endParaRPr lang="bg-BG" dirty="0">
                <a:solidFill>
                  <a:schemeClr val="bg2"/>
                </a:solidFill>
                <a:latin typeface="Segoe Script" panose="020B0504020000000003" pitchFamily="34" charset="0"/>
                <a:ea typeface="+mj-ea"/>
                <a:cs typeface="Traditional Arabic" panose="02020603050405020304" pitchFamily="18" charset="-78"/>
              </a:endParaRPr>
            </a:p>
          </p:txBody>
        </p:sp>
      </p:grpSp>
      <p:grpSp>
        <p:nvGrpSpPr>
          <p:cNvPr id="4" name="Групиране 3"/>
          <p:cNvGrpSpPr/>
          <p:nvPr/>
        </p:nvGrpSpPr>
        <p:grpSpPr>
          <a:xfrm>
            <a:off x="6012160" y="784812"/>
            <a:ext cx="2632274" cy="2665230"/>
            <a:chOff x="5889154" y="418238"/>
            <a:chExt cx="2632274" cy="2665230"/>
          </a:xfrm>
        </p:grpSpPr>
        <p:pic>
          <p:nvPicPr>
            <p:cNvPr id="5123"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012160" y="418238"/>
              <a:ext cx="2386263" cy="211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Текстово поле 6"/>
            <p:cNvSpPr txBox="1"/>
            <p:nvPr/>
          </p:nvSpPr>
          <p:spPr>
            <a:xfrm>
              <a:off x="5889154" y="2711221"/>
              <a:ext cx="2632274" cy="372247"/>
            </a:xfrm>
            <a:prstGeom prst="rect">
              <a:avLst/>
            </a:prstGeom>
            <a:noFill/>
          </p:spPr>
          <p:txBody>
            <a:bodyPr wrap="square" rtlCol="0">
              <a:spAutoFit/>
            </a:bodyPr>
            <a:lstStyle/>
            <a:p>
              <a:pPr algn="ctr"/>
              <a:r>
                <a:rPr lang="bg-BG" dirty="0" smtClean="0">
                  <a:solidFill>
                    <a:schemeClr val="bg2"/>
                  </a:solidFill>
                  <a:latin typeface="Segoe Script" panose="020B0504020000000003" pitchFamily="34" charset="0"/>
                  <a:ea typeface="+mj-ea"/>
                  <a:cs typeface="Traditional Arabic" panose="02020603050405020304" pitchFamily="18" charset="-78"/>
                </a:rPr>
                <a:t>Барабанен</a:t>
              </a:r>
              <a:endParaRPr lang="bg-BG" dirty="0">
                <a:solidFill>
                  <a:schemeClr val="bg2"/>
                </a:solidFill>
                <a:latin typeface="Segoe Script" panose="020B0504020000000003" pitchFamily="34" charset="0"/>
                <a:ea typeface="+mj-ea"/>
                <a:cs typeface="Traditional Arabic" panose="02020603050405020304" pitchFamily="18" charset="-78"/>
              </a:endParaRPr>
            </a:p>
          </p:txBody>
        </p:sp>
      </p:grpSp>
      <p:grpSp>
        <p:nvGrpSpPr>
          <p:cNvPr id="5" name="Групиране 4"/>
          <p:cNvGrpSpPr/>
          <p:nvPr/>
        </p:nvGrpSpPr>
        <p:grpSpPr>
          <a:xfrm>
            <a:off x="293980" y="2276872"/>
            <a:ext cx="2900313" cy="3342726"/>
            <a:chOff x="323504" y="2450344"/>
            <a:chExt cx="2900313" cy="3342726"/>
          </a:xfrm>
        </p:grpSpPr>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562" y="2450344"/>
              <a:ext cx="2814251" cy="281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Текстово поле 9"/>
            <p:cNvSpPr txBox="1"/>
            <p:nvPr/>
          </p:nvSpPr>
          <p:spPr>
            <a:xfrm>
              <a:off x="323504" y="5085184"/>
              <a:ext cx="2900313" cy="707886"/>
            </a:xfrm>
            <a:prstGeom prst="rect">
              <a:avLst/>
            </a:prstGeom>
            <a:noFill/>
          </p:spPr>
          <p:txBody>
            <a:bodyPr wrap="square" rtlCol="0">
              <a:spAutoFit/>
            </a:bodyPr>
            <a:lstStyle/>
            <a:p>
              <a:pPr algn="ctr"/>
              <a:r>
                <a:rPr lang="bg-BG" sz="2000" dirty="0" smtClean="0">
                  <a:solidFill>
                    <a:schemeClr val="bg2"/>
                  </a:solidFill>
                  <a:latin typeface="Segoe Script" panose="020B0504020000000003" pitchFamily="34" charset="0"/>
                  <a:ea typeface="+mj-ea"/>
                  <a:cs typeface="Traditional Arabic" panose="02020603050405020304" pitchFamily="18" charset="-78"/>
                </a:rPr>
                <a:t>С подвижна сканираща глава </a:t>
              </a:r>
              <a:endParaRPr lang="bg-BG" dirty="0">
                <a:solidFill>
                  <a:schemeClr val="bg2"/>
                </a:solidFill>
                <a:latin typeface="Segoe Script" panose="020B0504020000000003" pitchFamily="34" charset="0"/>
                <a:ea typeface="+mj-ea"/>
                <a:cs typeface="Traditional Arabic" panose="02020603050405020304" pitchFamily="18" charset="-78"/>
              </a:endParaRPr>
            </a:p>
          </p:txBody>
        </p:sp>
      </p:grpSp>
      <p:grpSp>
        <p:nvGrpSpPr>
          <p:cNvPr id="8" name="Групиране 7"/>
          <p:cNvGrpSpPr/>
          <p:nvPr/>
        </p:nvGrpSpPr>
        <p:grpSpPr>
          <a:xfrm>
            <a:off x="3126593" y="2036878"/>
            <a:ext cx="2914161" cy="2399954"/>
            <a:chOff x="3347864" y="2276872"/>
            <a:chExt cx="2914161" cy="2399954"/>
          </a:xfrm>
        </p:grpSpPr>
        <p:pic>
          <p:nvPicPr>
            <p:cNvPr id="5126" name="Picture 6"/>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37805" y1="31333" x2="26829" y2="49333"/>
                          <a14:foregroundMark x1="72561" y1="50222" x2="78506" y2="58667"/>
                          <a14:foregroundMark x1="86890" y1="77111" x2="71799" y2="99556"/>
                          <a14:foregroundMark x1="36128" y1="32000" x2="40244" y2="6000"/>
                          <a14:backgroundMark x1="14939" y1="7556" x2="3659" y2="18667"/>
                          <a14:backgroundMark x1="25762" y1="22222" x2="1220" y2="62667"/>
                          <a14:backgroundMark x1="33537" y1="6667" x2="25000" y2="21333"/>
                          <a14:backgroundMark x1="31402" y1="26222" x2="14939" y2="52000"/>
                          <a14:backgroundMark x1="80030" y1="26667" x2="99390" y2="78000"/>
                          <a14:backgroundMark x1="9299" y1="62444" x2="8384" y2="84667"/>
                          <a14:backgroundMark x1="45122" y1="11556" x2="42835" y2="11111"/>
                          <a14:backgroundMark x1="25610" y1="45111" x2="24085" y2="50444"/>
                          <a14:backgroundMark x1="77287" y1="51778" x2="82012" y2="60444"/>
                        </a14:backgroundRemoval>
                      </a14:imgEffect>
                    </a14:imgLayer>
                  </a14:imgProps>
                </a:ext>
                <a:ext uri="{28A0092B-C50C-407E-A947-70E740481C1C}">
                  <a14:useLocalDpi xmlns:a14="http://schemas.microsoft.com/office/drawing/2010/main" val="0"/>
                </a:ext>
              </a:extLst>
            </a:blip>
            <a:srcRect/>
            <a:stretch>
              <a:fillRect/>
            </a:stretch>
          </p:blipFill>
          <p:spPr bwMode="auto">
            <a:xfrm>
              <a:off x="3347864" y="2276872"/>
              <a:ext cx="2914161" cy="199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Текстово поле 5"/>
            <p:cNvSpPr txBox="1"/>
            <p:nvPr/>
          </p:nvSpPr>
          <p:spPr>
            <a:xfrm>
              <a:off x="3657486" y="4276716"/>
              <a:ext cx="2304256" cy="400110"/>
            </a:xfrm>
            <a:prstGeom prst="rect">
              <a:avLst/>
            </a:prstGeom>
            <a:noFill/>
          </p:spPr>
          <p:txBody>
            <a:bodyPr wrap="square" rtlCol="0">
              <a:spAutoFit/>
            </a:bodyPr>
            <a:lstStyle/>
            <a:p>
              <a:pPr algn="ctr"/>
              <a:r>
                <a:rPr lang="bg-BG" sz="2000" dirty="0">
                  <a:solidFill>
                    <a:schemeClr val="bg2"/>
                  </a:solidFill>
                  <a:latin typeface="Segoe Script" panose="020B0504020000000003" pitchFamily="34" charset="0"/>
                  <a:ea typeface="+mj-ea"/>
                  <a:cs typeface="Traditional Arabic" panose="02020603050405020304" pitchFamily="18" charset="-78"/>
                </a:rPr>
                <a:t>Триизмерен</a:t>
              </a:r>
              <a:endParaRPr lang="bg-BG" sz="2000" dirty="0">
                <a:solidFill>
                  <a:schemeClr val="bg2"/>
                </a:solidFill>
                <a:latin typeface="Segoe Script" panose="020B0504020000000003" pitchFamily="34" charset="0"/>
                <a:ea typeface="+mj-ea"/>
                <a:cs typeface="Traditional Arabic" panose="02020603050405020304" pitchFamily="18" charset="-78"/>
              </a:endParaRPr>
            </a:p>
          </p:txBody>
        </p:sp>
      </p:grpSp>
      <p:grpSp>
        <p:nvGrpSpPr>
          <p:cNvPr id="9" name="Групиране 8"/>
          <p:cNvGrpSpPr/>
          <p:nvPr/>
        </p:nvGrpSpPr>
        <p:grpSpPr>
          <a:xfrm>
            <a:off x="5430589" y="3675095"/>
            <a:ext cx="3347864" cy="2440405"/>
            <a:chOff x="5654364" y="3411549"/>
            <a:chExt cx="3347864" cy="2440405"/>
          </a:xfrm>
        </p:grpSpPr>
        <p:pic>
          <p:nvPicPr>
            <p:cNvPr id="5127" name="Picture 7"/>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10447" r="12384" b="14692"/>
            <a:stretch/>
          </p:blipFill>
          <p:spPr bwMode="auto">
            <a:xfrm>
              <a:off x="5654364" y="3411549"/>
              <a:ext cx="3347864" cy="207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Текстово поле 15"/>
            <p:cNvSpPr txBox="1"/>
            <p:nvPr/>
          </p:nvSpPr>
          <p:spPr>
            <a:xfrm>
              <a:off x="5878140" y="5482622"/>
              <a:ext cx="2900313" cy="369332"/>
            </a:xfrm>
            <a:prstGeom prst="rect">
              <a:avLst/>
            </a:prstGeom>
            <a:noFill/>
          </p:spPr>
          <p:txBody>
            <a:bodyPr wrap="square" rtlCol="0">
              <a:spAutoFit/>
            </a:bodyPr>
            <a:lstStyle/>
            <a:p>
              <a:pPr algn="ctr"/>
              <a:r>
                <a:rPr lang="bg-BG" dirty="0" smtClean="0">
                  <a:solidFill>
                    <a:schemeClr val="bg2"/>
                  </a:solidFill>
                  <a:latin typeface="Segoe Script" panose="020B0504020000000003" pitchFamily="34" charset="0"/>
                  <a:ea typeface="+mj-ea"/>
                  <a:cs typeface="Traditional Arabic" panose="02020603050405020304" pitchFamily="18" charset="-78"/>
                </a:rPr>
                <a:t>Комбиниран</a:t>
              </a:r>
              <a:endParaRPr lang="bg-BG" dirty="0">
                <a:solidFill>
                  <a:schemeClr val="bg2"/>
                </a:solidFill>
                <a:latin typeface="Segoe Script" panose="020B0504020000000003" pitchFamily="34" charset="0"/>
                <a:ea typeface="+mj-ea"/>
                <a:cs typeface="Traditional Arabic" panose="02020603050405020304" pitchFamily="18" charset="-78"/>
              </a:endParaRPr>
            </a:p>
          </p:txBody>
        </p:sp>
      </p:grpSp>
    </p:spTree>
    <p:extLst>
      <p:ext uri="{BB962C8B-B14F-4D97-AF65-F5344CB8AC3E}">
        <p14:creationId xmlns:p14="http://schemas.microsoft.com/office/powerpoint/2010/main" val="38534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485</Words>
  <Application>Microsoft Office PowerPoint</Application>
  <PresentationFormat>Презентация на цял екран (4:3)</PresentationFormat>
  <Paragraphs>36</Paragraphs>
  <Slides>7</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7</vt:i4>
      </vt:variant>
    </vt:vector>
  </HeadingPairs>
  <TitlesOfParts>
    <vt:vector size="8" baseType="lpstr">
      <vt:lpstr>Office Theme</vt:lpstr>
      <vt:lpstr>Скенери</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Скенер</dc:title>
  <dc:creator>Student</dc:creator>
  <cp:lastModifiedBy>user</cp:lastModifiedBy>
  <cp:revision>15</cp:revision>
  <dcterms:created xsi:type="dcterms:W3CDTF">2016-02-08T06:00:25Z</dcterms:created>
  <dcterms:modified xsi:type="dcterms:W3CDTF">2016-02-13T14:24:59Z</dcterms:modified>
</cp:coreProperties>
</file>