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79" r:id="rId6"/>
    <p:sldId id="261" r:id="rId7"/>
    <p:sldId id="280" r:id="rId8"/>
    <p:sldId id="262" r:id="rId9"/>
    <p:sldId id="263" r:id="rId10"/>
    <p:sldId id="276" r:id="rId11"/>
    <p:sldId id="268" r:id="rId12"/>
    <p:sldId id="274" r:id="rId13"/>
    <p:sldId id="272" r:id="rId14"/>
    <p:sldId id="269" r:id="rId15"/>
    <p:sldId id="273" r:id="rId16"/>
    <p:sldId id="281" r:id="rId17"/>
    <p:sldId id="282" r:id="rId18"/>
    <p:sldId id="283" r:id="rId19"/>
    <p:sldId id="284" r:id="rId20"/>
    <p:sldId id="275" r:id="rId21"/>
    <p:sldId id="28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8812A-8495-48C8-9B1C-4E098B36D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22DB13-80DC-40E6-8172-D0B9DB8AE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Според</a:t>
            </a:r>
            <a:r>
              <a:rPr lang="ru-RU" dirty="0" smtClean="0"/>
              <a:t> </a:t>
            </a:r>
            <a:r>
              <a:rPr lang="ru-RU" dirty="0" err="1" smtClean="0"/>
              <a:t>специалистите</a:t>
            </a:r>
            <a:r>
              <a:rPr lang="ru-RU" dirty="0" smtClean="0"/>
              <a:t> те </a:t>
            </a:r>
            <a:r>
              <a:rPr lang="ru-RU" dirty="0" err="1" smtClean="0"/>
              <a:t>са</a:t>
            </a:r>
            <a:r>
              <a:rPr lang="ru-RU" dirty="0" smtClean="0"/>
              <a:t> на </a:t>
            </a:r>
            <a:r>
              <a:rPr lang="ru-RU" dirty="0" err="1" smtClean="0"/>
              <a:t>поне</a:t>
            </a:r>
            <a:r>
              <a:rPr lang="ru-RU" dirty="0" smtClean="0"/>
              <a:t> 7000 </a:t>
            </a:r>
            <a:r>
              <a:rPr lang="ru-RU" dirty="0" err="1" smtClean="0"/>
              <a:t>години</a:t>
            </a:r>
            <a:r>
              <a:rPr lang="ru-RU" dirty="0" smtClean="0"/>
              <a:t>. </a:t>
            </a:r>
            <a:r>
              <a:rPr lang="ru-RU" dirty="0" err="1" smtClean="0"/>
              <a:t>Изобразени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сакрални</a:t>
            </a:r>
            <a:r>
              <a:rPr lang="ru-RU" dirty="0" smtClean="0"/>
              <a:t> и </a:t>
            </a:r>
            <a:r>
              <a:rPr lang="ru-RU" dirty="0" err="1" smtClean="0"/>
              <a:t>ловни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. </a:t>
            </a:r>
            <a:r>
              <a:rPr lang="ru-RU" dirty="0" err="1" smtClean="0"/>
              <a:t>Слънчевият</a:t>
            </a:r>
            <a:r>
              <a:rPr lang="ru-RU" dirty="0" smtClean="0"/>
              <a:t> </a:t>
            </a:r>
            <a:r>
              <a:rPr lang="ru-RU" dirty="0" err="1" smtClean="0"/>
              <a:t>годишен</a:t>
            </a:r>
            <a:r>
              <a:rPr lang="ru-RU" dirty="0" smtClean="0"/>
              <a:t> </a:t>
            </a:r>
            <a:r>
              <a:rPr lang="ru-RU" dirty="0" err="1" smtClean="0"/>
              <a:t>календар</a:t>
            </a:r>
            <a:r>
              <a:rPr lang="ru-RU" dirty="0" smtClean="0"/>
              <a:t> от </a:t>
            </a:r>
            <a:r>
              <a:rPr lang="ru-RU" dirty="0" err="1" smtClean="0"/>
              <a:t>късния</a:t>
            </a:r>
            <a:r>
              <a:rPr lang="ru-RU" dirty="0" smtClean="0"/>
              <a:t> </a:t>
            </a:r>
            <a:r>
              <a:rPr lang="ru-RU" dirty="0" err="1" smtClean="0"/>
              <a:t>енеолит</a:t>
            </a:r>
            <a:r>
              <a:rPr lang="ru-RU" dirty="0" smtClean="0"/>
              <a:t> с добавки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раннобронзовата</a:t>
            </a:r>
            <a:r>
              <a:rPr lang="ru-RU" dirty="0" smtClean="0"/>
              <a:t> </a:t>
            </a:r>
            <a:r>
              <a:rPr lang="ru-RU" dirty="0" err="1" smtClean="0"/>
              <a:t>епоха</a:t>
            </a:r>
            <a:r>
              <a:rPr lang="ru-RU" dirty="0" smtClean="0"/>
              <a:t> е с </a:t>
            </a:r>
            <a:r>
              <a:rPr lang="ru-RU" dirty="0" err="1" smtClean="0"/>
              <a:t>голяма</a:t>
            </a:r>
            <a:r>
              <a:rPr lang="ru-RU" dirty="0" smtClean="0"/>
              <a:t> </a:t>
            </a:r>
            <a:r>
              <a:rPr lang="ru-RU" dirty="0" err="1" smtClean="0"/>
              <a:t>точност</a:t>
            </a:r>
            <a:r>
              <a:rPr lang="ru-RU" dirty="0" smtClean="0"/>
              <a:t> и </a:t>
            </a:r>
            <a:r>
              <a:rPr lang="ru-RU" dirty="0" err="1" smtClean="0"/>
              <a:t>прецизност</a:t>
            </a:r>
            <a:r>
              <a:rPr lang="ru-RU" dirty="0" smtClean="0"/>
              <a:t> на </a:t>
            </a:r>
            <a:r>
              <a:rPr lang="ru-RU" dirty="0" err="1" smtClean="0"/>
              <a:t>записите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2DB13-80DC-40E6-8172-D0B9DB8AE15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F43B-78BB-4D68-8142-C19347BA4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D116-B0E9-4EA3-9D95-8D00A6393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725144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bg-BG" sz="5500" b="1" dirty="0" err="1" smtClean="0">
                <a:solidFill>
                  <a:schemeClr val="accent2"/>
                </a:solidFill>
                <a:latin typeface="Arial Black" pitchFamily="34" charset="0"/>
              </a:rPr>
              <a:t>Съхраняване</a:t>
            </a:r>
            <a:r>
              <a:rPr lang="ru-RU" altLang="bg-BG" sz="5500" b="1" dirty="0" smtClean="0">
                <a:solidFill>
                  <a:schemeClr val="accent2"/>
                </a:solidFill>
                <a:latin typeface="Arial Black" pitchFamily="34" charset="0"/>
              </a:rPr>
              <a:t> на </a:t>
            </a:r>
            <a:r>
              <a:rPr lang="ru-RU" altLang="bg-BG" sz="5500" b="1" dirty="0" err="1" smtClean="0">
                <a:solidFill>
                  <a:schemeClr val="accent2"/>
                </a:solidFill>
                <a:latin typeface="Arial Black" pitchFamily="34" charset="0"/>
              </a:rPr>
              <a:t>информацията</a:t>
            </a:r>
            <a:endParaRPr lang="en-US" altLang="bg-BG" sz="5500" b="1" dirty="0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5123" name="Picture 5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Свързано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52736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bg-BG" b="1" smtClean="0">
                <a:solidFill>
                  <a:schemeClr val="accent2"/>
                </a:solidFill>
              </a:rPr>
              <a:t>КНИГА</a:t>
            </a:r>
          </a:p>
        </p:txBody>
      </p:sp>
      <p:pic>
        <p:nvPicPr>
          <p:cNvPr id="9219" name="Picture 17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8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Резултат с изображение за маша и медвед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2171700" cy="2105026"/>
          </a:xfrm>
          <a:prstGeom prst="rect">
            <a:avLst/>
          </a:prstGeom>
          <a:noFill/>
        </p:spPr>
      </p:pic>
      <p:pic>
        <p:nvPicPr>
          <p:cNvPr id="40964" name="Picture 4" descr="Резултат с изображение за маша и мечока кни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340768"/>
            <a:ext cx="2755890" cy="3744416"/>
          </a:xfrm>
          <a:prstGeom prst="rect">
            <a:avLst/>
          </a:prstGeom>
          <a:noFill/>
        </p:spPr>
      </p:pic>
      <p:pic>
        <p:nvPicPr>
          <p:cNvPr id="40966" name="Picture 6" descr="Резултат с изображение за маша и мечока кни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852936"/>
            <a:ext cx="360040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езултат с изображение за маша и 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39" y="400100"/>
            <a:ext cx="2088231" cy="2088232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bg-BG" sz="4500" b="1" smtClean="0">
                <a:solidFill>
                  <a:schemeClr val="accent2"/>
                </a:solidFill>
                <a:latin typeface="Century Gothic" pitchFamily="34" charset="0"/>
              </a:rPr>
              <a:t>ФОТОГРАФИЯ</a:t>
            </a:r>
            <a:r>
              <a:rPr lang="ru-RU" altLang="bg-BG" sz="4500" b="1" smtClean="0">
                <a:solidFill>
                  <a:srgbClr val="000066"/>
                </a:solidFill>
              </a:rPr>
              <a:t> </a:t>
            </a:r>
            <a:endParaRPr lang="en-US" altLang="bg-BG" sz="4500" b="1" smtClean="0">
              <a:solidFill>
                <a:srgbClr val="000066"/>
              </a:solidFill>
            </a:endParaRPr>
          </a:p>
        </p:txBody>
      </p:sp>
      <p:pic>
        <p:nvPicPr>
          <p:cNvPr id="13315" name="Picture 15" descr="старая фотография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916113"/>
            <a:ext cx="48244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21"/>
          <p:cNvSpPr txBox="1">
            <a:spLocks noChangeArrowheads="1"/>
          </p:cNvSpPr>
          <p:nvPr/>
        </p:nvSpPr>
        <p:spPr bwMode="auto">
          <a:xfrm>
            <a:off x="827584" y="5301208"/>
            <a:ext cx="2665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1400" b="1" dirty="0">
                <a:solidFill>
                  <a:srgbClr val="000066"/>
                </a:solidFill>
              </a:rPr>
              <a:t> </a:t>
            </a:r>
            <a:r>
              <a:rPr lang="ru-RU" altLang="bg-BG" sz="1600" b="1" dirty="0">
                <a:solidFill>
                  <a:srgbClr val="000066"/>
                </a:solidFill>
              </a:rPr>
              <a:t>Един от </a:t>
            </a:r>
            <a:r>
              <a:rPr lang="ru-RU" altLang="bg-BG" sz="1600" b="1" dirty="0" err="1">
                <a:solidFill>
                  <a:srgbClr val="000066"/>
                </a:solidFill>
              </a:rPr>
              <a:t>първите</a:t>
            </a:r>
            <a:r>
              <a:rPr lang="ru-RU" altLang="bg-BG" sz="1600" b="1" dirty="0">
                <a:solidFill>
                  <a:srgbClr val="000066"/>
                </a:solidFill>
              </a:rPr>
              <a:t> </a:t>
            </a:r>
            <a:r>
              <a:rPr lang="ru-RU" altLang="bg-BG" sz="1600" b="1" dirty="0" err="1">
                <a:solidFill>
                  <a:srgbClr val="000066"/>
                </a:solidFill>
              </a:rPr>
              <a:t>фотоапарати</a:t>
            </a:r>
            <a:r>
              <a:rPr lang="ru-RU" altLang="bg-BG" sz="1600" b="1" dirty="0">
                <a:solidFill>
                  <a:srgbClr val="000066"/>
                </a:solidFill>
              </a:rPr>
              <a:t>, 1840 г.</a:t>
            </a:r>
            <a:endParaRPr lang="en-US" altLang="bg-BG" sz="1600" b="1" dirty="0">
              <a:solidFill>
                <a:srgbClr val="000066"/>
              </a:solidFill>
            </a:endParaRPr>
          </a:p>
        </p:txBody>
      </p:sp>
      <p:sp>
        <p:nvSpPr>
          <p:cNvPr id="13319" name="Text Box 22"/>
          <p:cNvSpPr txBox="1">
            <a:spLocks noChangeArrowheads="1"/>
          </p:cNvSpPr>
          <p:nvPr/>
        </p:nvSpPr>
        <p:spPr bwMode="auto">
          <a:xfrm>
            <a:off x="3635375" y="5378450"/>
            <a:ext cx="475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1600" b="1" dirty="0" smtClean="0">
                <a:solidFill>
                  <a:srgbClr val="000066"/>
                </a:solidFill>
              </a:rPr>
              <a:t>Снимка от средата на </a:t>
            </a:r>
            <a:r>
              <a:rPr lang="en-US" altLang="bg-BG" sz="1600" b="1" dirty="0" smtClean="0">
                <a:solidFill>
                  <a:srgbClr val="000066"/>
                </a:solidFill>
              </a:rPr>
              <a:t>XIX </a:t>
            </a:r>
            <a:r>
              <a:rPr lang="ru-RU" altLang="bg-BG" sz="1600" b="1" dirty="0">
                <a:solidFill>
                  <a:srgbClr val="000066"/>
                </a:solidFill>
              </a:rPr>
              <a:t>в.</a:t>
            </a:r>
            <a:endParaRPr lang="en-US" altLang="bg-BG" sz="1600" b="1" dirty="0">
              <a:solidFill>
                <a:srgbClr val="000066"/>
              </a:solidFill>
            </a:endParaRPr>
          </a:p>
        </p:txBody>
      </p:sp>
      <p:pic>
        <p:nvPicPr>
          <p:cNvPr id="13320" name="Picture 24" descr="ПЕРВАЯ ФОТОГРАФИЯ ЛУНЫ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120540"/>
            <a:ext cx="1802829" cy="32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Резултат с изображение за маша и 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6" y="439866"/>
            <a:ext cx="2143125" cy="2143125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bg-BG" b="1" smtClean="0">
                <a:solidFill>
                  <a:schemeClr val="accent2"/>
                </a:solidFill>
              </a:rPr>
              <a:t>ЗВУК</a:t>
            </a:r>
          </a:p>
        </p:txBody>
      </p:sp>
      <p:pic>
        <p:nvPicPr>
          <p:cNvPr id="15363" name="Picture 4" descr="проигрыватель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2394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66725" y="5272088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b="1">
                <a:solidFill>
                  <a:srgbClr val="000066"/>
                </a:solidFill>
              </a:rPr>
              <a:t>Грамофон, 30-е г. на </a:t>
            </a:r>
            <a:r>
              <a:rPr lang="en-US" altLang="bg-BG" b="1">
                <a:solidFill>
                  <a:srgbClr val="000066"/>
                </a:solidFill>
              </a:rPr>
              <a:t>XX</a:t>
            </a:r>
            <a:r>
              <a:rPr lang="ru-RU" altLang="bg-BG" b="1">
                <a:solidFill>
                  <a:srgbClr val="000066"/>
                </a:solidFill>
              </a:rPr>
              <a:t> в.</a:t>
            </a:r>
            <a:r>
              <a:rPr lang="en-US" altLang="bg-BG" b="1">
                <a:solidFill>
                  <a:srgbClr val="000066"/>
                </a:solidFill>
              </a:rPr>
              <a:t> </a:t>
            </a:r>
            <a:endParaRPr lang="ru-RU" altLang="bg-BG" b="1">
              <a:solidFill>
                <a:srgbClr val="000066"/>
              </a:solidFill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4716016" y="5373216"/>
            <a:ext cx="3887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b="1" dirty="0" err="1">
                <a:solidFill>
                  <a:srgbClr val="000066"/>
                </a:solidFill>
              </a:rPr>
              <a:t>Грамофон</a:t>
            </a:r>
            <a:r>
              <a:rPr lang="ru-RU" altLang="bg-BG" b="1" dirty="0">
                <a:solidFill>
                  <a:srgbClr val="000066"/>
                </a:solidFill>
              </a:rPr>
              <a:t>, 70-80-е г. </a:t>
            </a:r>
            <a:r>
              <a:rPr lang="en-US" altLang="bg-BG" b="1" dirty="0">
                <a:solidFill>
                  <a:srgbClr val="000066"/>
                </a:solidFill>
              </a:rPr>
              <a:t>XX</a:t>
            </a:r>
            <a:r>
              <a:rPr lang="ru-RU" altLang="bg-BG" b="1" dirty="0">
                <a:solidFill>
                  <a:srgbClr val="000066"/>
                </a:solidFill>
              </a:rPr>
              <a:t> в.</a:t>
            </a:r>
            <a:r>
              <a:rPr lang="en-US" altLang="bg-BG" b="1" dirty="0">
                <a:solidFill>
                  <a:srgbClr val="000066"/>
                </a:solidFill>
              </a:rPr>
              <a:t> </a:t>
            </a:r>
            <a:endParaRPr lang="ru-RU" altLang="bg-BG" b="1" dirty="0">
              <a:solidFill>
                <a:srgbClr val="000066"/>
              </a:solidFill>
            </a:endParaRPr>
          </a:p>
        </p:txBody>
      </p:sp>
      <p:pic>
        <p:nvPicPr>
          <p:cNvPr id="15366" name="Picture 12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 descr="патефо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447" y="2470720"/>
            <a:ext cx="2599829" cy="259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6313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bg-BG" b="1" smtClean="0">
                <a:solidFill>
                  <a:schemeClr val="accent2"/>
                </a:solidFill>
              </a:rPr>
              <a:t>ЗВУК</a:t>
            </a:r>
            <a:r>
              <a:rPr lang="ru-RU" altLang="bg-BG" b="1" smtClean="0">
                <a:solidFill>
                  <a:srgbClr val="000066"/>
                </a:solidFill>
              </a:rPr>
              <a:t> </a:t>
            </a:r>
            <a:endParaRPr lang="en-US" altLang="bg-BG" b="1" smtClean="0">
              <a:solidFill>
                <a:srgbClr val="000066"/>
              </a:solidFill>
            </a:endParaRPr>
          </a:p>
        </p:txBody>
      </p:sp>
      <p:grpSp>
        <p:nvGrpSpPr>
          <p:cNvPr id="16387" name="Group 12"/>
          <p:cNvGrpSpPr>
            <a:grpSpLocks/>
          </p:cNvGrpSpPr>
          <p:nvPr/>
        </p:nvGrpSpPr>
        <p:grpSpPr bwMode="auto">
          <a:xfrm>
            <a:off x="2267744" y="1412776"/>
            <a:ext cx="5976664" cy="3725961"/>
            <a:chOff x="2110" y="1261"/>
            <a:chExt cx="3300" cy="1798"/>
          </a:xfrm>
        </p:grpSpPr>
        <p:pic>
          <p:nvPicPr>
            <p:cNvPr id="16394" name="Picture 5" descr="кассетный магнитофон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0" y="1979"/>
              <a:ext cx="2358" cy="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8" descr="аудиокассеты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58" y="1261"/>
              <a:ext cx="852" cy="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8" name="Picture 10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2123281" y="5282234"/>
            <a:ext cx="38877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1600" b="1" dirty="0" err="1" smtClean="0">
                <a:solidFill>
                  <a:srgbClr val="000066"/>
                </a:solidFill>
              </a:rPr>
              <a:t>Касетофон</a:t>
            </a:r>
            <a:r>
              <a:rPr lang="ru-RU" altLang="bg-BG" sz="1600" b="1" dirty="0" smtClean="0">
                <a:solidFill>
                  <a:srgbClr val="000066"/>
                </a:solidFill>
              </a:rPr>
              <a:t>,</a:t>
            </a:r>
            <a:r>
              <a:rPr lang="ru-RU" altLang="bg-BG" sz="1600" b="1" dirty="0">
                <a:solidFill>
                  <a:srgbClr val="000066"/>
                </a:solidFill>
              </a:rPr>
              <a:t/>
            </a:r>
            <a:br>
              <a:rPr lang="ru-RU" altLang="bg-BG" sz="1600" b="1" dirty="0">
                <a:solidFill>
                  <a:srgbClr val="000066"/>
                </a:solidFill>
              </a:rPr>
            </a:br>
            <a:r>
              <a:rPr lang="ru-RU" altLang="bg-BG" sz="1600" b="1" dirty="0">
                <a:solidFill>
                  <a:srgbClr val="000066"/>
                </a:solidFill>
              </a:rPr>
              <a:t> </a:t>
            </a:r>
            <a:r>
              <a:rPr lang="ru-RU" altLang="bg-BG" sz="1600" b="1" dirty="0" smtClean="0">
                <a:solidFill>
                  <a:srgbClr val="000066"/>
                </a:solidFill>
              </a:rPr>
              <a:t>края на </a:t>
            </a:r>
            <a:r>
              <a:rPr lang="en-US" altLang="bg-BG" b="1" dirty="0" smtClean="0">
                <a:solidFill>
                  <a:srgbClr val="000066"/>
                </a:solidFill>
              </a:rPr>
              <a:t>XX</a:t>
            </a:r>
            <a:r>
              <a:rPr lang="ru-RU" altLang="bg-BG" b="1" dirty="0" smtClean="0">
                <a:solidFill>
                  <a:srgbClr val="000066"/>
                </a:solidFill>
              </a:rPr>
              <a:t>  </a:t>
            </a:r>
            <a:r>
              <a:rPr lang="ru-RU" altLang="bg-BG" b="1" dirty="0">
                <a:solidFill>
                  <a:srgbClr val="000066"/>
                </a:solidFill>
              </a:rPr>
              <a:t>в.</a:t>
            </a:r>
            <a:endParaRPr lang="en-US" altLang="bg-BG" b="1" dirty="0">
              <a:solidFill>
                <a:srgbClr val="000066"/>
              </a:solidFill>
            </a:endParaRPr>
          </a:p>
        </p:txBody>
      </p:sp>
      <p:sp>
        <p:nvSpPr>
          <p:cNvPr id="16392" name="Text Box 15"/>
          <p:cNvSpPr txBox="1">
            <a:spLocks noChangeArrowheads="1"/>
          </p:cNvSpPr>
          <p:nvPr/>
        </p:nvSpPr>
        <p:spPr bwMode="auto">
          <a:xfrm>
            <a:off x="6572762" y="5433939"/>
            <a:ext cx="1800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1400" b="1" dirty="0" err="1" smtClean="0">
                <a:solidFill>
                  <a:srgbClr val="000066"/>
                </a:solidFill>
              </a:rPr>
              <a:t>Аудиокасети</a:t>
            </a:r>
            <a:endParaRPr lang="en-US" altLang="bg-BG" sz="1400" b="1" dirty="0">
              <a:solidFill>
                <a:srgbClr val="000066"/>
              </a:solidFill>
            </a:endParaRPr>
          </a:p>
        </p:txBody>
      </p:sp>
      <p:pic>
        <p:nvPicPr>
          <p:cNvPr id="14" name="Picture 2" descr="Резултат с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59" y="586074"/>
            <a:ext cx="2314600" cy="23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81000"/>
            <a:ext cx="8229600" cy="868363"/>
          </a:xfrm>
        </p:spPr>
        <p:txBody>
          <a:bodyPr/>
          <a:lstStyle/>
          <a:p>
            <a:pPr eaLnBrk="1" hangingPunct="1"/>
            <a:r>
              <a:rPr lang="ru-RU" altLang="bg-BG" b="1" smtClean="0">
                <a:solidFill>
                  <a:schemeClr val="accent2"/>
                </a:solidFill>
              </a:rPr>
              <a:t>КИНО </a:t>
            </a:r>
            <a:endParaRPr lang="en-US" altLang="bg-BG" b="1" smtClean="0">
              <a:solidFill>
                <a:schemeClr val="accent2"/>
              </a:solidFill>
            </a:endParaRPr>
          </a:p>
        </p:txBody>
      </p:sp>
      <p:pic>
        <p:nvPicPr>
          <p:cNvPr id="17411" name="Picture 14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5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7" descr="C:\Мои документы\Мои рисунки\Lumi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20888"/>
            <a:ext cx="37941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8" descr="C:\Мои документы\Мои рисунки\прибытие поез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42088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539552" y="5589240"/>
            <a:ext cx="342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1600" b="1" dirty="0" smtClean="0">
                <a:solidFill>
                  <a:schemeClr val="accent2"/>
                </a:solidFill>
              </a:rPr>
              <a:t>Братята </a:t>
            </a:r>
            <a:r>
              <a:rPr lang="bg-BG" altLang="bg-BG" sz="1600" b="1" dirty="0" err="1" smtClean="0">
                <a:solidFill>
                  <a:schemeClr val="accent2"/>
                </a:solidFill>
              </a:rPr>
              <a:t>Люмиер</a:t>
            </a:r>
            <a:endParaRPr lang="ru-RU" altLang="bg-BG" sz="1600" b="1" dirty="0">
              <a:solidFill>
                <a:schemeClr val="accent2"/>
              </a:solidFill>
            </a:endParaRPr>
          </a:p>
        </p:txBody>
      </p:sp>
      <p:sp>
        <p:nvSpPr>
          <p:cNvPr id="17416" name="Text Box 20"/>
          <p:cNvSpPr txBox="1">
            <a:spLocks noChangeArrowheads="1"/>
          </p:cNvSpPr>
          <p:nvPr/>
        </p:nvSpPr>
        <p:spPr bwMode="auto">
          <a:xfrm>
            <a:off x="4644008" y="5589240"/>
            <a:ext cx="426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1600" b="1" dirty="0">
                <a:solidFill>
                  <a:schemeClr val="accent2"/>
                </a:solidFill>
              </a:rPr>
              <a:t>"Пристигането на </a:t>
            </a:r>
            <a:r>
              <a:rPr lang="bg-BG" altLang="bg-BG" sz="1600" b="1" dirty="0" smtClean="0">
                <a:solidFill>
                  <a:schemeClr val="accent2"/>
                </a:solidFill>
              </a:rPr>
              <a:t> </a:t>
            </a:r>
            <a:r>
              <a:rPr lang="bg-BG" altLang="bg-BG" sz="1600" b="1" dirty="0">
                <a:solidFill>
                  <a:schemeClr val="accent2"/>
                </a:solidFill>
              </a:rPr>
              <a:t>влака."</a:t>
            </a:r>
            <a:r>
              <a:rPr lang="ru-RU" altLang="bg-BG" sz="1600" b="1" dirty="0" smtClean="0">
                <a:solidFill>
                  <a:schemeClr val="accent2"/>
                </a:solidFill>
              </a:rPr>
              <a:t>1895 </a:t>
            </a:r>
            <a:r>
              <a:rPr lang="ru-RU" altLang="bg-BG" sz="1600" b="1" dirty="0">
                <a:solidFill>
                  <a:schemeClr val="accent2"/>
                </a:solidFill>
              </a:rPr>
              <a:t>г.</a:t>
            </a:r>
          </a:p>
        </p:txBody>
      </p:sp>
      <p:pic>
        <p:nvPicPr>
          <p:cNvPr id="34820" name="Picture 4" descr="Резултат с изображение за маша и мечока кни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764704"/>
            <a:ext cx="3124200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9638"/>
            <a:ext cx="7772400" cy="863600"/>
          </a:xfrm>
        </p:spPr>
        <p:txBody>
          <a:bodyPr/>
          <a:lstStyle/>
          <a:p>
            <a:pPr eaLnBrk="1" hangingPunct="1"/>
            <a:r>
              <a:rPr lang="ru-RU" altLang="bg-BG" b="1" smtClean="0">
                <a:solidFill>
                  <a:schemeClr val="accent2"/>
                </a:solidFill>
              </a:rPr>
              <a:t>ВИДЕО</a:t>
            </a:r>
            <a:endParaRPr lang="en-US" altLang="bg-BG" b="1" smtClean="0">
              <a:solidFill>
                <a:schemeClr val="accent2"/>
              </a:solidFill>
            </a:endParaRPr>
          </a:p>
        </p:txBody>
      </p:sp>
      <p:pic>
        <p:nvPicPr>
          <p:cNvPr id="18435" name="Picture 3" descr="видеомагнитофон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501008"/>
            <a:ext cx="2997969" cy="1956569"/>
          </a:xfrm>
          <a:noFill/>
        </p:spPr>
      </p:pic>
      <p:pic>
        <p:nvPicPr>
          <p:cNvPr id="18436" name="Picture 10" descr="видеокассе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16835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1475656" y="5661248"/>
            <a:ext cx="6335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b="1" dirty="0" err="1" smtClean="0">
                <a:solidFill>
                  <a:srgbClr val="000066"/>
                </a:solidFill>
              </a:rPr>
              <a:t>Видеомагнетофон</a:t>
            </a:r>
            <a:r>
              <a:rPr lang="ru-RU" altLang="bg-BG" b="1" dirty="0" smtClean="0">
                <a:solidFill>
                  <a:srgbClr val="000066"/>
                </a:solidFill>
              </a:rPr>
              <a:t> </a:t>
            </a:r>
            <a:r>
              <a:rPr lang="ru-RU" altLang="bg-BG" b="1" dirty="0">
                <a:solidFill>
                  <a:srgbClr val="000066"/>
                </a:solidFill>
              </a:rPr>
              <a:t>и </a:t>
            </a:r>
            <a:r>
              <a:rPr lang="ru-RU" altLang="bg-BG" b="1" dirty="0" err="1" smtClean="0">
                <a:solidFill>
                  <a:srgbClr val="000066"/>
                </a:solidFill>
              </a:rPr>
              <a:t>видеокасети</a:t>
            </a:r>
            <a:endParaRPr lang="ru-RU" altLang="bg-BG" b="1" dirty="0">
              <a:solidFill>
                <a:srgbClr val="000066"/>
              </a:solidFill>
            </a:endParaRPr>
          </a:p>
        </p:txBody>
      </p:sp>
      <p:pic>
        <p:nvPicPr>
          <p:cNvPr id="18438" name="Picture 13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4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Свързано изображение"/>
          <p:cNvPicPr>
            <a:picLocks noChangeAspect="1" noChangeArrowheads="1"/>
          </p:cNvPicPr>
          <p:nvPr/>
        </p:nvPicPr>
        <p:blipFill>
          <a:blip r:embed="rId6" cstate="print"/>
          <a:srcRect b="12820"/>
          <a:stretch>
            <a:fillRect/>
          </a:stretch>
        </p:blipFill>
        <p:spPr bwMode="auto">
          <a:xfrm>
            <a:off x="683568" y="1412776"/>
            <a:ext cx="280831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</a:rPr>
              <a:t>ДИСКЕТИ</a:t>
            </a:r>
          </a:p>
        </p:txBody>
      </p:sp>
      <p:pic>
        <p:nvPicPr>
          <p:cNvPr id="19460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Резултат с изображение за дискета"/>
          <p:cNvPicPr>
            <a:picLocks noChangeAspect="1" noChangeArrowheads="1"/>
          </p:cNvPicPr>
          <p:nvPr/>
        </p:nvPicPr>
        <p:blipFill>
          <a:blip r:embed="rId4" cstate="print"/>
          <a:srcRect l="23625" t="13860" r="24401" b="14321"/>
          <a:stretch>
            <a:fillRect/>
          </a:stretch>
        </p:blipFill>
        <p:spPr bwMode="auto">
          <a:xfrm>
            <a:off x="323528" y="1772816"/>
            <a:ext cx="3960440" cy="4104456"/>
          </a:xfrm>
          <a:prstGeom prst="rect">
            <a:avLst/>
          </a:prstGeom>
          <a:noFill/>
        </p:spPr>
      </p:pic>
      <p:pic>
        <p:nvPicPr>
          <p:cNvPr id="32772" name="Picture 4" descr="Резултат с изображение за super mario origina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060848"/>
            <a:ext cx="3538364" cy="3538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</a:rPr>
              <a:t>ДИСКОВЕ </a:t>
            </a:r>
          </a:p>
        </p:txBody>
      </p:sp>
      <p:pic>
        <p:nvPicPr>
          <p:cNvPr id="19460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&amp;Rcy;&amp;iecy;&amp;zcy;&amp;ucy;&amp;lcy;&amp;tcy;&amp;acy;&amp;tcy; &amp;scy; &amp;icy;&amp;zcy;&amp;ocy;&amp;bcy;&amp;rcy;&amp;acy;&amp;zhcy;&amp;iecy;&amp;ncy;&amp;icy;&amp;iecy; &amp;zcy;&amp;acy; &amp;Kcy;&amp;Ocy;&amp;Mcy;&amp;Pcy;&amp;Acy;&amp;Kcy;&amp;Tcy; &amp;Dcy;&amp;Icy;&amp;Scy;&amp;Kcy;&amp;Ocy;&amp;V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562927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44824"/>
            <a:ext cx="3810000" cy="381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КАРТА ПАМЕТ</a:t>
            </a:r>
            <a:endParaRPr lang="ru-RU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19460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&amp;Rcy;&amp;iecy;&amp;zcy;&amp;ucy;&amp;lcy;&amp;tcy;&amp;acy;&amp;tcy; &amp;scy; &amp;icy;&amp;zcy;&amp;ocy;&amp;bcy;&amp;rcy;&amp;acy;&amp;zhcy;&amp;iecy;&amp;ncy;&amp;icy;&amp;iecy; &amp;zcy;&amp;acy; &amp;Kcy;&amp;Acy;&amp;Rcy;&amp;Tcy;&amp;Acy; &amp;Pcy;&amp;Acy;&amp;Mcy;&amp;IEcy;&amp;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436184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Свързано изображение"/>
          <p:cNvPicPr>
            <a:picLocks noChangeAspect="1" noChangeArrowheads="1"/>
          </p:cNvPicPr>
          <p:nvPr/>
        </p:nvPicPr>
        <p:blipFill>
          <a:blip r:embed="rId5" cstate="print"/>
          <a:srcRect r="36852"/>
          <a:stretch>
            <a:fillRect/>
          </a:stretch>
        </p:blipFill>
        <p:spPr bwMode="auto">
          <a:xfrm>
            <a:off x="5076056" y="836712"/>
            <a:ext cx="3879082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ФЛАШ ПАМЕТ</a:t>
            </a:r>
            <a:endParaRPr lang="ru-RU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19460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SONY 3.0 USB flash drive 64GB, Click 120MB/s - &amp;acy;&amp;lcy;&amp;ucy;&amp;mcy;&amp;icy;&amp;ncy;&amp;icy;&amp;iecy;&amp;vcy;&amp;acy; &amp;fcy;&amp;lcy;&amp;acy;&amp;shcy; &amp;pcy;&amp;acy;&amp;mcy;&amp;iecy;&amp;tcy; 3.0 USB (64GB)"/>
          <p:cNvPicPr>
            <a:picLocks noChangeAspect="1" noChangeArrowheads="1"/>
          </p:cNvPicPr>
          <p:nvPr/>
        </p:nvPicPr>
        <p:blipFill>
          <a:blip r:embed="rId4" cstate="print"/>
          <a:srcRect b="26245"/>
          <a:stretch>
            <a:fillRect/>
          </a:stretch>
        </p:blipFill>
        <p:spPr bwMode="auto">
          <a:xfrm>
            <a:off x="467544" y="1700808"/>
            <a:ext cx="4536504" cy="334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Резултат с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3950" y="2060848"/>
            <a:ext cx="4210050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6672"/>
            <a:ext cx="8839200" cy="1143000"/>
          </a:xfrm>
        </p:spPr>
        <p:txBody>
          <a:bodyPr/>
          <a:lstStyle/>
          <a:p>
            <a:pPr eaLnBrk="1" hangingPunct="1"/>
            <a:r>
              <a:rPr lang="ru-RU" altLang="bg-BG" sz="3400" b="1" dirty="0" err="1" smtClean="0">
                <a:solidFill>
                  <a:srgbClr val="000066"/>
                </a:solidFill>
                <a:latin typeface="Arial Narrow" pitchFamily="34" charset="0"/>
              </a:rPr>
              <a:t>Паметта</a:t>
            </a:r>
            <a:r>
              <a:rPr lang="ru-RU" altLang="bg-BG" sz="3400" b="1" dirty="0" smtClean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/>
            </a:r>
            <a:b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</a:br>
            <a:r>
              <a:rPr lang="ru-RU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най-старият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«инструмент» за </a:t>
            </a:r>
            <a:r>
              <a:rPr lang="ru-RU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съхраняване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на информация…</a:t>
            </a:r>
            <a:endParaRPr lang="en-US" altLang="bg-BG" sz="2600" b="1" dirty="0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331640" y="5373216"/>
            <a:ext cx="64595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…</a:t>
            </a:r>
            <a:r>
              <a:rPr lang="ru-RU" altLang="bg-BG" sz="2600" b="1" dirty="0" err="1">
                <a:solidFill>
                  <a:srgbClr val="000066"/>
                </a:solidFill>
                <a:latin typeface="Arial Narrow" pitchFamily="34" charset="0"/>
              </a:rPr>
              <a:t>хората</a:t>
            </a: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err="1">
                <a:solidFill>
                  <a:srgbClr val="000066"/>
                </a:solidFill>
                <a:latin typeface="Arial Narrow" pitchFamily="34" charset="0"/>
              </a:rPr>
              <a:t>винаги</a:t>
            </a: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err="1">
                <a:solidFill>
                  <a:srgbClr val="000066"/>
                </a:solidFill>
                <a:latin typeface="Arial Narrow" pitchFamily="34" charset="0"/>
              </a:rPr>
              <a:t>са</a:t>
            </a: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мислели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как да </a:t>
            </a:r>
            <a:r>
              <a:rPr lang="ru-RU" altLang="bg-BG" sz="2600" b="1" dirty="0" err="1">
                <a:solidFill>
                  <a:srgbClr val="000066"/>
                </a:solidFill>
                <a:latin typeface="Arial Narrow" pitchFamily="34" charset="0"/>
              </a:rPr>
              <a:t>запишат</a:t>
            </a: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err="1">
                <a:solidFill>
                  <a:srgbClr val="000066"/>
                </a:solidFill>
                <a:latin typeface="Arial Narrow" pitchFamily="34" charset="0"/>
              </a:rPr>
              <a:t>информацията</a:t>
            </a: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за </a:t>
            </a:r>
            <a:r>
              <a:rPr lang="ru-RU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по-дълго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време</a:t>
            </a:r>
            <a:endParaRPr lang="en-US" altLang="bg-BG" sz="26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grpSp>
        <p:nvGrpSpPr>
          <p:cNvPr id="6150" name="Group 15"/>
          <p:cNvGrpSpPr>
            <a:grpSpLocks/>
          </p:cNvGrpSpPr>
          <p:nvPr/>
        </p:nvGrpSpPr>
        <p:grpSpPr bwMode="auto">
          <a:xfrm>
            <a:off x="250825" y="6219825"/>
            <a:ext cx="8642350" cy="377825"/>
            <a:chOff x="158" y="3918"/>
            <a:chExt cx="5444" cy="238"/>
          </a:xfrm>
        </p:grpSpPr>
        <p:pic>
          <p:nvPicPr>
            <p:cNvPr id="6151" name="Picture 9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58" y="391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0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3918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4" name="Picture 10" descr="&amp;Rcy;&amp;iecy;&amp;zcy;&amp;ucy;&amp;lcy;&amp;tcy;&amp;acy;&amp;tcy; &amp;scy; &amp;icy;&amp;zcy;&amp;ocy;&amp;bcy;&amp;rcy;&amp;acy;&amp;zhcy;&amp;iecy;&amp;ncy;&amp;icy;&amp;iecy; &amp;zcy;&amp;acy; &amp;scy;&amp;hardcy;&amp;khcy;&amp;rcy;&amp;acy;&amp;ncy;&amp;yacy;&amp;vcy;&amp;acy;&amp;ncy;&amp;iecy; &amp;ncy;&amp;acy; &amp;icy;&amp;ncy;&amp;fcy;&amp;ocy;&amp;rcy;&amp;mcy;&amp;acy;&amp;tscy;&amp;icy;&amp;yacy; &amp;ocy;&amp;tcy; &amp;dcy;&amp;rcy;&amp;iecy;&amp;vcy;&amp;ncy;&amp;ocy;&amp;scy;&amp;t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545782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Резултат с изображение за маша и медвед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5635" y="1700808"/>
            <a:ext cx="311836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</a:rPr>
              <a:t>МУЛТИМЕДИЯ</a:t>
            </a:r>
          </a:p>
        </p:txBody>
      </p:sp>
      <p:pic>
        <p:nvPicPr>
          <p:cNvPr id="19460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16832"/>
            <a:ext cx="68728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&amp;Scy;&amp;vcy;&amp;hardcy;&amp;rcy;&amp;zcy;&amp;acy;&amp;ncy;&amp;o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413792" cy="4824536"/>
          </a:xfrm>
          <a:prstGeom prst="rect">
            <a:avLst/>
          </a:prstGeom>
          <a:noFill/>
        </p:spPr>
      </p:pic>
      <p:pic>
        <p:nvPicPr>
          <p:cNvPr id="4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925"/>
            <a:ext cx="8229600" cy="941388"/>
          </a:xfrm>
        </p:spPr>
        <p:txBody>
          <a:bodyPr/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  <a:latin typeface="Century Gothic" pitchFamily="34" charset="0"/>
              </a:rPr>
              <a:t>ПЕЩЕРНИ  РИСУНКИ</a:t>
            </a:r>
            <a:endParaRPr lang="en-US" altLang="bg-BG" b="1" dirty="0" smtClean="0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1028" name="Picture 11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&amp;Rcy;&amp;iecy;&amp;zcy;&amp;ucy;&amp;lcy;&amp;tcy;&amp;acy;&amp;tcy; &amp;scy; &amp;icy;&amp;zcy;&amp;ocy;&amp;bcy;&amp;rcy;&amp;acy;&amp;zhcy;&amp;iecy;&amp;ncy;&amp;icy;&amp;iecy; &amp;zcy;&amp;acy; &amp;mcy;&amp;acy;&amp;gcy;&amp;ucy;&amp;rcy;&amp;acy;&amp;tcy;&amp;acy; &amp;rcy;&amp;icy;&amp;scy;&amp;ucy;&amp;ncy;&amp;kcy;&amp;icy;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600" y="1556792"/>
            <a:ext cx="6185560" cy="366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3568" y="5301208"/>
            <a:ext cx="73448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Рисунки от пещера </a:t>
            </a:r>
            <a:r>
              <a:rPr lang="bg-BG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Магурата</a:t>
            </a:r>
            <a:r>
              <a:rPr lang="bg-BG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от преди 7000 години.</a:t>
            </a:r>
            <a:r>
              <a:rPr lang="bg-BG" altLang="bg-BG" sz="2600" b="1" dirty="0">
                <a:solidFill>
                  <a:srgbClr val="000066"/>
                </a:solidFill>
                <a:latin typeface="Arial Narrow" pitchFamily="34" charset="0"/>
              </a:rPr>
              <a:t/>
            </a:r>
            <a:br>
              <a:rPr lang="bg-BG" altLang="bg-BG" sz="2600" b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bg-BG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Рисувани с въглен.</a:t>
            </a:r>
            <a:endParaRPr lang="en-US" altLang="bg-BG" sz="26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7170" name="Picture 2" descr="Резултат с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628800"/>
            <a:ext cx="3995936" cy="4001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686800" cy="855662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ЕГИПЕТСКИ ЙЕРОГЛИФИ</a:t>
            </a:r>
            <a:endParaRPr lang="en-US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2053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&amp;Rcy;&amp;iecy;&amp;zcy;&amp;ucy;&amp;lcy;&amp;tcy;&amp;acy;&amp;tcy; &amp;scy; &amp;icy;&amp;zcy;&amp;ocy;&amp;bcy;&amp;rcy;&amp;acy;&amp;zhcy;&amp;iecy;&amp;ncy;&amp;icy;&amp;iecy; &amp;zcy;&amp;acy; &amp;iecy;&amp;gcy;&amp;icy;&amp;pcy;&amp;iecy;&amp;tcy;&amp;scy;&amp;kcy;&amp;icy; &amp;jcy;&amp;iecy;&amp;rcy;&amp;ocy;&amp;gcy;&amp;lcy;&amp;icy;&amp;f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00808"/>
            <a:ext cx="494347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Резултат с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76872"/>
            <a:ext cx="1368152" cy="2878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686800" cy="855662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ЕГИПЕТСКИ ПАПИРУСИ</a:t>
            </a:r>
            <a:endParaRPr lang="en-US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2053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&amp;Rcy;&amp;iecy;&amp;zcy;&amp;ucy;&amp;lcy;&amp;tcy;&amp;acy;&amp;tcy; &amp;scy; &amp;icy;&amp;zcy;&amp;ocy;&amp;bcy;&amp;rcy;&amp;acy;&amp;zhcy;&amp;iecy;&amp;ncy;&amp;icy;&amp;iecy; &amp;zcy;&amp;acy; &amp;pcy;&amp;acy;&amp;pcy;&amp;icy;&amp;rcy;&amp;ucy;&amp;s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5395" y="1627142"/>
            <a:ext cx="5873935" cy="403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Свързано изображение"/>
          <p:cNvPicPr>
            <a:picLocks noChangeAspect="1" noChangeArrowheads="1"/>
          </p:cNvPicPr>
          <p:nvPr/>
        </p:nvPicPr>
        <p:blipFill>
          <a:blip r:embed="rId5" cstate="print"/>
          <a:srcRect r="59849" b="54326"/>
          <a:stretch>
            <a:fillRect/>
          </a:stretch>
        </p:blipFill>
        <p:spPr bwMode="auto">
          <a:xfrm>
            <a:off x="0" y="2276872"/>
            <a:ext cx="240539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54013"/>
            <a:ext cx="8686800" cy="941387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ГЛИНЕНИ ПЛОЧКИ</a:t>
            </a:r>
            <a:endParaRPr lang="ru-RU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3077" name="Picture 10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147867"/>
              </p:ext>
            </p:extLst>
          </p:nvPr>
        </p:nvGraphicFramePr>
        <p:xfrm>
          <a:off x="5937936" y="1550659"/>
          <a:ext cx="2518048" cy="427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Фотография Photo Editor" r:id="rId5" imgW="2971429" imgH="5047619" progId="">
                  <p:embed/>
                </p:oleObj>
              </mc:Choice>
              <mc:Fallback>
                <p:oleObj name="Фотография Photo Editor" r:id="rId5" imgW="2971429" imgH="504761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936" y="1550659"/>
                        <a:ext cx="2518048" cy="4277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467544" y="1628800"/>
          <a:ext cx="3406687" cy="423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Фотография Photo Editor" r:id="rId7" imgW="2943636" imgH="3657143" progId="">
                  <p:embed/>
                </p:oleObj>
              </mc:Choice>
              <mc:Fallback>
                <p:oleObj name="Фотография Photo Editor" r:id="rId7" imgW="2943636" imgH="3657143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28800"/>
                        <a:ext cx="3406687" cy="4232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5" descr="Резултат с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2708920"/>
            <a:ext cx="13144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54013"/>
            <a:ext cx="8686800" cy="941387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ВЪЗЛОВО ПИСМО</a:t>
            </a:r>
            <a:endParaRPr lang="ru-RU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3077" name="Picture 10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683568" y="594928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2000" b="1" dirty="0" smtClean="0">
                <a:solidFill>
                  <a:srgbClr val="000066"/>
                </a:solidFill>
              </a:rPr>
              <a:t>КИПУ – </a:t>
            </a:r>
            <a:r>
              <a:rPr lang="ru-RU" altLang="bg-BG" sz="2000" b="1" dirty="0" err="1" smtClean="0">
                <a:solidFill>
                  <a:srgbClr val="000066"/>
                </a:solidFill>
              </a:rPr>
              <a:t>писмото</a:t>
            </a:r>
            <a:r>
              <a:rPr lang="ru-RU" altLang="bg-BG" sz="2000" b="1" dirty="0" smtClean="0">
                <a:solidFill>
                  <a:srgbClr val="000066"/>
                </a:solidFill>
              </a:rPr>
              <a:t> на </a:t>
            </a:r>
            <a:r>
              <a:rPr lang="ru-RU" altLang="bg-BG" sz="2000" b="1" dirty="0" err="1" smtClean="0">
                <a:solidFill>
                  <a:srgbClr val="000066"/>
                </a:solidFill>
              </a:rPr>
              <a:t>инките</a:t>
            </a:r>
            <a:endParaRPr lang="ru-RU" altLang="bg-BG" sz="2000" b="1" dirty="0">
              <a:solidFill>
                <a:srgbClr val="000066"/>
              </a:solidFill>
            </a:endParaRPr>
          </a:p>
        </p:txBody>
      </p:sp>
      <p:pic>
        <p:nvPicPr>
          <p:cNvPr id="53253" name="Picture 5" descr="https://upload.wikimedia.org/wikipedia/commons/thumb/c/cc/Quipu.png/250px-Quipu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1988840"/>
            <a:ext cx="238125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5" name="Picture 7" descr="http://konspekta.net/studopediaorg/baza1/198600531376.files/image028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15816" y="1484784"/>
            <a:ext cx="4371975" cy="234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Свързано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068960"/>
            <a:ext cx="19716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2300"/>
            <a:ext cx="8229600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  <a:latin typeface="Century Gothic" pitchFamily="34" charset="0"/>
              </a:rPr>
              <a:t>АЗБУЧНА ПИСМЕНОСТ</a:t>
            </a:r>
            <a:endParaRPr lang="en-US" altLang="bg-BG" b="1" dirty="0" smtClean="0">
              <a:solidFill>
                <a:schemeClr val="accent2"/>
              </a:solidFill>
              <a:latin typeface="Century Gothic" pitchFamily="34" charset="0"/>
            </a:endParaRPr>
          </a:p>
        </p:txBody>
      </p:sp>
      <p:grpSp>
        <p:nvGrpSpPr>
          <p:cNvPr id="7171" name="Group 13"/>
          <p:cNvGrpSpPr>
            <a:grpSpLocks/>
          </p:cNvGrpSpPr>
          <p:nvPr/>
        </p:nvGrpSpPr>
        <p:grpSpPr bwMode="auto">
          <a:xfrm>
            <a:off x="682997" y="1484784"/>
            <a:ext cx="5976937" cy="4716463"/>
            <a:chOff x="1020" y="935"/>
            <a:chExt cx="3765" cy="2971"/>
          </a:xfrm>
        </p:grpSpPr>
        <p:pic>
          <p:nvPicPr>
            <p:cNvPr id="7174" name="Picture 8" descr="финикийская письменност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" y="935"/>
              <a:ext cx="3130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Text Box 9"/>
            <p:cNvSpPr txBox="1">
              <a:spLocks noChangeArrowheads="1"/>
            </p:cNvSpPr>
            <p:nvPr/>
          </p:nvSpPr>
          <p:spPr bwMode="auto">
            <a:xfrm>
              <a:off x="1020" y="3656"/>
              <a:ext cx="3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bg-BG" sz="2000" b="1" dirty="0" err="1" smtClean="0">
                  <a:solidFill>
                    <a:srgbClr val="000066"/>
                  </a:solidFill>
                </a:rPr>
                <a:t>Финикийска</a:t>
              </a:r>
              <a:r>
                <a:rPr lang="ru-RU" altLang="bg-BG" sz="2000" b="1" dirty="0" smtClean="0">
                  <a:solidFill>
                    <a:srgbClr val="000066"/>
                  </a:solidFill>
                </a:rPr>
                <a:t> азбука</a:t>
              </a:r>
              <a:endParaRPr lang="ru-RU" altLang="bg-BG" sz="2000" b="1" dirty="0">
                <a:solidFill>
                  <a:srgbClr val="000066"/>
                </a:solidFill>
              </a:endParaRPr>
            </a:p>
          </p:txBody>
        </p:sp>
      </p:grpSp>
      <p:pic>
        <p:nvPicPr>
          <p:cNvPr id="7172" name="Picture 11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2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Резултат с изображение за маша и медвед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84784"/>
            <a:ext cx="372636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  <a:latin typeface="Century Gothic" pitchFamily="34" charset="0"/>
              </a:rPr>
              <a:t>СЛАВЯНСКА ПИСМЕНОСТ</a:t>
            </a:r>
            <a:endParaRPr lang="en-US" altLang="bg-BG" b="1" dirty="0" smtClean="0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8195" name="Picture 18" descr="глаголица и кириллиц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1700" y="1268413"/>
            <a:ext cx="3670300" cy="3876675"/>
          </a:xfrm>
          <a:noFill/>
        </p:spPr>
      </p:pic>
      <p:pic>
        <p:nvPicPr>
          <p:cNvPr id="8200" name="Picture 20" descr="кирилл и мефод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268413"/>
            <a:ext cx="2879725" cy="4105275"/>
          </a:xfrm>
          <a:noFill/>
        </p:spPr>
      </p:pic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4213" y="5438775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2000" b="1" dirty="0">
                <a:solidFill>
                  <a:srgbClr val="000066"/>
                </a:solidFill>
              </a:rPr>
              <a:t>Глаголица и </a:t>
            </a:r>
            <a:r>
              <a:rPr lang="ru-RU" altLang="bg-BG" sz="2000" b="1" dirty="0" err="1" smtClean="0">
                <a:solidFill>
                  <a:srgbClr val="000066"/>
                </a:solidFill>
              </a:rPr>
              <a:t>кирилица</a:t>
            </a:r>
            <a:endParaRPr lang="ru-RU" altLang="bg-BG" sz="2000" b="1" dirty="0">
              <a:solidFill>
                <a:srgbClr val="000066"/>
              </a:solidFill>
            </a:endParaRP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4572000" y="5445125"/>
            <a:ext cx="42481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1900" b="1" dirty="0" err="1" smtClean="0">
                <a:solidFill>
                  <a:srgbClr val="000066"/>
                </a:solidFill>
              </a:rPr>
              <a:t>Кирил</a:t>
            </a:r>
            <a:r>
              <a:rPr lang="ru-RU" altLang="bg-BG" sz="1900" b="1" dirty="0" smtClean="0">
                <a:solidFill>
                  <a:srgbClr val="000066"/>
                </a:solidFill>
              </a:rPr>
              <a:t> </a:t>
            </a:r>
            <a:r>
              <a:rPr lang="ru-RU" altLang="bg-BG" sz="1900" b="1" dirty="0">
                <a:solidFill>
                  <a:srgbClr val="000066"/>
                </a:solidFill>
              </a:rPr>
              <a:t>и </a:t>
            </a:r>
            <a:r>
              <a:rPr lang="ru-RU" altLang="bg-BG" sz="1900" b="1" dirty="0" err="1" smtClean="0">
                <a:solidFill>
                  <a:srgbClr val="000066"/>
                </a:solidFill>
              </a:rPr>
              <a:t>Методий</a:t>
            </a:r>
            <a:r>
              <a:rPr lang="ru-RU" altLang="bg-BG" sz="1900" b="1" dirty="0" smtClean="0">
                <a:solidFill>
                  <a:srgbClr val="000066"/>
                </a:solidFill>
              </a:rPr>
              <a:t> </a:t>
            </a:r>
            <a:r>
              <a:rPr lang="ru-RU" altLang="bg-BG" sz="1900" b="1" dirty="0">
                <a:solidFill>
                  <a:srgbClr val="000066"/>
                </a:solidFill>
              </a:rPr>
              <a:t>– </a:t>
            </a:r>
            <a:r>
              <a:rPr lang="ru-RU" altLang="bg-BG" sz="1900" b="1" dirty="0" err="1" smtClean="0">
                <a:solidFill>
                  <a:srgbClr val="000066"/>
                </a:solidFill>
              </a:rPr>
              <a:t>създатели</a:t>
            </a:r>
            <a:r>
              <a:rPr lang="ru-RU" altLang="bg-BG" sz="1900" b="1" dirty="0" smtClean="0">
                <a:solidFill>
                  <a:srgbClr val="000066"/>
                </a:solidFill>
              </a:rPr>
              <a:t> на  </a:t>
            </a:r>
            <a:r>
              <a:rPr lang="ru-RU" altLang="bg-BG" sz="1900" b="1" dirty="0" err="1" smtClean="0">
                <a:solidFill>
                  <a:srgbClr val="000066"/>
                </a:solidFill>
              </a:rPr>
              <a:t>славянската</a:t>
            </a:r>
            <a:r>
              <a:rPr lang="ru-RU" altLang="bg-BG" sz="1900" b="1" dirty="0" smtClean="0">
                <a:solidFill>
                  <a:srgbClr val="000066"/>
                </a:solidFill>
              </a:rPr>
              <a:t> </a:t>
            </a:r>
            <a:r>
              <a:rPr lang="ru-RU" altLang="bg-BG" sz="1900" b="1" dirty="0" err="1" smtClean="0">
                <a:solidFill>
                  <a:srgbClr val="000066"/>
                </a:solidFill>
              </a:rPr>
              <a:t>писменост</a:t>
            </a:r>
            <a:endParaRPr lang="ru-RU" altLang="bg-BG" sz="1900" b="1" dirty="0">
              <a:solidFill>
                <a:srgbClr val="000066"/>
              </a:solidFill>
            </a:endParaRPr>
          </a:p>
        </p:txBody>
      </p:sp>
      <p:pic>
        <p:nvPicPr>
          <p:cNvPr id="8198" name="Picture 15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6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2579</Template>
  <TotalTime>891</TotalTime>
  <Words>179</Words>
  <Application>Microsoft Office PowerPoint</Application>
  <PresentationFormat>On-screen Show (4:3)</PresentationFormat>
  <Paragraphs>37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Arial Narrow</vt:lpstr>
      <vt:lpstr>Century Gothic</vt:lpstr>
      <vt:lpstr>Diseño predeterminado</vt:lpstr>
      <vt:lpstr>Фотография Photo Editor</vt:lpstr>
      <vt:lpstr>Съхраняване на информацията</vt:lpstr>
      <vt:lpstr>Паметта   най-старият «инструмент» за съхраняване на информация…</vt:lpstr>
      <vt:lpstr>ПЕЩЕРНИ  РИСУНКИ</vt:lpstr>
      <vt:lpstr>ЕГИПЕТСКИ ЙЕРОГЛИФИ</vt:lpstr>
      <vt:lpstr>ЕГИПЕТСКИ ПАПИРУСИ</vt:lpstr>
      <vt:lpstr>ГЛИНЕНИ ПЛОЧКИ</vt:lpstr>
      <vt:lpstr>ВЪЗЛОВО ПИСМО</vt:lpstr>
      <vt:lpstr>АЗБУЧНА ПИСМЕНОСТ</vt:lpstr>
      <vt:lpstr>СЛАВЯНСКА ПИСМЕНОСТ</vt:lpstr>
      <vt:lpstr>КНИГА</vt:lpstr>
      <vt:lpstr>ФОТОГРАФИЯ </vt:lpstr>
      <vt:lpstr>ЗВУК</vt:lpstr>
      <vt:lpstr>ЗВУК </vt:lpstr>
      <vt:lpstr>КИНО </vt:lpstr>
      <vt:lpstr>ВИДЕО</vt:lpstr>
      <vt:lpstr>ДИСКЕТИ</vt:lpstr>
      <vt:lpstr>ДИСКОВЕ </vt:lpstr>
      <vt:lpstr>КАРТА ПАМЕТ</vt:lpstr>
      <vt:lpstr>ФЛАШ ПАМЕТ</vt:lpstr>
      <vt:lpstr>МУЛТИМЕДИЯ</vt:lpstr>
      <vt:lpstr>PowerPoint Presentation</vt:lpstr>
    </vt:vector>
  </TitlesOfParts>
  <Company>Александровы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Хранение информации</dc:title>
  <dc:creator>Борис и Анна</dc:creator>
  <cp:lastModifiedBy>PC-1</cp:lastModifiedBy>
  <cp:revision>58</cp:revision>
  <dcterms:created xsi:type="dcterms:W3CDTF">2006-07-03T10:33:30Z</dcterms:created>
  <dcterms:modified xsi:type="dcterms:W3CDTF">2021-06-11T08:41:11Z</dcterms:modified>
</cp:coreProperties>
</file>