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58" r:id="rId3"/>
    <p:sldId id="262" r:id="rId4"/>
    <p:sldId id="263" r:id="rId5"/>
    <p:sldId id="264" r:id="rId6"/>
    <p:sldId id="271" r:id="rId7"/>
    <p:sldId id="265" r:id="rId8"/>
    <p:sldId id="272" r:id="rId9"/>
    <p:sldId id="270" r:id="rId10"/>
    <p:sldId id="274" r:id="rId11"/>
    <p:sldId id="266" r:id="rId12"/>
    <p:sldId id="257" r:id="rId13"/>
    <p:sldId id="273" r:id="rId14"/>
    <p:sldId id="268" r:id="rId15"/>
    <p:sldId id="269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B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67DB4-0E38-4434-98A2-E492D1E13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F1E5-96F5-40EB-B3E3-ABFC1342C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8F906-EF06-454F-AD9E-92BFDBE68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C2C95-332B-48E1-8F9B-8C2CAC409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32A56-25C7-4146-987C-BDBCC8AAC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342F9-5C1A-4EC5-A6B7-491BE248F9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EC38D-2826-4085-B363-270A295A2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695D3-5954-4BD9-BE62-C2C569900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77943-719E-4F0D-8354-FB4370ECFE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97CBD-423D-45E0-9768-007A44027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D1BA2-6411-4814-BAFC-EDAC543CF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676E60-EB39-49F5-9BF8-244D4C442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813" y="1571625"/>
            <a:ext cx="7561262" cy="1470025"/>
          </a:xfrm>
        </p:spPr>
        <p:txBody>
          <a:bodyPr/>
          <a:lstStyle/>
          <a:p>
            <a:pPr eaLnBrk="1" hangingPunct="1"/>
            <a:r>
              <a:rPr lang="ru-RU" sz="5400" smtClean="0">
                <a:solidFill>
                  <a:srgbClr val="B00000"/>
                </a:solidFill>
              </a:rPr>
              <a:t>Успоредни прави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14313" y="4929188"/>
            <a:ext cx="78581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bg-BG" sz="2800" dirty="0">
                <a:solidFill>
                  <a:srgbClr val="800000"/>
                </a:solidFill>
              </a:rPr>
              <a:t>Признаци </a:t>
            </a:r>
            <a:r>
              <a:rPr lang="bg-BG" sz="2800" dirty="0">
                <a:solidFill>
                  <a:srgbClr val="800000"/>
                </a:solidFill>
              </a:rPr>
              <a:t>за успоредност на прави</a:t>
            </a:r>
            <a:endParaRPr lang="ru-RU" sz="2800" dirty="0">
              <a:solidFill>
                <a:srgbClr val="800000"/>
              </a:solidFill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dirty="0">
                <a:solidFill>
                  <a:srgbClr val="800000"/>
                </a:solidFill>
              </a:rPr>
              <a:t>Свойства на успоредните прави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3200" b="1" i="1" kern="0" dirty="0">
              <a:latin typeface="+mn-lt"/>
              <a:cs typeface="+mn-cs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Успоредни ли са правите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и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smtClean="0">
                <a:solidFill>
                  <a:srgbClr val="B00000"/>
                </a:solidFill>
              </a:rPr>
              <a:t>?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grpSp>
        <p:nvGrpSpPr>
          <p:cNvPr id="11267" name="Группа 22"/>
          <p:cNvGrpSpPr>
            <a:grpSpLocks/>
          </p:cNvGrpSpPr>
          <p:nvPr/>
        </p:nvGrpSpPr>
        <p:grpSpPr bwMode="auto">
          <a:xfrm>
            <a:off x="1857375" y="1643063"/>
            <a:ext cx="5643563" cy="3429000"/>
            <a:chOff x="1857356" y="1643050"/>
            <a:chExt cx="5643602" cy="3429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857356" y="2643182"/>
              <a:ext cx="564360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857488" y="2786058"/>
              <a:ext cx="3429024" cy="1143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2" name="TextBox 25"/>
            <p:cNvSpPr txBox="1">
              <a:spLocks noChangeArrowheads="1"/>
            </p:cNvSpPr>
            <p:nvPr/>
          </p:nvSpPr>
          <p:spPr bwMode="auto">
            <a:xfrm>
              <a:off x="1857356" y="378619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1273" name="TextBox 28"/>
            <p:cNvSpPr txBox="1">
              <a:spLocks noChangeArrowheads="1"/>
            </p:cNvSpPr>
            <p:nvPr/>
          </p:nvSpPr>
          <p:spPr bwMode="auto">
            <a:xfrm>
              <a:off x="1857356" y="264318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11274" name="TextBox 31"/>
            <p:cNvSpPr txBox="1">
              <a:spLocks noChangeArrowheads="1"/>
            </p:cNvSpPr>
            <p:nvPr/>
          </p:nvSpPr>
          <p:spPr bwMode="auto">
            <a:xfrm>
              <a:off x="5143504" y="16430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11275" name="TextBox 14"/>
            <p:cNvSpPr txBox="1">
              <a:spLocks noChangeArrowheads="1"/>
            </p:cNvSpPr>
            <p:nvPr/>
          </p:nvSpPr>
          <p:spPr bwMode="auto">
            <a:xfrm>
              <a:off x="4929192" y="2285983"/>
              <a:ext cx="714386" cy="369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40°</a:t>
              </a: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57356" y="3786190"/>
              <a:ext cx="564360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7" name="TextBox 14"/>
            <p:cNvSpPr txBox="1">
              <a:spLocks noChangeArrowheads="1"/>
            </p:cNvSpPr>
            <p:nvPr/>
          </p:nvSpPr>
          <p:spPr bwMode="auto">
            <a:xfrm>
              <a:off x="3857634" y="3857644"/>
              <a:ext cx="571508" cy="369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40°</a:t>
              </a:r>
              <a:endParaRPr lang="ru-RU"/>
            </a:p>
          </p:txBody>
        </p:sp>
      </p:grpSp>
      <p:sp>
        <p:nvSpPr>
          <p:cNvPr id="12" name="Дуга 11"/>
          <p:cNvSpPr/>
          <p:nvPr/>
        </p:nvSpPr>
        <p:spPr>
          <a:xfrm>
            <a:off x="4714875" y="2500313"/>
            <a:ext cx="285750" cy="28575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 rot="11644735">
            <a:off x="4248150" y="3684588"/>
            <a:ext cx="381000" cy="315912"/>
          </a:xfrm>
          <a:prstGeom prst="arc">
            <a:avLst>
              <a:gd name="adj1" fmla="val 17029385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285750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че: </a:t>
            </a:r>
            <a:r>
              <a:rPr lang="en-US" sz="2400" dirty="0" smtClean="0">
                <a:solidFill>
                  <a:srgbClr val="B00000"/>
                </a:solidFill>
              </a:rPr>
              <a:t>AB</a:t>
            </a:r>
            <a:r>
              <a:rPr lang="en-US" sz="2400" i="1" dirty="0" smtClean="0">
                <a:solidFill>
                  <a:srgbClr val="B00000"/>
                </a:solidFill>
              </a:rPr>
              <a:t>||CD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12291" name="Группа 40"/>
          <p:cNvGrpSpPr>
            <a:grpSpLocks/>
          </p:cNvGrpSpPr>
          <p:nvPr/>
        </p:nvGrpSpPr>
        <p:grpSpPr bwMode="auto">
          <a:xfrm>
            <a:off x="1857375" y="2214563"/>
            <a:ext cx="5143500" cy="2012950"/>
            <a:chOff x="1857356" y="2214554"/>
            <a:chExt cx="5143536" cy="201240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857356" y="2643063"/>
              <a:ext cx="514353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3643465" y="2642905"/>
              <a:ext cx="1142691" cy="1143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4" name="TextBox 25"/>
            <p:cNvSpPr txBox="1">
              <a:spLocks noChangeArrowheads="1"/>
            </p:cNvSpPr>
            <p:nvPr/>
          </p:nvSpPr>
          <p:spPr bwMode="auto">
            <a:xfrm>
              <a:off x="1857356" y="378619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2295" name="TextBox 28"/>
            <p:cNvSpPr txBox="1">
              <a:spLocks noChangeArrowheads="1"/>
            </p:cNvSpPr>
            <p:nvPr/>
          </p:nvSpPr>
          <p:spPr bwMode="auto">
            <a:xfrm>
              <a:off x="1857356" y="264318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12296" name="TextBox 31"/>
            <p:cNvSpPr txBox="1">
              <a:spLocks noChangeArrowheads="1"/>
            </p:cNvSpPr>
            <p:nvPr/>
          </p:nvSpPr>
          <p:spPr bwMode="auto">
            <a:xfrm>
              <a:off x="2714612" y="221455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57356" y="3785754"/>
              <a:ext cx="5072099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2928927" y="2643063"/>
              <a:ext cx="2714644" cy="11426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99" name="TextBox 21"/>
            <p:cNvSpPr txBox="1">
              <a:spLocks noChangeArrowheads="1"/>
            </p:cNvSpPr>
            <p:nvPr/>
          </p:nvSpPr>
          <p:spPr bwMode="auto">
            <a:xfrm>
              <a:off x="4643438" y="221455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2300" name="TextBox 22"/>
            <p:cNvSpPr txBox="1">
              <a:spLocks noChangeArrowheads="1"/>
            </p:cNvSpPr>
            <p:nvPr/>
          </p:nvSpPr>
          <p:spPr bwMode="auto">
            <a:xfrm>
              <a:off x="3500430" y="3857628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12301" name="TextBox 23"/>
            <p:cNvSpPr txBox="1">
              <a:spLocks noChangeArrowheads="1"/>
            </p:cNvSpPr>
            <p:nvPr/>
          </p:nvSpPr>
          <p:spPr bwMode="auto">
            <a:xfrm>
              <a:off x="5500694" y="3857628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12302" name="TextBox 24"/>
            <p:cNvSpPr txBox="1">
              <a:spLocks noChangeArrowheads="1"/>
            </p:cNvSpPr>
            <p:nvPr/>
          </p:nvSpPr>
          <p:spPr bwMode="auto">
            <a:xfrm>
              <a:off x="4357686" y="292893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grpSp>
          <p:nvGrpSpPr>
            <p:cNvPr id="12303" name="Группа 30"/>
            <p:cNvGrpSpPr>
              <a:grpSpLocks/>
            </p:cNvGrpSpPr>
            <p:nvPr/>
          </p:nvGrpSpPr>
          <p:grpSpPr bwMode="auto">
            <a:xfrm>
              <a:off x="3500430" y="2857496"/>
              <a:ext cx="214314" cy="142876"/>
              <a:chOff x="3500430" y="2857496"/>
              <a:chExt cx="214314" cy="142876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3500450" y="2857297"/>
                <a:ext cx="142836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3571887" y="2857297"/>
                <a:ext cx="142836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304" name="Группа 32"/>
            <p:cNvGrpSpPr>
              <a:grpSpLocks/>
            </p:cNvGrpSpPr>
            <p:nvPr/>
          </p:nvGrpSpPr>
          <p:grpSpPr bwMode="auto">
            <a:xfrm>
              <a:off x="4643438" y="3357562"/>
              <a:ext cx="214314" cy="142876"/>
              <a:chOff x="3500430" y="2857496"/>
              <a:chExt cx="214314" cy="142876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3500450" y="2857159"/>
                <a:ext cx="142836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3571887" y="2857159"/>
                <a:ext cx="142836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Прямая соединительная линия 36"/>
            <p:cNvCxnSpPr/>
            <p:nvPr/>
          </p:nvCxnSpPr>
          <p:spPr>
            <a:xfrm>
              <a:off x="3857620" y="3428663"/>
              <a:ext cx="142876" cy="714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429124" y="2928736"/>
              <a:ext cx="142876" cy="7141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че:  </a:t>
            </a:r>
            <a:r>
              <a:rPr lang="en-US" sz="2400" dirty="0" smtClean="0">
                <a:solidFill>
                  <a:srgbClr val="B00000"/>
                </a:solidFill>
              </a:rPr>
              <a:t>PE</a:t>
            </a:r>
            <a:r>
              <a:rPr lang="en-US" sz="2400" i="1" dirty="0" smtClean="0">
                <a:solidFill>
                  <a:srgbClr val="B00000"/>
                </a:solidFill>
              </a:rPr>
              <a:t>||MK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13315" name="Группа 35"/>
          <p:cNvGrpSpPr>
            <a:grpSpLocks/>
          </p:cNvGrpSpPr>
          <p:nvPr/>
        </p:nvGrpSpPr>
        <p:grpSpPr bwMode="auto">
          <a:xfrm>
            <a:off x="1857375" y="1928813"/>
            <a:ext cx="5143500" cy="2298700"/>
            <a:chOff x="1857375" y="1928802"/>
            <a:chExt cx="5143500" cy="2298711"/>
          </a:xfrm>
        </p:grpSpPr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1857375" y="2643180"/>
              <a:ext cx="51435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 rot="5400000">
              <a:off x="4036215" y="2107400"/>
              <a:ext cx="2214573" cy="1857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18" name="TextBox 31"/>
            <p:cNvSpPr txBox="1">
              <a:spLocks noChangeArrowheads="1"/>
            </p:cNvSpPr>
            <p:nvPr/>
          </p:nvSpPr>
          <p:spPr bwMode="auto">
            <a:xfrm>
              <a:off x="3571868" y="221455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1857375" y="3786186"/>
              <a:ext cx="507206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 rot="16200000" flipH="1">
              <a:off x="3536154" y="2821776"/>
              <a:ext cx="1143005" cy="7858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21" name="TextBox 21"/>
            <p:cNvSpPr txBox="1">
              <a:spLocks noChangeArrowheads="1"/>
            </p:cNvSpPr>
            <p:nvPr/>
          </p:nvSpPr>
          <p:spPr bwMode="auto">
            <a:xfrm>
              <a:off x="6572264" y="221455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  <p:sp>
          <p:nvSpPr>
            <p:cNvPr id="13322" name="TextBox 22"/>
            <p:cNvSpPr txBox="1">
              <a:spLocks noChangeArrowheads="1"/>
            </p:cNvSpPr>
            <p:nvPr/>
          </p:nvSpPr>
          <p:spPr bwMode="auto">
            <a:xfrm>
              <a:off x="3929058" y="3786190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  <p:sp>
          <p:nvSpPr>
            <p:cNvPr id="13323" name="TextBox 23"/>
            <p:cNvSpPr txBox="1">
              <a:spLocks noChangeArrowheads="1"/>
            </p:cNvSpPr>
            <p:nvPr/>
          </p:nvSpPr>
          <p:spPr bwMode="auto">
            <a:xfrm>
              <a:off x="5500688" y="3858081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endParaRPr lang="ru-RU"/>
            </a:p>
          </p:txBody>
        </p:sp>
        <p:grpSp>
          <p:nvGrpSpPr>
            <p:cNvPr id="13324" name="Группа 30"/>
            <p:cNvGrpSpPr>
              <a:grpSpLocks/>
            </p:cNvGrpSpPr>
            <p:nvPr/>
          </p:nvGrpSpPr>
          <p:grpSpPr bwMode="auto">
            <a:xfrm>
              <a:off x="4000496" y="3143248"/>
              <a:ext cx="214312" cy="142875"/>
              <a:chOff x="3500430" y="2857317"/>
              <a:chExt cx="214313" cy="14283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3500453" y="2857295"/>
                <a:ext cx="142837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3571892" y="2857295"/>
                <a:ext cx="142837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325" name="Группа 32"/>
            <p:cNvGrpSpPr>
              <a:grpSpLocks/>
            </p:cNvGrpSpPr>
            <p:nvPr/>
          </p:nvGrpSpPr>
          <p:grpSpPr bwMode="auto">
            <a:xfrm>
              <a:off x="4500562" y="2571744"/>
              <a:ext cx="214312" cy="142875"/>
              <a:chOff x="3500430" y="2857179"/>
              <a:chExt cx="214313" cy="142836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3500450" y="2857158"/>
                <a:ext cx="142837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3571888" y="2857158"/>
                <a:ext cx="142837" cy="14287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Дуга 31"/>
            <p:cNvSpPr/>
            <p:nvPr/>
          </p:nvSpPr>
          <p:spPr>
            <a:xfrm>
              <a:off x="4572000" y="3571872"/>
              <a:ext cx="285750" cy="428627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4" name="Дуга 33"/>
            <p:cNvSpPr/>
            <p:nvPr/>
          </p:nvSpPr>
          <p:spPr>
            <a:xfrm rot="18609407">
              <a:off x="4302124" y="3516311"/>
              <a:ext cx="428627" cy="428625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188"/>
            <a:ext cx="5572125" cy="100012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Дадено: </a:t>
            </a:r>
            <a:r>
              <a:rPr lang="en-US" sz="2400" smtClean="0">
                <a:solidFill>
                  <a:srgbClr val="B00000"/>
                </a:solidFill>
              </a:rPr>
              <a:t>AB=BC</a:t>
            </a:r>
            <a:br>
              <a:rPr lang="en-US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 Успоредни ли са правите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и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smtClean="0">
                <a:solidFill>
                  <a:srgbClr val="B00000"/>
                </a:solidFill>
              </a:rPr>
              <a:t>?</a:t>
            </a:r>
            <a:r>
              <a:rPr lang="en-US" sz="2400" smtClean="0">
                <a:solidFill>
                  <a:srgbClr val="B00000"/>
                </a:solidFill>
              </a:rPr>
              <a:t/>
            </a:r>
            <a:br>
              <a:rPr lang="en-US" sz="2400" smtClean="0">
                <a:solidFill>
                  <a:srgbClr val="B00000"/>
                </a:solidFill>
              </a:rPr>
            </a:br>
            <a:endParaRPr lang="ru-RU" sz="2400" smtClean="0">
              <a:solidFill>
                <a:srgbClr val="B00000"/>
              </a:solidFill>
            </a:endParaRPr>
          </a:p>
        </p:txBody>
      </p:sp>
      <p:grpSp>
        <p:nvGrpSpPr>
          <p:cNvPr id="14339" name="Группа 41"/>
          <p:cNvGrpSpPr>
            <a:grpSpLocks/>
          </p:cNvGrpSpPr>
          <p:nvPr/>
        </p:nvGrpSpPr>
        <p:grpSpPr bwMode="auto">
          <a:xfrm>
            <a:off x="1857375" y="1571625"/>
            <a:ext cx="5143500" cy="3398838"/>
            <a:chOff x="1857356" y="1571612"/>
            <a:chExt cx="5143500" cy="3399127"/>
          </a:xfrm>
        </p:grpSpPr>
        <p:cxnSp>
          <p:nvCxnSpPr>
            <p:cNvPr id="7" name="Прямая соединительная линия 6"/>
            <p:cNvCxnSpPr/>
            <p:nvPr/>
          </p:nvCxnSpPr>
          <p:spPr bwMode="auto">
            <a:xfrm>
              <a:off x="1857356" y="3643476"/>
              <a:ext cx="5143500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 bwMode="auto">
            <a:xfrm rot="5400000">
              <a:off x="2214419" y="2786198"/>
              <a:ext cx="2929187" cy="10715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2" name="TextBox 31"/>
            <p:cNvSpPr txBox="1">
              <a:spLocks noChangeArrowheads="1"/>
            </p:cNvSpPr>
            <p:nvPr/>
          </p:nvSpPr>
          <p:spPr bwMode="auto">
            <a:xfrm>
              <a:off x="3214678" y="321468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endParaRPr lang="ru-RU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 bwMode="auto">
            <a:xfrm>
              <a:off x="1857356" y="4786573"/>
              <a:ext cx="5072063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 bwMode="auto">
            <a:xfrm rot="16200000" flipH="1">
              <a:off x="3357419" y="2714761"/>
              <a:ext cx="2929187" cy="1214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45" name="TextBox 21"/>
            <p:cNvSpPr txBox="1">
              <a:spLocks noChangeArrowheads="1"/>
            </p:cNvSpPr>
            <p:nvPr/>
          </p:nvSpPr>
          <p:spPr bwMode="auto">
            <a:xfrm>
              <a:off x="5000628" y="321468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endParaRPr lang="ru-RU"/>
            </a:p>
          </p:txBody>
        </p:sp>
        <p:sp>
          <p:nvSpPr>
            <p:cNvPr id="14346" name="TextBox 22"/>
            <p:cNvSpPr txBox="1">
              <a:spLocks noChangeArrowheads="1"/>
            </p:cNvSpPr>
            <p:nvPr/>
          </p:nvSpPr>
          <p:spPr bwMode="auto">
            <a:xfrm>
              <a:off x="2786050" y="435769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4347" name="TextBox 23"/>
            <p:cNvSpPr txBox="1">
              <a:spLocks noChangeArrowheads="1"/>
            </p:cNvSpPr>
            <p:nvPr/>
          </p:nvSpPr>
          <p:spPr bwMode="auto">
            <a:xfrm>
              <a:off x="5500694" y="435769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34" name="Дуга 33"/>
            <p:cNvSpPr/>
            <p:nvPr/>
          </p:nvSpPr>
          <p:spPr>
            <a:xfrm rot="15445027">
              <a:off x="5179978" y="4527805"/>
              <a:ext cx="387383" cy="384175"/>
            </a:xfrm>
            <a:prstGeom prst="arc">
              <a:avLst>
                <a:gd name="adj1" fmla="val 15729477"/>
                <a:gd name="adj2" fmla="val 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 bwMode="auto">
            <a:xfrm rot="10800000" flipV="1">
              <a:off x="3143231" y="3643476"/>
              <a:ext cx="1785938" cy="114309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50" name="TextBox 31"/>
            <p:cNvSpPr txBox="1">
              <a:spLocks noChangeArrowheads="1"/>
            </p:cNvSpPr>
            <p:nvPr/>
          </p:nvSpPr>
          <p:spPr bwMode="auto">
            <a:xfrm>
              <a:off x="4357686" y="1571612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4351" name="TextBox 31"/>
            <p:cNvSpPr txBox="1">
              <a:spLocks noChangeArrowheads="1"/>
            </p:cNvSpPr>
            <p:nvPr/>
          </p:nvSpPr>
          <p:spPr bwMode="auto">
            <a:xfrm>
              <a:off x="1857356" y="321468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4352" name="TextBox 31"/>
            <p:cNvSpPr txBox="1">
              <a:spLocks noChangeArrowheads="1"/>
            </p:cNvSpPr>
            <p:nvPr/>
          </p:nvSpPr>
          <p:spPr bwMode="auto">
            <a:xfrm>
              <a:off x="1857356" y="435769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3" name="Дуга 32"/>
            <p:cNvSpPr/>
            <p:nvPr/>
          </p:nvSpPr>
          <p:spPr>
            <a:xfrm rot="15445027">
              <a:off x="5256176" y="4542096"/>
              <a:ext cx="428661" cy="428625"/>
            </a:xfrm>
            <a:prstGeom prst="arc">
              <a:avLst>
                <a:gd name="adj1" fmla="val 16200000"/>
                <a:gd name="adj2" fmla="val 20541426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001269" y="3642682"/>
              <a:ext cx="142887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3357544" y="4072138"/>
              <a:ext cx="142875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Дуга 38"/>
            <p:cNvSpPr/>
            <p:nvPr/>
          </p:nvSpPr>
          <p:spPr>
            <a:xfrm>
              <a:off x="3286106" y="4643686"/>
              <a:ext cx="142875" cy="285774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57" name="TextBox 31"/>
            <p:cNvSpPr txBox="1">
              <a:spLocks noChangeArrowheads="1"/>
            </p:cNvSpPr>
            <p:nvPr/>
          </p:nvSpPr>
          <p:spPr bwMode="auto">
            <a:xfrm>
              <a:off x="3428992" y="442913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40°</a:t>
              </a:r>
              <a:endParaRPr lang="ru-RU"/>
            </a:p>
          </p:txBody>
        </p:sp>
        <p:sp>
          <p:nvSpPr>
            <p:cNvPr id="14358" name="TextBox 31"/>
            <p:cNvSpPr txBox="1">
              <a:spLocks noChangeArrowheads="1"/>
            </p:cNvSpPr>
            <p:nvPr/>
          </p:nvSpPr>
          <p:spPr bwMode="auto">
            <a:xfrm>
              <a:off x="4786314" y="4357694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80°</a:t>
              </a: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  </a:t>
            </a:r>
            <a:r>
              <a:rPr lang="en-US" sz="2400" dirty="0" smtClean="0">
                <a:solidFill>
                  <a:srgbClr val="B00000"/>
                </a:solidFill>
              </a:rPr>
              <a:t>AB</a:t>
            </a:r>
            <a:r>
              <a:rPr lang="en-US" sz="2400" i="1" dirty="0" smtClean="0">
                <a:solidFill>
                  <a:srgbClr val="B00000"/>
                </a:solidFill>
              </a:rPr>
              <a:t>||CD; AD||BC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15363" name="Группа 29"/>
          <p:cNvGrpSpPr>
            <a:grpSpLocks/>
          </p:cNvGrpSpPr>
          <p:nvPr/>
        </p:nvGrpSpPr>
        <p:grpSpPr bwMode="auto">
          <a:xfrm>
            <a:off x="2071688" y="1643063"/>
            <a:ext cx="4357687" cy="3656012"/>
            <a:chOff x="2071670" y="1643050"/>
            <a:chExt cx="4357718" cy="3655580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auto">
            <a:xfrm rot="10800000" flipV="1">
              <a:off x="2500298" y="2071624"/>
              <a:ext cx="3571900" cy="29285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5" name="TextBox 31"/>
            <p:cNvSpPr txBox="1">
              <a:spLocks noChangeArrowheads="1"/>
            </p:cNvSpPr>
            <p:nvPr/>
          </p:nvSpPr>
          <p:spPr bwMode="auto">
            <a:xfrm>
              <a:off x="2143108" y="2643182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 bwMode="auto">
            <a:xfrm>
              <a:off x="2571736" y="2928773"/>
              <a:ext cx="3571900" cy="12142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7" name="TextBox 21"/>
            <p:cNvSpPr txBox="1">
              <a:spLocks noChangeArrowheads="1"/>
            </p:cNvSpPr>
            <p:nvPr/>
          </p:nvSpPr>
          <p:spPr bwMode="auto">
            <a:xfrm>
              <a:off x="6143636" y="1643050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5368" name="TextBox 22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15369" name="TextBox 23"/>
            <p:cNvSpPr txBox="1">
              <a:spLocks noChangeArrowheads="1"/>
            </p:cNvSpPr>
            <p:nvPr/>
          </p:nvSpPr>
          <p:spPr bwMode="auto">
            <a:xfrm>
              <a:off x="6143636" y="4071942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grpSp>
          <p:nvGrpSpPr>
            <p:cNvPr id="15370" name="Группа 30"/>
            <p:cNvGrpSpPr>
              <a:grpSpLocks/>
            </p:cNvGrpSpPr>
            <p:nvPr/>
          </p:nvGrpSpPr>
          <p:grpSpPr bwMode="auto">
            <a:xfrm>
              <a:off x="5000628" y="3714752"/>
              <a:ext cx="214312" cy="142875"/>
              <a:chOff x="3500430" y="2857317"/>
              <a:chExt cx="214313" cy="142836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3500459" y="2857028"/>
                <a:ext cx="142819" cy="14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3571898" y="2857028"/>
                <a:ext cx="142819" cy="14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71" name="Группа 32"/>
            <p:cNvGrpSpPr>
              <a:grpSpLocks/>
            </p:cNvGrpSpPr>
            <p:nvPr/>
          </p:nvGrpSpPr>
          <p:grpSpPr bwMode="auto">
            <a:xfrm>
              <a:off x="3286116" y="3143248"/>
              <a:ext cx="214312" cy="142875"/>
              <a:chOff x="3500430" y="2857179"/>
              <a:chExt cx="214313" cy="142836"/>
            </a:xfrm>
          </p:grpSpPr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3500459" y="2856962"/>
                <a:ext cx="142819" cy="14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3571898" y="2856962"/>
                <a:ext cx="142819" cy="14287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Параллелограмм 18"/>
            <p:cNvSpPr/>
            <p:nvPr/>
          </p:nvSpPr>
          <p:spPr>
            <a:xfrm rot="20801831">
              <a:off x="2214546" y="2500199"/>
              <a:ext cx="4214842" cy="2071442"/>
            </a:xfrm>
            <a:prstGeom prst="parallelogram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16200000" flipH="1">
              <a:off x="3321844" y="4250206"/>
              <a:ext cx="142858" cy="71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4964918" y="2893054"/>
              <a:ext cx="142858" cy="7143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5" name="TextBox 31"/>
            <p:cNvSpPr txBox="1">
              <a:spLocks noChangeArrowheads="1"/>
            </p:cNvSpPr>
            <p:nvPr/>
          </p:nvSpPr>
          <p:spPr bwMode="auto">
            <a:xfrm>
              <a:off x="4071934" y="3143248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/>
            </a:r>
            <a:br>
              <a:rPr lang="ru-RU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Докажете: </a:t>
            </a:r>
            <a:r>
              <a:rPr lang="en-US" sz="2400" smtClean="0">
                <a:solidFill>
                  <a:srgbClr val="B00000"/>
                </a:solidFill>
              </a:rPr>
              <a:t>AB</a:t>
            </a:r>
            <a:r>
              <a:rPr lang="en-US" sz="2400" i="1" smtClean="0">
                <a:solidFill>
                  <a:srgbClr val="B00000"/>
                </a:solidFill>
              </a:rPr>
              <a:t>||CD; AD||BC</a:t>
            </a:r>
            <a:r>
              <a:rPr lang="ru-RU" sz="2400" i="1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16387" name="Группа 38"/>
          <p:cNvGrpSpPr>
            <a:grpSpLocks/>
          </p:cNvGrpSpPr>
          <p:nvPr/>
        </p:nvGrpSpPr>
        <p:grpSpPr bwMode="auto">
          <a:xfrm>
            <a:off x="1357313" y="1643063"/>
            <a:ext cx="5643562" cy="4298950"/>
            <a:chOff x="1357290" y="1643050"/>
            <a:chExt cx="5643600" cy="4298522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auto">
            <a:xfrm rot="10800000" flipV="1">
              <a:off x="1785918" y="3071658"/>
              <a:ext cx="4929220" cy="15000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89" name="TextBox 31"/>
            <p:cNvSpPr txBox="1">
              <a:spLocks noChangeArrowheads="1"/>
            </p:cNvSpPr>
            <p:nvPr/>
          </p:nvSpPr>
          <p:spPr bwMode="auto">
            <a:xfrm>
              <a:off x="1357290" y="4429132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6390" name="TextBox 21"/>
            <p:cNvSpPr txBox="1">
              <a:spLocks noChangeArrowheads="1"/>
            </p:cNvSpPr>
            <p:nvPr/>
          </p:nvSpPr>
          <p:spPr bwMode="auto">
            <a:xfrm>
              <a:off x="2143108" y="1643050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6391" name="TextBox 22"/>
            <p:cNvSpPr txBox="1">
              <a:spLocks noChangeArrowheads="1"/>
            </p:cNvSpPr>
            <p:nvPr/>
          </p:nvSpPr>
          <p:spPr bwMode="auto">
            <a:xfrm>
              <a:off x="6715140" y="285749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16392" name="TextBox 23"/>
            <p:cNvSpPr txBox="1">
              <a:spLocks noChangeArrowheads="1"/>
            </p:cNvSpPr>
            <p:nvPr/>
          </p:nvSpPr>
          <p:spPr bwMode="auto">
            <a:xfrm>
              <a:off x="5857884" y="5572140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grpSp>
          <p:nvGrpSpPr>
            <p:cNvPr id="16393" name="Группа 25"/>
            <p:cNvGrpSpPr>
              <a:grpSpLocks/>
            </p:cNvGrpSpPr>
            <p:nvPr/>
          </p:nvGrpSpPr>
          <p:grpSpPr bwMode="auto">
            <a:xfrm>
              <a:off x="6357950" y="4000504"/>
              <a:ext cx="187523" cy="198091"/>
              <a:chOff x="4670593" y="4209003"/>
              <a:chExt cx="187523" cy="198091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 bwMode="auto">
              <a:xfrm rot="8698095">
                <a:off x="4673767" y="4208751"/>
                <a:ext cx="184151" cy="1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 rot="8698095">
                <a:off x="4670592" y="4253197"/>
                <a:ext cx="184151" cy="1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5400000">
              <a:off x="4464850" y="2464495"/>
              <a:ext cx="142861" cy="71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 rot="807180">
              <a:off x="2031982" y="2479579"/>
              <a:ext cx="4429155" cy="26429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6396" name="Группа 29"/>
            <p:cNvGrpSpPr>
              <a:grpSpLocks/>
            </p:cNvGrpSpPr>
            <p:nvPr/>
          </p:nvGrpSpPr>
          <p:grpSpPr bwMode="auto">
            <a:xfrm>
              <a:off x="2000232" y="3000372"/>
              <a:ext cx="187523" cy="198091"/>
              <a:chOff x="4670593" y="4209003"/>
              <a:chExt cx="187523" cy="198091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 bwMode="auto">
              <a:xfrm rot="8698095">
                <a:off x="4673767" y="4208858"/>
                <a:ext cx="184151" cy="1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auto">
              <a:xfrm rot="8698095">
                <a:off x="4670592" y="4253304"/>
                <a:ext cx="184151" cy="1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3750470" y="5035989"/>
              <a:ext cx="142861" cy="71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че: </a:t>
            </a:r>
            <a:r>
              <a:rPr lang="en-US" sz="2400" dirty="0" smtClean="0">
                <a:solidFill>
                  <a:srgbClr val="B00000"/>
                </a:solidFill>
              </a:rPr>
              <a:t>AB</a:t>
            </a:r>
            <a:r>
              <a:rPr lang="en-US" sz="2400" i="1" dirty="0" smtClean="0">
                <a:solidFill>
                  <a:srgbClr val="B00000"/>
                </a:solidFill>
              </a:rPr>
              <a:t>||DE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17411" name="Группа 47"/>
          <p:cNvGrpSpPr>
            <a:grpSpLocks/>
          </p:cNvGrpSpPr>
          <p:nvPr/>
        </p:nvGrpSpPr>
        <p:grpSpPr bwMode="auto">
          <a:xfrm>
            <a:off x="1571625" y="1428750"/>
            <a:ext cx="4000500" cy="4084638"/>
            <a:chOff x="1571604" y="1428736"/>
            <a:chExt cx="4000526" cy="4084208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auto">
            <a:xfrm rot="10800000">
              <a:off x="1857356" y="3928786"/>
              <a:ext cx="342902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13" name="TextBox 31"/>
            <p:cNvSpPr txBox="1">
              <a:spLocks noChangeArrowheads="1"/>
            </p:cNvSpPr>
            <p:nvPr/>
          </p:nvSpPr>
          <p:spPr bwMode="auto">
            <a:xfrm>
              <a:off x="1571604" y="3786190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7414" name="TextBox 21"/>
            <p:cNvSpPr txBox="1">
              <a:spLocks noChangeArrowheads="1"/>
            </p:cNvSpPr>
            <p:nvPr/>
          </p:nvSpPr>
          <p:spPr bwMode="auto">
            <a:xfrm>
              <a:off x="2571736" y="142873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7415" name="TextBox 22"/>
            <p:cNvSpPr txBox="1">
              <a:spLocks noChangeArrowheads="1"/>
            </p:cNvSpPr>
            <p:nvPr/>
          </p:nvSpPr>
          <p:spPr bwMode="auto">
            <a:xfrm>
              <a:off x="4071934" y="357187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17416" name="TextBox 23"/>
            <p:cNvSpPr txBox="1">
              <a:spLocks noChangeArrowheads="1"/>
            </p:cNvSpPr>
            <p:nvPr/>
          </p:nvSpPr>
          <p:spPr bwMode="auto">
            <a:xfrm>
              <a:off x="5286380" y="3714752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grpSp>
          <p:nvGrpSpPr>
            <p:cNvPr id="17417" name="Группа 25"/>
            <p:cNvGrpSpPr>
              <a:grpSpLocks/>
            </p:cNvGrpSpPr>
            <p:nvPr/>
          </p:nvGrpSpPr>
          <p:grpSpPr bwMode="auto">
            <a:xfrm>
              <a:off x="4929190" y="4429132"/>
              <a:ext cx="187523" cy="198091"/>
              <a:chOff x="4670593" y="4209003"/>
              <a:chExt cx="187523" cy="198091"/>
            </a:xfrm>
          </p:grpSpPr>
          <p:cxnSp>
            <p:nvCxnSpPr>
              <p:cNvPr id="24" name="Прямая соединительная линия 23"/>
              <p:cNvCxnSpPr/>
              <p:nvPr/>
            </p:nvCxnSpPr>
            <p:spPr bwMode="auto">
              <a:xfrm rot="8698095">
                <a:off x="4673767" y="4208666"/>
                <a:ext cx="184151" cy="1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 bwMode="auto">
              <a:xfrm rot="8698095">
                <a:off x="4670592" y="4253111"/>
                <a:ext cx="184151" cy="153972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Прямая соединительная линия 27"/>
            <p:cNvCxnSpPr/>
            <p:nvPr/>
          </p:nvCxnSpPr>
          <p:spPr>
            <a:xfrm rot="16200000" flipH="1">
              <a:off x="2250272" y="2893047"/>
              <a:ext cx="142860" cy="71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19" name="Группа 29"/>
            <p:cNvGrpSpPr>
              <a:grpSpLocks/>
            </p:cNvGrpSpPr>
            <p:nvPr/>
          </p:nvGrpSpPr>
          <p:grpSpPr bwMode="auto">
            <a:xfrm rot="20603164" flipH="1">
              <a:off x="4317121" y="4444609"/>
              <a:ext cx="142846" cy="236819"/>
              <a:chOff x="4670593" y="4209003"/>
              <a:chExt cx="187523" cy="198091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 bwMode="auto">
              <a:xfrm rot="8698095">
                <a:off x="4681210" y="4202056"/>
                <a:ext cx="185478" cy="15136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 bwMode="auto">
              <a:xfrm rot="8698095">
                <a:off x="4680605" y="4246539"/>
                <a:ext cx="185478" cy="15269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Прямая соединительная линия 37"/>
            <p:cNvCxnSpPr/>
            <p:nvPr/>
          </p:nvCxnSpPr>
          <p:spPr>
            <a:xfrm rot="5400000">
              <a:off x="3464718" y="2821617"/>
              <a:ext cx="142860" cy="71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V="1">
              <a:off x="2071866" y="2500086"/>
              <a:ext cx="3500069" cy="178594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 flipH="1" flipV="1">
              <a:off x="1250262" y="2250121"/>
              <a:ext cx="2285759" cy="1071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rot="5400000" flipH="1" flipV="1">
              <a:off x="4393471" y="4250189"/>
              <a:ext cx="1214309" cy="57150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4" name="TextBox 23"/>
            <p:cNvSpPr txBox="1">
              <a:spLocks noChangeArrowheads="1"/>
            </p:cNvSpPr>
            <p:nvPr/>
          </p:nvSpPr>
          <p:spPr bwMode="auto">
            <a:xfrm>
              <a:off x="4429124" y="5143512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че: </a:t>
            </a:r>
            <a:r>
              <a:rPr lang="en-US" sz="2400" dirty="0" smtClean="0">
                <a:solidFill>
                  <a:srgbClr val="B00000"/>
                </a:solidFill>
              </a:rPr>
              <a:t>AB</a:t>
            </a:r>
            <a:r>
              <a:rPr lang="en-US" sz="2400" i="1" dirty="0" smtClean="0">
                <a:solidFill>
                  <a:srgbClr val="B00000"/>
                </a:solidFill>
              </a:rPr>
              <a:t>||MN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18435" name="Группа 57"/>
          <p:cNvGrpSpPr>
            <a:grpSpLocks/>
          </p:cNvGrpSpPr>
          <p:nvPr/>
        </p:nvGrpSpPr>
        <p:grpSpPr bwMode="auto">
          <a:xfrm>
            <a:off x="1714500" y="2000250"/>
            <a:ext cx="6072188" cy="2584450"/>
            <a:chOff x="1000100" y="1785926"/>
            <a:chExt cx="6072230" cy="2584010"/>
          </a:xfrm>
        </p:grpSpPr>
        <p:cxnSp>
          <p:nvCxnSpPr>
            <p:cNvPr id="8" name="Прямая соединительная линия 7"/>
            <p:cNvCxnSpPr/>
            <p:nvPr/>
          </p:nvCxnSpPr>
          <p:spPr bwMode="auto">
            <a:xfrm rot="10800000">
              <a:off x="1000100" y="3928686"/>
              <a:ext cx="607223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37" name="TextBox 31"/>
            <p:cNvSpPr txBox="1">
              <a:spLocks noChangeArrowheads="1"/>
            </p:cNvSpPr>
            <p:nvPr/>
          </p:nvSpPr>
          <p:spPr bwMode="auto">
            <a:xfrm>
              <a:off x="1643042" y="392906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18438" name="TextBox 21"/>
            <p:cNvSpPr txBox="1">
              <a:spLocks noChangeArrowheads="1"/>
            </p:cNvSpPr>
            <p:nvPr/>
          </p:nvSpPr>
          <p:spPr bwMode="auto">
            <a:xfrm>
              <a:off x="1928794" y="185736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8439" name="TextBox 22"/>
            <p:cNvSpPr txBox="1">
              <a:spLocks noChangeArrowheads="1"/>
            </p:cNvSpPr>
            <p:nvPr/>
          </p:nvSpPr>
          <p:spPr bwMode="auto">
            <a:xfrm>
              <a:off x="3357554" y="400050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18440" name="TextBox 23"/>
            <p:cNvSpPr txBox="1">
              <a:spLocks noChangeArrowheads="1"/>
            </p:cNvSpPr>
            <p:nvPr/>
          </p:nvSpPr>
          <p:spPr bwMode="auto">
            <a:xfrm>
              <a:off x="5643570" y="392906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rot="10800000" flipV="1">
              <a:off x="2928926" y="3000157"/>
              <a:ext cx="142876" cy="714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6200000" flipV="1">
              <a:off x="2036116" y="2321496"/>
              <a:ext cx="1857059" cy="1357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 flipH="1" flipV="1">
              <a:off x="1143141" y="2785843"/>
              <a:ext cx="1857059" cy="428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4" name="TextBox 23"/>
            <p:cNvSpPr txBox="1">
              <a:spLocks noChangeArrowheads="1"/>
            </p:cNvSpPr>
            <p:nvPr/>
          </p:nvSpPr>
          <p:spPr bwMode="auto">
            <a:xfrm>
              <a:off x="3929058" y="4000504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 rot="5400000" flipH="1" flipV="1">
              <a:off x="3286280" y="2785843"/>
              <a:ext cx="1857059" cy="4286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16200000" flipV="1">
              <a:off x="4179256" y="2321496"/>
              <a:ext cx="1857059" cy="1357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V="1">
              <a:off x="5072066" y="3000157"/>
              <a:ext cx="142876" cy="7142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448" name="Группа 42"/>
            <p:cNvGrpSpPr>
              <a:grpSpLocks/>
            </p:cNvGrpSpPr>
            <p:nvPr/>
          </p:nvGrpSpPr>
          <p:grpSpPr bwMode="auto">
            <a:xfrm>
              <a:off x="2500298" y="3857628"/>
              <a:ext cx="73820" cy="143670"/>
              <a:chOff x="2356628" y="2857496"/>
              <a:chExt cx="73820" cy="143670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2285996" y="2929348"/>
                <a:ext cx="142851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362991" y="2923792"/>
                <a:ext cx="142851" cy="9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49" name="Группа 45"/>
            <p:cNvGrpSpPr>
              <a:grpSpLocks/>
            </p:cNvGrpSpPr>
            <p:nvPr/>
          </p:nvGrpSpPr>
          <p:grpSpPr bwMode="auto">
            <a:xfrm>
              <a:off x="4786314" y="3857628"/>
              <a:ext cx="73820" cy="143670"/>
              <a:chOff x="2356628" y="2857496"/>
              <a:chExt cx="73820" cy="143670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2285996" y="2929348"/>
                <a:ext cx="142851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2362991" y="2923792"/>
                <a:ext cx="142851" cy="952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450" name="TextBox 23"/>
            <p:cNvSpPr txBox="1">
              <a:spLocks noChangeArrowheads="1"/>
            </p:cNvSpPr>
            <p:nvPr/>
          </p:nvSpPr>
          <p:spPr bwMode="auto">
            <a:xfrm>
              <a:off x="4071934" y="1785926"/>
              <a:ext cx="285750" cy="369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N</a:t>
              </a:r>
              <a:endParaRPr lang="ru-RU"/>
            </a:p>
          </p:txBody>
        </p:sp>
        <p:sp>
          <p:nvSpPr>
            <p:cNvPr id="54" name="Дуга 53"/>
            <p:cNvSpPr/>
            <p:nvPr/>
          </p:nvSpPr>
          <p:spPr>
            <a:xfrm rot="9851842" flipV="1">
              <a:off x="5481644" y="3684253"/>
              <a:ext cx="357189" cy="4285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55" name="Прямая соединительная линия 54"/>
            <p:cNvCxnSpPr/>
            <p:nvPr/>
          </p:nvCxnSpPr>
          <p:spPr>
            <a:xfrm rot="16200000" flipV="1">
              <a:off x="4179256" y="2321496"/>
              <a:ext cx="1857059" cy="13573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Дуга 55"/>
            <p:cNvSpPr/>
            <p:nvPr/>
          </p:nvSpPr>
          <p:spPr>
            <a:xfrm rot="9851842" flipV="1">
              <a:off x="5481644" y="3684253"/>
              <a:ext cx="357189" cy="4285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57" name="Дуга 56"/>
            <p:cNvSpPr/>
            <p:nvPr/>
          </p:nvSpPr>
          <p:spPr>
            <a:xfrm rot="9851842" flipV="1">
              <a:off x="3338504" y="3684253"/>
              <a:ext cx="357189" cy="4285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714375"/>
            <a:ext cx="6000769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   &lt;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ru-RU" sz="2400" dirty="0" smtClean="0">
                <a:solidFill>
                  <a:srgbClr val="B00000"/>
                </a:solidFill>
              </a:rPr>
              <a:t>1=75°; </a:t>
            </a:r>
            <a:r>
              <a:rPr lang="en-US" sz="2400" i="1" dirty="0" smtClean="0">
                <a:solidFill>
                  <a:srgbClr val="B00000"/>
                </a:solidFill>
              </a:rPr>
              <a:t>a</a:t>
            </a:r>
            <a:r>
              <a:rPr lang="en-US" sz="2400" dirty="0" smtClean="0">
                <a:solidFill>
                  <a:srgbClr val="B00000"/>
                </a:solidFill>
              </a:rPr>
              <a:t>||</a:t>
            </a:r>
            <a:r>
              <a:rPr lang="en-US" sz="2400" i="1" dirty="0" smtClean="0">
                <a:solidFill>
                  <a:srgbClr val="B00000"/>
                </a:solidFill>
              </a:rPr>
              <a:t>b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Намерете:  </a:t>
            </a:r>
            <a:r>
              <a:rPr lang="ru-RU" sz="2400" dirty="0" smtClean="0">
                <a:solidFill>
                  <a:srgbClr val="B00000"/>
                </a:solidFill>
              </a:rPr>
              <a:t>&lt; </a:t>
            </a:r>
            <a:r>
              <a:rPr lang="ru-RU" sz="2400" dirty="0" smtClean="0">
                <a:solidFill>
                  <a:srgbClr val="B00000"/>
                </a:solidFill>
              </a:rPr>
              <a:t>2,  </a:t>
            </a:r>
            <a:r>
              <a:rPr lang="ru-RU" sz="2400" dirty="0" smtClean="0">
                <a:solidFill>
                  <a:srgbClr val="B00000"/>
                </a:solidFill>
              </a:rPr>
              <a:t>&lt; 3</a:t>
            </a:r>
            <a:r>
              <a:rPr lang="ru-RU" sz="2400" dirty="0" smtClean="0">
                <a:solidFill>
                  <a:srgbClr val="B00000"/>
                </a:solidFill>
              </a:rPr>
              <a:t>, </a:t>
            </a:r>
            <a:r>
              <a:rPr lang="ru-RU" sz="2400" dirty="0" smtClean="0">
                <a:solidFill>
                  <a:srgbClr val="B00000"/>
                </a:solidFill>
              </a:rPr>
              <a:t>&lt; 4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60" name="Группа 46"/>
          <p:cNvGrpSpPr>
            <a:grpSpLocks/>
          </p:cNvGrpSpPr>
          <p:nvPr/>
        </p:nvGrpSpPr>
        <p:grpSpPr bwMode="auto">
          <a:xfrm>
            <a:off x="1285875" y="2071688"/>
            <a:ext cx="5929313" cy="3000375"/>
            <a:chOff x="1285852" y="2071678"/>
            <a:chExt cx="5929313" cy="3000375"/>
          </a:xfrm>
        </p:grpSpPr>
        <p:cxnSp>
          <p:nvCxnSpPr>
            <p:cNvPr id="31" name="Прямая соединительная линия 30"/>
            <p:cNvCxnSpPr/>
            <p:nvPr/>
          </p:nvCxnSpPr>
          <p:spPr bwMode="auto">
            <a:xfrm>
              <a:off x="1357290" y="3000365"/>
              <a:ext cx="58578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2643165" y="2643178"/>
              <a:ext cx="3000375" cy="1857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2" name="TextBox 24"/>
            <p:cNvSpPr txBox="1">
              <a:spLocks noChangeArrowheads="1"/>
            </p:cNvSpPr>
            <p:nvPr/>
          </p:nvSpPr>
          <p:spPr bwMode="auto">
            <a:xfrm>
              <a:off x="3857620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19473" name="TextBox 25"/>
            <p:cNvSpPr txBox="1">
              <a:spLocks noChangeArrowheads="1"/>
            </p:cNvSpPr>
            <p:nvPr/>
          </p:nvSpPr>
          <p:spPr bwMode="auto">
            <a:xfrm>
              <a:off x="1285852" y="4286241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19474" name="TextBox 28"/>
            <p:cNvSpPr txBox="1">
              <a:spLocks noChangeArrowheads="1"/>
            </p:cNvSpPr>
            <p:nvPr/>
          </p:nvSpPr>
          <p:spPr bwMode="auto">
            <a:xfrm>
              <a:off x="1285852" y="30003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19475" name="TextBox 31"/>
            <p:cNvSpPr txBox="1">
              <a:spLocks noChangeArrowheads="1"/>
            </p:cNvSpPr>
            <p:nvPr/>
          </p:nvSpPr>
          <p:spPr bwMode="auto">
            <a:xfrm>
              <a:off x="4929165" y="214311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19476" name="TextBox 40"/>
            <p:cNvSpPr txBox="1">
              <a:spLocks noChangeArrowheads="1"/>
            </p:cNvSpPr>
            <p:nvPr/>
          </p:nvSpPr>
          <p:spPr bwMode="auto">
            <a:xfrm>
              <a:off x="4071934" y="300037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357290" y="4286240"/>
              <a:ext cx="58578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78" name="TextBox 42"/>
            <p:cNvSpPr txBox="1">
              <a:spLocks noChangeArrowheads="1"/>
            </p:cNvSpPr>
            <p:nvPr/>
          </p:nvSpPr>
          <p:spPr bwMode="auto">
            <a:xfrm>
              <a:off x="4500562" y="300037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sp>
          <p:nvSpPr>
            <p:cNvPr id="19479" name="TextBox 45"/>
            <p:cNvSpPr txBox="1">
              <a:spLocks noChangeArrowheads="1"/>
            </p:cNvSpPr>
            <p:nvPr/>
          </p:nvSpPr>
          <p:spPr bwMode="auto">
            <a:xfrm>
              <a:off x="4643438" y="264318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4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714375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Дадено:  </a:t>
            </a:r>
            <a:r>
              <a:rPr lang="ar-AE" sz="2400" smtClean="0">
                <a:solidFill>
                  <a:srgbClr val="B00000"/>
                </a:solidFill>
              </a:rPr>
              <a:t> </a:t>
            </a:r>
            <a:r>
              <a:rPr lang="bg-BG" sz="2400" smtClean="0">
                <a:solidFill>
                  <a:srgbClr val="B00000"/>
                </a:solidFill>
              </a:rPr>
              <a:t>&lt;</a:t>
            </a:r>
            <a:r>
              <a:rPr lang="ru-RU" sz="2400" smtClean="0">
                <a:solidFill>
                  <a:srgbClr val="B00000"/>
                </a:solidFill>
              </a:rPr>
              <a:t>1+&lt;2=160°;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en-US" sz="2400" smtClean="0">
                <a:solidFill>
                  <a:srgbClr val="B00000"/>
                </a:solidFill>
              </a:rPr>
              <a:t>||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smtClean="0">
                <a:solidFill>
                  <a:srgbClr val="B00000"/>
                </a:solidFill>
              </a:rPr>
              <a:t>.</a:t>
            </a:r>
            <a:br>
              <a:rPr lang="ru-RU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Намерете:   &lt;3, &lt;4, &lt;5, &lt;6.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0484" name="Группа 16"/>
          <p:cNvGrpSpPr>
            <a:grpSpLocks/>
          </p:cNvGrpSpPr>
          <p:nvPr/>
        </p:nvGrpSpPr>
        <p:grpSpPr bwMode="auto">
          <a:xfrm>
            <a:off x="1285875" y="2071688"/>
            <a:ext cx="5929313" cy="3000375"/>
            <a:chOff x="1285852" y="2071678"/>
            <a:chExt cx="5929313" cy="3000375"/>
          </a:xfrm>
        </p:grpSpPr>
        <p:cxnSp>
          <p:nvCxnSpPr>
            <p:cNvPr id="31" name="Прямая соединительная линия 30"/>
            <p:cNvCxnSpPr/>
            <p:nvPr/>
          </p:nvCxnSpPr>
          <p:spPr bwMode="auto">
            <a:xfrm>
              <a:off x="1357290" y="3000365"/>
              <a:ext cx="58578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2643165" y="2643178"/>
              <a:ext cx="3000375" cy="1857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7" name="TextBox 24"/>
            <p:cNvSpPr txBox="1">
              <a:spLocks noChangeArrowheads="1"/>
            </p:cNvSpPr>
            <p:nvPr/>
          </p:nvSpPr>
          <p:spPr bwMode="auto">
            <a:xfrm>
              <a:off x="3857620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20488" name="TextBox 25"/>
            <p:cNvSpPr txBox="1">
              <a:spLocks noChangeArrowheads="1"/>
            </p:cNvSpPr>
            <p:nvPr/>
          </p:nvSpPr>
          <p:spPr bwMode="auto">
            <a:xfrm>
              <a:off x="1285852" y="4286241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0489" name="TextBox 28"/>
            <p:cNvSpPr txBox="1">
              <a:spLocks noChangeArrowheads="1"/>
            </p:cNvSpPr>
            <p:nvPr/>
          </p:nvSpPr>
          <p:spPr bwMode="auto">
            <a:xfrm>
              <a:off x="1285852" y="30003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20490" name="TextBox 31"/>
            <p:cNvSpPr txBox="1">
              <a:spLocks noChangeArrowheads="1"/>
            </p:cNvSpPr>
            <p:nvPr/>
          </p:nvSpPr>
          <p:spPr bwMode="auto">
            <a:xfrm>
              <a:off x="4929165" y="214311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0491" name="TextBox 40"/>
            <p:cNvSpPr txBox="1">
              <a:spLocks noChangeArrowheads="1"/>
            </p:cNvSpPr>
            <p:nvPr/>
          </p:nvSpPr>
          <p:spPr bwMode="auto">
            <a:xfrm>
              <a:off x="4643438" y="264318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357290" y="4286240"/>
              <a:ext cx="5857875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3" name="TextBox 42"/>
            <p:cNvSpPr txBox="1">
              <a:spLocks noChangeArrowheads="1"/>
            </p:cNvSpPr>
            <p:nvPr/>
          </p:nvSpPr>
          <p:spPr bwMode="auto">
            <a:xfrm>
              <a:off x="4500562" y="300037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sp>
          <p:nvSpPr>
            <p:cNvPr id="20494" name="TextBox 45"/>
            <p:cNvSpPr txBox="1">
              <a:spLocks noChangeArrowheads="1"/>
            </p:cNvSpPr>
            <p:nvPr/>
          </p:nvSpPr>
          <p:spPr bwMode="auto">
            <a:xfrm>
              <a:off x="4000496" y="300037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4</a:t>
              </a:r>
            </a:p>
          </p:txBody>
        </p:sp>
        <p:sp>
          <p:nvSpPr>
            <p:cNvPr id="20495" name="TextBox 14"/>
            <p:cNvSpPr txBox="1">
              <a:spLocks noChangeArrowheads="1"/>
            </p:cNvSpPr>
            <p:nvPr/>
          </p:nvSpPr>
          <p:spPr bwMode="auto">
            <a:xfrm>
              <a:off x="3428992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5</a:t>
              </a:r>
            </a:p>
          </p:txBody>
        </p:sp>
        <p:sp>
          <p:nvSpPr>
            <p:cNvPr id="20496" name="TextBox 15"/>
            <p:cNvSpPr txBox="1">
              <a:spLocks noChangeArrowheads="1"/>
            </p:cNvSpPr>
            <p:nvPr/>
          </p:nvSpPr>
          <p:spPr bwMode="auto">
            <a:xfrm>
              <a:off x="3714744" y="428625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6</a:t>
              </a: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357188"/>
            <a:ext cx="8280400" cy="1071562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B00000"/>
                </a:solidFill>
              </a:rPr>
              <a:t>На кой чертеж правите са успоредни?</a:t>
            </a:r>
          </a:p>
        </p:txBody>
      </p:sp>
      <p:grpSp>
        <p:nvGrpSpPr>
          <p:cNvPr id="3075" name="Группа 43"/>
          <p:cNvGrpSpPr>
            <a:grpSpLocks/>
          </p:cNvGrpSpPr>
          <p:nvPr/>
        </p:nvGrpSpPr>
        <p:grpSpPr bwMode="auto">
          <a:xfrm>
            <a:off x="285750" y="1643063"/>
            <a:ext cx="8072438" cy="4513262"/>
            <a:chOff x="285720" y="1643050"/>
            <a:chExt cx="8072494" cy="451273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785786" y="2214483"/>
              <a:ext cx="2500329" cy="11428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642910" y="2214483"/>
              <a:ext cx="2786081" cy="11428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357818" y="1643050"/>
              <a:ext cx="3000396" cy="7857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5286380" y="2857345"/>
              <a:ext cx="3000396" cy="714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00034" y="3928784"/>
              <a:ext cx="3000396" cy="78572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28596" y="4714504"/>
              <a:ext cx="3000396" cy="78572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429124" y="4357359"/>
              <a:ext cx="3000396" cy="7142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357686" y="5285937"/>
              <a:ext cx="3000396" cy="714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4430059" y="4713710"/>
              <a:ext cx="228573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5" name="TextBox 20"/>
            <p:cNvSpPr txBox="1">
              <a:spLocks noChangeArrowheads="1"/>
            </p:cNvSpPr>
            <p:nvPr/>
          </p:nvSpPr>
          <p:spPr bwMode="auto">
            <a:xfrm>
              <a:off x="285720" y="2643182"/>
              <a:ext cx="285752" cy="36933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3086" name="TextBox 21"/>
            <p:cNvSpPr txBox="1">
              <a:spLocks noChangeArrowheads="1"/>
            </p:cNvSpPr>
            <p:nvPr/>
          </p:nvSpPr>
          <p:spPr bwMode="auto">
            <a:xfrm>
              <a:off x="357158" y="5143512"/>
              <a:ext cx="285752" cy="36933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sp>
          <p:nvSpPr>
            <p:cNvPr id="3087" name="TextBox 22"/>
            <p:cNvSpPr txBox="1">
              <a:spLocks noChangeArrowheads="1"/>
            </p:cNvSpPr>
            <p:nvPr/>
          </p:nvSpPr>
          <p:spPr bwMode="auto">
            <a:xfrm>
              <a:off x="4786314" y="2071678"/>
              <a:ext cx="285752" cy="36933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sp>
          <p:nvSpPr>
            <p:cNvPr id="3088" name="TextBox 23"/>
            <p:cNvSpPr txBox="1">
              <a:spLocks noChangeArrowheads="1"/>
            </p:cNvSpPr>
            <p:nvPr/>
          </p:nvSpPr>
          <p:spPr bwMode="auto">
            <a:xfrm>
              <a:off x="4929190" y="5786454"/>
              <a:ext cx="285752" cy="369332"/>
            </a:xfrm>
            <a:prstGeom prst="rect">
              <a:avLst/>
            </a:prstGeom>
            <a:noFill/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4</a:t>
              </a:r>
            </a:p>
          </p:txBody>
        </p:sp>
        <p:sp>
          <p:nvSpPr>
            <p:cNvPr id="3089" name="TextBox 24"/>
            <p:cNvSpPr txBox="1">
              <a:spLocks noChangeArrowheads="1"/>
            </p:cNvSpPr>
            <p:nvPr/>
          </p:nvSpPr>
          <p:spPr bwMode="auto">
            <a:xfrm>
              <a:off x="714348" y="221455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3090" name="TextBox 25"/>
            <p:cNvSpPr txBox="1">
              <a:spLocks noChangeArrowheads="1"/>
            </p:cNvSpPr>
            <p:nvPr/>
          </p:nvSpPr>
          <p:spPr bwMode="auto">
            <a:xfrm>
              <a:off x="1000100" y="321468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091" name="TextBox 26"/>
            <p:cNvSpPr txBox="1">
              <a:spLocks noChangeArrowheads="1"/>
            </p:cNvSpPr>
            <p:nvPr/>
          </p:nvSpPr>
          <p:spPr bwMode="auto">
            <a:xfrm>
              <a:off x="5357818" y="16430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3092" name="TextBox 27"/>
            <p:cNvSpPr txBox="1">
              <a:spLocks noChangeArrowheads="1"/>
            </p:cNvSpPr>
            <p:nvPr/>
          </p:nvSpPr>
          <p:spPr bwMode="auto">
            <a:xfrm>
              <a:off x="4429124" y="428625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3093" name="TextBox 28"/>
            <p:cNvSpPr txBox="1">
              <a:spLocks noChangeArrowheads="1"/>
            </p:cNvSpPr>
            <p:nvPr/>
          </p:nvSpPr>
          <p:spPr bwMode="auto">
            <a:xfrm>
              <a:off x="571472" y="392906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3094" name="TextBox 29"/>
            <p:cNvSpPr txBox="1">
              <a:spLocks noChangeArrowheads="1"/>
            </p:cNvSpPr>
            <p:nvPr/>
          </p:nvSpPr>
          <p:spPr bwMode="auto">
            <a:xfrm>
              <a:off x="5429256" y="285749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095" name="TextBox 30"/>
            <p:cNvSpPr txBox="1">
              <a:spLocks noChangeArrowheads="1"/>
            </p:cNvSpPr>
            <p:nvPr/>
          </p:nvSpPr>
          <p:spPr bwMode="auto">
            <a:xfrm>
              <a:off x="4429124" y="52149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096" name="TextBox 31"/>
            <p:cNvSpPr txBox="1">
              <a:spLocks noChangeArrowheads="1"/>
            </p:cNvSpPr>
            <p:nvPr/>
          </p:nvSpPr>
          <p:spPr bwMode="auto">
            <a:xfrm>
              <a:off x="571472" y="471488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097" name="TextBox 32"/>
            <p:cNvSpPr txBox="1">
              <a:spLocks noChangeArrowheads="1"/>
            </p:cNvSpPr>
            <p:nvPr/>
          </p:nvSpPr>
          <p:spPr bwMode="auto">
            <a:xfrm>
              <a:off x="5643570" y="364331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>
              <a:off x="5572132" y="4500217"/>
              <a:ext cx="142876" cy="158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5644372" y="4427994"/>
              <a:ext cx="142858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5572132" y="5143079"/>
              <a:ext cx="142876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>
              <a:off x="5644372" y="5213715"/>
              <a:ext cx="142858" cy="15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714375"/>
            <a:ext cx="7643813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en-US" sz="2400" i="1" dirty="0" smtClean="0">
                <a:solidFill>
                  <a:srgbClr val="B00000"/>
                </a:solidFill>
              </a:rPr>
              <a:t>a</a:t>
            </a:r>
            <a:r>
              <a:rPr lang="en-US" sz="2400" dirty="0" smtClean="0">
                <a:solidFill>
                  <a:srgbClr val="B00000"/>
                </a:solidFill>
              </a:rPr>
              <a:t>||</a:t>
            </a:r>
            <a:r>
              <a:rPr lang="en-US" sz="2400" i="1" dirty="0" smtClean="0">
                <a:solidFill>
                  <a:srgbClr val="B00000"/>
                </a:solidFill>
              </a:rPr>
              <a:t>b</a:t>
            </a:r>
            <a:r>
              <a:rPr lang="ru-RU" sz="2400" i="1" dirty="0" smtClean="0">
                <a:solidFill>
                  <a:srgbClr val="B00000"/>
                </a:solidFill>
              </a:rPr>
              <a:t>;  &lt;</a:t>
            </a:r>
            <a:r>
              <a:rPr lang="ru-RU" sz="2400" dirty="0" smtClean="0">
                <a:solidFill>
                  <a:srgbClr val="B00000"/>
                </a:solidFill>
              </a:rPr>
              <a:t>1 е 4 пъти по-малък от &lt;2.</a:t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Намерете:  </a:t>
            </a:r>
            <a:r>
              <a:rPr lang="ru-RU" sz="2400" dirty="0" smtClean="0">
                <a:solidFill>
                  <a:srgbClr val="B00000"/>
                </a:solidFill>
              </a:rPr>
              <a:t>&lt;3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1508" name="Группа 17"/>
          <p:cNvGrpSpPr>
            <a:grpSpLocks/>
          </p:cNvGrpSpPr>
          <p:nvPr/>
        </p:nvGrpSpPr>
        <p:grpSpPr bwMode="auto">
          <a:xfrm>
            <a:off x="1143000" y="1928813"/>
            <a:ext cx="6072188" cy="3214687"/>
            <a:chOff x="1142976" y="1928802"/>
            <a:chExt cx="6072189" cy="3214689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1714475" y="2643178"/>
              <a:ext cx="3000377" cy="1857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0" name="TextBox 24"/>
            <p:cNvSpPr txBox="1">
              <a:spLocks noChangeArrowheads="1"/>
            </p:cNvSpPr>
            <p:nvPr/>
          </p:nvSpPr>
          <p:spPr bwMode="auto">
            <a:xfrm>
              <a:off x="2928926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21511" name="TextBox 25"/>
            <p:cNvSpPr txBox="1">
              <a:spLocks noChangeArrowheads="1"/>
            </p:cNvSpPr>
            <p:nvPr/>
          </p:nvSpPr>
          <p:spPr bwMode="auto">
            <a:xfrm>
              <a:off x="6072198" y="2000240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1512" name="TextBox 28"/>
            <p:cNvSpPr txBox="1">
              <a:spLocks noChangeArrowheads="1"/>
            </p:cNvSpPr>
            <p:nvPr/>
          </p:nvSpPr>
          <p:spPr bwMode="auto">
            <a:xfrm>
              <a:off x="3714744" y="192880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21513" name="TextBox 31"/>
            <p:cNvSpPr txBox="1">
              <a:spLocks noChangeArrowheads="1"/>
            </p:cNvSpPr>
            <p:nvPr/>
          </p:nvSpPr>
          <p:spPr bwMode="auto">
            <a:xfrm>
              <a:off x="1142976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21514" name="TextBox 40"/>
            <p:cNvSpPr txBox="1">
              <a:spLocks noChangeArrowheads="1"/>
            </p:cNvSpPr>
            <p:nvPr/>
          </p:nvSpPr>
          <p:spPr bwMode="auto">
            <a:xfrm>
              <a:off x="4857752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357289" y="4286240"/>
              <a:ext cx="585787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6" name="TextBox 42"/>
            <p:cNvSpPr txBox="1">
              <a:spLocks noChangeArrowheads="1"/>
            </p:cNvSpPr>
            <p:nvPr/>
          </p:nvSpPr>
          <p:spPr bwMode="auto">
            <a:xfrm>
              <a:off x="5072066" y="428625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 bwMode="auto">
            <a:xfrm rot="5400000">
              <a:off x="4000476" y="2714615"/>
              <a:ext cx="3000377" cy="1857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714375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en-US" sz="2400" i="1" dirty="0" smtClean="0">
                <a:solidFill>
                  <a:srgbClr val="B00000"/>
                </a:solidFill>
              </a:rPr>
              <a:t>x</a:t>
            </a:r>
            <a:r>
              <a:rPr lang="en-US" sz="2400" dirty="0" smtClean="0">
                <a:solidFill>
                  <a:srgbClr val="B00000"/>
                </a:solidFill>
              </a:rPr>
              <a:t>||</a:t>
            </a:r>
            <a:r>
              <a:rPr lang="en-US" sz="2400" i="1" dirty="0" smtClean="0">
                <a:solidFill>
                  <a:srgbClr val="B00000"/>
                </a:solidFill>
              </a:rPr>
              <a:t>y</a:t>
            </a:r>
            <a:r>
              <a:rPr lang="ru-RU" sz="2400" i="1" dirty="0" smtClean="0">
                <a:solidFill>
                  <a:srgbClr val="B00000"/>
                </a:solidFill>
              </a:rPr>
              <a:t>;   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bg-BG" sz="2400" dirty="0" smtClean="0">
                <a:solidFill>
                  <a:srgbClr val="B00000"/>
                </a:solidFill>
              </a:rPr>
              <a:t>&lt;</a:t>
            </a:r>
            <a:r>
              <a:rPr lang="ru-RU" sz="2400" dirty="0" smtClean="0">
                <a:solidFill>
                  <a:srgbClr val="B00000"/>
                </a:solidFill>
              </a:rPr>
              <a:t>1+&lt;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ru-RU" sz="2400" dirty="0" smtClean="0">
                <a:solidFill>
                  <a:srgbClr val="B00000"/>
                </a:solidFill>
              </a:rPr>
              <a:t>2=100°.</a:t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Намерете:   </a:t>
            </a:r>
            <a:r>
              <a:rPr lang="ru-RU" sz="2400" dirty="0" smtClean="0">
                <a:solidFill>
                  <a:srgbClr val="B00000"/>
                </a:solidFill>
              </a:rPr>
              <a:t>&lt;3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2532" name="Группа 15"/>
          <p:cNvGrpSpPr>
            <a:grpSpLocks/>
          </p:cNvGrpSpPr>
          <p:nvPr/>
        </p:nvGrpSpPr>
        <p:grpSpPr bwMode="auto">
          <a:xfrm>
            <a:off x="1143000" y="1857375"/>
            <a:ext cx="6072188" cy="3214688"/>
            <a:chOff x="1142976" y="1857364"/>
            <a:chExt cx="6072189" cy="3214689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16200000" flipH="1">
              <a:off x="2464569" y="2678896"/>
              <a:ext cx="3071814" cy="1714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7" name="TextBox 24"/>
            <p:cNvSpPr txBox="1">
              <a:spLocks noChangeArrowheads="1"/>
            </p:cNvSpPr>
            <p:nvPr/>
          </p:nvSpPr>
          <p:spPr bwMode="auto">
            <a:xfrm>
              <a:off x="3857620" y="300037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22538" name="TextBox 25"/>
            <p:cNvSpPr txBox="1">
              <a:spLocks noChangeArrowheads="1"/>
            </p:cNvSpPr>
            <p:nvPr/>
          </p:nvSpPr>
          <p:spPr bwMode="auto">
            <a:xfrm>
              <a:off x="3286116" y="1857364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z</a:t>
              </a:r>
              <a:endParaRPr lang="ru-RU"/>
            </a:p>
          </p:txBody>
        </p:sp>
        <p:sp>
          <p:nvSpPr>
            <p:cNvPr id="22539" name="TextBox 28"/>
            <p:cNvSpPr txBox="1">
              <a:spLocks noChangeArrowheads="1"/>
            </p:cNvSpPr>
            <p:nvPr/>
          </p:nvSpPr>
          <p:spPr bwMode="auto">
            <a:xfrm>
              <a:off x="1142976" y="264318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  <p:sp>
          <p:nvSpPr>
            <p:cNvPr id="22540" name="TextBox 31"/>
            <p:cNvSpPr txBox="1">
              <a:spLocks noChangeArrowheads="1"/>
            </p:cNvSpPr>
            <p:nvPr/>
          </p:nvSpPr>
          <p:spPr bwMode="auto">
            <a:xfrm>
              <a:off x="1142976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y</a:t>
              </a:r>
              <a:endParaRPr lang="ru-RU"/>
            </a:p>
          </p:txBody>
        </p:sp>
        <p:sp>
          <p:nvSpPr>
            <p:cNvPr id="22541" name="TextBox 40"/>
            <p:cNvSpPr txBox="1">
              <a:spLocks noChangeArrowheads="1"/>
            </p:cNvSpPr>
            <p:nvPr/>
          </p:nvSpPr>
          <p:spPr bwMode="auto">
            <a:xfrm>
              <a:off x="4572000" y="428625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357289" y="4286240"/>
              <a:ext cx="585787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43" name="TextBox 42"/>
            <p:cNvSpPr txBox="1">
              <a:spLocks noChangeArrowheads="1"/>
            </p:cNvSpPr>
            <p:nvPr/>
          </p:nvSpPr>
          <p:spPr bwMode="auto">
            <a:xfrm>
              <a:off x="3428992" y="3071810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214414" y="3071802"/>
              <a:ext cx="585787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714375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en-US" sz="2400" i="1" dirty="0" smtClean="0">
                <a:solidFill>
                  <a:srgbClr val="B00000"/>
                </a:solidFill>
              </a:rPr>
              <a:t>q</a:t>
            </a:r>
            <a:r>
              <a:rPr lang="en-US" sz="2400" dirty="0" smtClean="0">
                <a:solidFill>
                  <a:srgbClr val="B00000"/>
                </a:solidFill>
              </a:rPr>
              <a:t>||</a:t>
            </a:r>
            <a:r>
              <a:rPr lang="en-US" sz="2400" i="1" dirty="0" smtClean="0">
                <a:solidFill>
                  <a:srgbClr val="B00000"/>
                </a:solidFill>
              </a:rPr>
              <a:t>z</a:t>
            </a:r>
            <a:r>
              <a:rPr lang="ru-RU" sz="2400" i="1" dirty="0" smtClean="0">
                <a:solidFill>
                  <a:srgbClr val="B00000"/>
                </a:solidFill>
              </a:rPr>
              <a:t>;  </a:t>
            </a:r>
            <a:r>
              <a:rPr lang="ru-RU" sz="2400" i="1" dirty="0" smtClean="0">
                <a:solidFill>
                  <a:srgbClr val="B00000"/>
                </a:solidFill>
              </a:rPr>
              <a:t>&lt;</a:t>
            </a:r>
            <a:r>
              <a:rPr lang="bg-BG" sz="2400" i="1" dirty="0" smtClean="0">
                <a:solidFill>
                  <a:srgbClr val="B00000"/>
                </a:solidFill>
              </a:rPr>
              <a:t>1</a:t>
            </a:r>
            <a:r>
              <a:rPr lang="ru-RU" sz="2400" dirty="0" smtClean="0">
                <a:solidFill>
                  <a:srgbClr val="B00000"/>
                </a:solidFill>
              </a:rPr>
              <a:t>: &lt;2=2:7</a:t>
            </a:r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Намерете:    </a:t>
            </a:r>
            <a:r>
              <a:rPr lang="ru-RU" sz="2400" dirty="0" smtClean="0">
                <a:solidFill>
                  <a:srgbClr val="B00000"/>
                </a:solidFill>
              </a:rPr>
              <a:t>&lt;3</a:t>
            </a:r>
            <a:endParaRPr lang="ru-RU" sz="2400" dirty="0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3556" name="Группа 14"/>
          <p:cNvGrpSpPr>
            <a:grpSpLocks/>
          </p:cNvGrpSpPr>
          <p:nvPr/>
        </p:nvGrpSpPr>
        <p:grpSpPr bwMode="auto">
          <a:xfrm>
            <a:off x="1143000" y="2143125"/>
            <a:ext cx="6072188" cy="3143250"/>
            <a:chOff x="1142976" y="2143116"/>
            <a:chExt cx="6072189" cy="3143251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16200000" flipH="1">
              <a:off x="1750195" y="2893210"/>
              <a:ext cx="3071813" cy="1714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67" name="TextBox 24"/>
            <p:cNvSpPr txBox="1">
              <a:spLocks noChangeArrowheads="1"/>
            </p:cNvSpPr>
            <p:nvPr/>
          </p:nvSpPr>
          <p:spPr bwMode="auto">
            <a:xfrm>
              <a:off x="5429256" y="428625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23568" name="TextBox 25"/>
            <p:cNvSpPr txBox="1">
              <a:spLocks noChangeArrowheads="1"/>
            </p:cNvSpPr>
            <p:nvPr/>
          </p:nvSpPr>
          <p:spPr bwMode="auto">
            <a:xfrm>
              <a:off x="3857620" y="214311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z</a:t>
              </a:r>
              <a:endParaRPr lang="ru-RU"/>
            </a:p>
          </p:txBody>
        </p:sp>
        <p:sp>
          <p:nvSpPr>
            <p:cNvPr id="23569" name="TextBox 28"/>
            <p:cNvSpPr txBox="1">
              <a:spLocks noChangeArrowheads="1"/>
            </p:cNvSpPr>
            <p:nvPr/>
          </p:nvSpPr>
          <p:spPr bwMode="auto">
            <a:xfrm>
              <a:off x="2071670" y="2214554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q</a:t>
              </a:r>
              <a:endParaRPr lang="ru-RU"/>
            </a:p>
          </p:txBody>
        </p:sp>
        <p:sp>
          <p:nvSpPr>
            <p:cNvPr id="23570" name="TextBox 31"/>
            <p:cNvSpPr txBox="1">
              <a:spLocks noChangeArrowheads="1"/>
            </p:cNvSpPr>
            <p:nvPr/>
          </p:nvSpPr>
          <p:spPr bwMode="auto">
            <a:xfrm>
              <a:off x="1142976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</a:t>
              </a:r>
              <a:endParaRPr lang="ru-RU"/>
            </a:p>
          </p:txBody>
        </p:sp>
        <p:sp>
          <p:nvSpPr>
            <p:cNvPr id="23571" name="TextBox 40"/>
            <p:cNvSpPr txBox="1">
              <a:spLocks noChangeArrowheads="1"/>
            </p:cNvSpPr>
            <p:nvPr/>
          </p:nvSpPr>
          <p:spPr bwMode="auto">
            <a:xfrm>
              <a:off x="3357554" y="428625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357289" y="4286242"/>
              <a:ext cx="585787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73" name="TextBox 42"/>
            <p:cNvSpPr txBox="1">
              <a:spLocks noChangeArrowheads="1"/>
            </p:cNvSpPr>
            <p:nvPr/>
          </p:nvSpPr>
          <p:spPr bwMode="auto">
            <a:xfrm>
              <a:off x="3571868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 bwMode="auto">
            <a:xfrm rot="16200000" flipH="1">
              <a:off x="3464694" y="2821773"/>
              <a:ext cx="3071814" cy="1714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714375"/>
            <a:ext cx="6000769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en-US" sz="2400" i="1" dirty="0" smtClean="0">
                <a:solidFill>
                  <a:srgbClr val="B00000"/>
                </a:solidFill>
              </a:rPr>
              <a:t>m</a:t>
            </a:r>
            <a:r>
              <a:rPr lang="en-US" sz="2400" dirty="0" smtClean="0">
                <a:solidFill>
                  <a:srgbClr val="B00000"/>
                </a:solidFill>
              </a:rPr>
              <a:t>||</a:t>
            </a:r>
            <a:r>
              <a:rPr lang="en-US" sz="2400" i="1" dirty="0" smtClean="0">
                <a:solidFill>
                  <a:srgbClr val="B00000"/>
                </a:solidFill>
              </a:rPr>
              <a:t>t</a:t>
            </a:r>
            <a:r>
              <a:rPr lang="ru-RU" sz="2400" i="1" dirty="0" smtClean="0">
                <a:solidFill>
                  <a:srgbClr val="B00000"/>
                </a:solidFill>
              </a:rPr>
              <a:t>;  </a:t>
            </a:r>
            <a:r>
              <a:rPr lang="ru-RU" sz="2400" i="1" dirty="0" smtClean="0">
                <a:solidFill>
                  <a:srgbClr val="B00000"/>
                </a:solidFill>
              </a:rPr>
              <a:t>&lt;</a:t>
            </a:r>
            <a:r>
              <a:rPr lang="ru-RU" sz="2400" dirty="0" smtClean="0">
                <a:solidFill>
                  <a:srgbClr val="B00000"/>
                </a:solidFill>
              </a:rPr>
              <a:t>2 е с  </a:t>
            </a:r>
            <a:r>
              <a:rPr lang="ru-RU" sz="2400" dirty="0" smtClean="0">
                <a:solidFill>
                  <a:srgbClr val="B00000"/>
                </a:solidFill>
              </a:rPr>
              <a:t>90° </a:t>
            </a:r>
            <a:r>
              <a:rPr lang="ru-RU" sz="2400" dirty="0" smtClean="0">
                <a:solidFill>
                  <a:srgbClr val="B00000"/>
                </a:solidFill>
              </a:rPr>
              <a:t>по-голям от &lt;1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Намерете:  </a:t>
            </a:r>
            <a:r>
              <a:rPr lang="ru-RU" sz="2400" dirty="0" smtClean="0">
                <a:solidFill>
                  <a:srgbClr val="B00000"/>
                </a:solidFill>
              </a:rPr>
              <a:t>&lt;3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4580" name="Группа 15"/>
          <p:cNvGrpSpPr>
            <a:grpSpLocks/>
          </p:cNvGrpSpPr>
          <p:nvPr/>
        </p:nvGrpSpPr>
        <p:grpSpPr bwMode="auto">
          <a:xfrm>
            <a:off x="1143000" y="2143125"/>
            <a:ext cx="6072188" cy="3214688"/>
            <a:chOff x="1142976" y="2143116"/>
            <a:chExt cx="6072189" cy="3214689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2536008" y="2821772"/>
              <a:ext cx="3214689" cy="18573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1" name="TextBox 24"/>
            <p:cNvSpPr txBox="1">
              <a:spLocks noChangeArrowheads="1"/>
            </p:cNvSpPr>
            <p:nvPr/>
          </p:nvSpPr>
          <p:spPr bwMode="auto">
            <a:xfrm>
              <a:off x="4000496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24592" name="TextBox 25"/>
            <p:cNvSpPr txBox="1">
              <a:spLocks noChangeArrowheads="1"/>
            </p:cNvSpPr>
            <p:nvPr/>
          </p:nvSpPr>
          <p:spPr bwMode="auto">
            <a:xfrm>
              <a:off x="5072066" y="214311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24593" name="TextBox 28"/>
            <p:cNvSpPr txBox="1">
              <a:spLocks noChangeArrowheads="1"/>
            </p:cNvSpPr>
            <p:nvPr/>
          </p:nvSpPr>
          <p:spPr bwMode="auto">
            <a:xfrm>
              <a:off x="1285852" y="2428868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</a:t>
              </a:r>
              <a:endParaRPr lang="ru-RU"/>
            </a:p>
          </p:txBody>
        </p:sp>
        <p:sp>
          <p:nvSpPr>
            <p:cNvPr id="24594" name="TextBox 31"/>
            <p:cNvSpPr txBox="1">
              <a:spLocks noChangeArrowheads="1"/>
            </p:cNvSpPr>
            <p:nvPr/>
          </p:nvSpPr>
          <p:spPr bwMode="auto">
            <a:xfrm>
              <a:off x="1142976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  <p:sp>
          <p:nvSpPr>
            <p:cNvPr id="24595" name="TextBox 40"/>
            <p:cNvSpPr txBox="1">
              <a:spLocks noChangeArrowheads="1"/>
            </p:cNvSpPr>
            <p:nvPr/>
          </p:nvSpPr>
          <p:spPr bwMode="auto">
            <a:xfrm>
              <a:off x="4357686" y="2428868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357289" y="4286242"/>
              <a:ext cx="585787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597" name="TextBox 42"/>
            <p:cNvSpPr txBox="1">
              <a:spLocks noChangeArrowheads="1"/>
            </p:cNvSpPr>
            <p:nvPr/>
          </p:nvSpPr>
          <p:spPr bwMode="auto">
            <a:xfrm>
              <a:off x="3286116" y="428625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3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357289" y="2857491"/>
              <a:ext cx="585787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714375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Дадено:</a:t>
            </a:r>
            <a:r>
              <a:rPr lang="ar-AE" sz="2400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en-US" sz="2400" smtClean="0">
                <a:solidFill>
                  <a:srgbClr val="B00000"/>
                </a:solidFill>
              </a:rPr>
              <a:t>||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i="1" smtClean="0">
                <a:solidFill>
                  <a:srgbClr val="B00000"/>
                </a:solidFill>
              </a:rPr>
              <a:t>;</a:t>
            </a:r>
            <a:r>
              <a:rPr lang="ar-AE" sz="2400" smtClean="0">
                <a:solidFill>
                  <a:srgbClr val="B00000"/>
                </a:solidFill>
              </a:rPr>
              <a:t> </a:t>
            </a:r>
            <a:r>
              <a:rPr lang="en-US" sz="2400" smtClean="0">
                <a:solidFill>
                  <a:srgbClr val="B00000"/>
                </a:solidFill>
              </a:rPr>
              <a:t/>
            </a:r>
            <a:br>
              <a:rPr lang="en-US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Намерете: </a:t>
            </a:r>
            <a:r>
              <a:rPr lang="en-US" sz="2400" i="1" smtClean="0">
                <a:solidFill>
                  <a:srgbClr val="B00000"/>
                </a:solidFill>
              </a:rPr>
              <a:t>x </a:t>
            </a:r>
            <a:r>
              <a:rPr lang="ru-RU" sz="2400" smtClean="0">
                <a:solidFill>
                  <a:srgbClr val="B00000"/>
                </a:solidFill>
              </a:rPr>
              <a:t>и</a:t>
            </a:r>
            <a:r>
              <a:rPr lang="en-US" sz="2400" i="1" smtClean="0">
                <a:solidFill>
                  <a:srgbClr val="B00000"/>
                </a:solidFill>
              </a:rPr>
              <a:t> y</a:t>
            </a:r>
            <a:r>
              <a:rPr lang="ru-RU" sz="2400" i="1" smtClean="0">
                <a:solidFill>
                  <a:srgbClr val="B00000"/>
                </a:solidFill>
              </a:rPr>
              <a:t>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5604" name="Группа 15"/>
          <p:cNvGrpSpPr>
            <a:grpSpLocks/>
          </p:cNvGrpSpPr>
          <p:nvPr/>
        </p:nvGrpSpPr>
        <p:grpSpPr bwMode="auto">
          <a:xfrm>
            <a:off x="1071563" y="2143125"/>
            <a:ext cx="6072187" cy="3214688"/>
            <a:chOff x="1071538" y="2143116"/>
            <a:chExt cx="6072189" cy="3214689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2464569" y="2821772"/>
              <a:ext cx="3214689" cy="18573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06" name="TextBox 24"/>
            <p:cNvSpPr txBox="1">
              <a:spLocks noChangeArrowheads="1"/>
            </p:cNvSpPr>
            <p:nvPr/>
          </p:nvSpPr>
          <p:spPr bwMode="auto">
            <a:xfrm>
              <a:off x="4572000" y="2786058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y</a:t>
              </a:r>
              <a:endParaRPr lang="ru-RU"/>
            </a:p>
          </p:txBody>
        </p:sp>
        <p:sp>
          <p:nvSpPr>
            <p:cNvPr id="25607" name="TextBox 25"/>
            <p:cNvSpPr txBox="1">
              <a:spLocks noChangeArrowheads="1"/>
            </p:cNvSpPr>
            <p:nvPr/>
          </p:nvSpPr>
          <p:spPr bwMode="auto">
            <a:xfrm>
              <a:off x="5000628" y="214311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25608" name="TextBox 28"/>
            <p:cNvSpPr txBox="1">
              <a:spLocks noChangeArrowheads="1"/>
            </p:cNvSpPr>
            <p:nvPr/>
          </p:nvSpPr>
          <p:spPr bwMode="auto">
            <a:xfrm>
              <a:off x="1214414" y="2428868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25609" name="TextBox 31"/>
            <p:cNvSpPr txBox="1">
              <a:spLocks noChangeArrowheads="1"/>
            </p:cNvSpPr>
            <p:nvPr/>
          </p:nvSpPr>
          <p:spPr bwMode="auto">
            <a:xfrm>
              <a:off x="1071538" y="392906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5610" name="TextBox 40"/>
            <p:cNvSpPr txBox="1">
              <a:spLocks noChangeArrowheads="1"/>
            </p:cNvSpPr>
            <p:nvPr/>
          </p:nvSpPr>
          <p:spPr bwMode="auto">
            <a:xfrm>
              <a:off x="4143372" y="285749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x</a:t>
              </a:r>
              <a:endParaRPr lang="ru-RU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>
              <a:off x="1285850" y="4286242"/>
              <a:ext cx="5857877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12" name="TextBox 42"/>
            <p:cNvSpPr txBox="1">
              <a:spLocks noChangeArrowheads="1"/>
            </p:cNvSpPr>
            <p:nvPr/>
          </p:nvSpPr>
          <p:spPr bwMode="auto">
            <a:xfrm>
              <a:off x="4000496" y="3857628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80°</a:t>
              </a:r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285850" y="2857491"/>
              <a:ext cx="5857877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Дуга 14"/>
            <p:cNvSpPr/>
            <p:nvPr/>
          </p:nvSpPr>
          <p:spPr>
            <a:xfrm>
              <a:off x="3786164" y="4071930"/>
              <a:ext cx="214312" cy="428625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571500"/>
            <a:ext cx="5572125" cy="128587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B00000"/>
                </a:solidFill>
              </a:rPr>
              <a:t/>
            </a:r>
            <a:br>
              <a:rPr lang="en-US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Намерете</a:t>
            </a:r>
            <a:r>
              <a:rPr lang="en-US" sz="2400" smtClean="0">
                <a:solidFill>
                  <a:srgbClr val="B00000"/>
                </a:solidFill>
              </a:rPr>
              <a:t>  </a:t>
            </a:r>
            <a:r>
              <a:rPr lang="en-US" sz="2400" i="1" smtClean="0">
                <a:solidFill>
                  <a:srgbClr val="B00000"/>
                </a:solidFill>
              </a:rPr>
              <a:t>x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8" name="Группа 34"/>
          <p:cNvGrpSpPr>
            <a:grpSpLocks/>
          </p:cNvGrpSpPr>
          <p:nvPr/>
        </p:nvGrpSpPr>
        <p:grpSpPr bwMode="auto">
          <a:xfrm>
            <a:off x="1143000" y="2286000"/>
            <a:ext cx="6000750" cy="3643313"/>
            <a:chOff x="1142976" y="2285992"/>
            <a:chExt cx="6000790" cy="3643317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16200000" flipH="1">
              <a:off x="1250143" y="3607585"/>
              <a:ext cx="3500441" cy="10001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0" name="TextBox 24"/>
            <p:cNvSpPr txBox="1">
              <a:spLocks noChangeArrowheads="1"/>
            </p:cNvSpPr>
            <p:nvPr/>
          </p:nvSpPr>
          <p:spPr bwMode="auto">
            <a:xfrm>
              <a:off x="2714612" y="2857496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endParaRPr lang="ru-RU"/>
            </a:p>
          </p:txBody>
        </p:sp>
        <p:sp>
          <p:nvSpPr>
            <p:cNvPr id="26631" name="TextBox 25"/>
            <p:cNvSpPr txBox="1">
              <a:spLocks noChangeArrowheads="1"/>
            </p:cNvSpPr>
            <p:nvPr/>
          </p:nvSpPr>
          <p:spPr bwMode="auto">
            <a:xfrm>
              <a:off x="6858016" y="3786190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  <p:sp>
          <p:nvSpPr>
            <p:cNvPr id="26632" name="TextBox 28"/>
            <p:cNvSpPr txBox="1">
              <a:spLocks noChangeArrowheads="1"/>
            </p:cNvSpPr>
            <p:nvPr/>
          </p:nvSpPr>
          <p:spPr bwMode="auto">
            <a:xfrm>
              <a:off x="2571736" y="228599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26633" name="TextBox 31"/>
            <p:cNvSpPr txBox="1">
              <a:spLocks noChangeArrowheads="1"/>
            </p:cNvSpPr>
            <p:nvPr/>
          </p:nvSpPr>
          <p:spPr bwMode="auto">
            <a:xfrm>
              <a:off x="3643306" y="228599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6634" name="TextBox 40"/>
            <p:cNvSpPr txBox="1">
              <a:spLocks noChangeArrowheads="1"/>
            </p:cNvSpPr>
            <p:nvPr/>
          </p:nvSpPr>
          <p:spPr bwMode="auto">
            <a:xfrm>
              <a:off x="4357686" y="478632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x</a:t>
              </a:r>
              <a:endParaRPr lang="ru-RU" i="1"/>
            </a:p>
          </p:txBody>
        </p:sp>
        <p:cxnSp>
          <p:nvCxnSpPr>
            <p:cNvPr id="42" name="Прямая соединительная линия 41"/>
            <p:cNvCxnSpPr/>
            <p:nvPr/>
          </p:nvCxnSpPr>
          <p:spPr bwMode="auto">
            <a:xfrm flipV="1">
              <a:off x="1142976" y="4143369"/>
              <a:ext cx="5643601" cy="15001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36" name="TextBox 42"/>
            <p:cNvSpPr txBox="1">
              <a:spLocks noChangeArrowheads="1"/>
            </p:cNvSpPr>
            <p:nvPr/>
          </p:nvSpPr>
          <p:spPr bwMode="auto">
            <a:xfrm>
              <a:off x="3214678" y="442913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52°</a:t>
              </a:r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>
              <a:off x="1285852" y="2857493"/>
              <a:ext cx="5500725" cy="12858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Дуга 14"/>
            <p:cNvSpPr/>
            <p:nvPr/>
          </p:nvSpPr>
          <p:spPr>
            <a:xfrm rot="16200000">
              <a:off x="2428861" y="3000368"/>
              <a:ext cx="428625" cy="2857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rot="16200000" flipH="1">
              <a:off x="2321713" y="3679022"/>
              <a:ext cx="3500442" cy="10001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40" name="TextBox 24"/>
            <p:cNvSpPr txBox="1">
              <a:spLocks noChangeArrowheads="1"/>
            </p:cNvSpPr>
            <p:nvPr/>
          </p:nvSpPr>
          <p:spPr bwMode="auto">
            <a:xfrm>
              <a:off x="3929058" y="3071810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endParaRPr lang="ru-RU"/>
            </a:p>
          </p:txBody>
        </p:sp>
        <p:sp>
          <p:nvSpPr>
            <p:cNvPr id="26641" name="TextBox 24"/>
            <p:cNvSpPr txBox="1">
              <a:spLocks noChangeArrowheads="1"/>
            </p:cNvSpPr>
            <p:nvPr/>
          </p:nvSpPr>
          <p:spPr bwMode="auto">
            <a:xfrm>
              <a:off x="4000496" y="4929198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  <p:sp>
          <p:nvSpPr>
            <p:cNvPr id="26642" name="TextBox 24"/>
            <p:cNvSpPr txBox="1">
              <a:spLocks noChangeArrowheads="1"/>
            </p:cNvSpPr>
            <p:nvPr/>
          </p:nvSpPr>
          <p:spPr bwMode="auto">
            <a:xfrm>
              <a:off x="3000364" y="5143512"/>
              <a:ext cx="285750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</a:t>
              </a:r>
              <a:endParaRPr lang="ru-RU"/>
            </a:p>
          </p:txBody>
        </p:sp>
        <p:sp>
          <p:nvSpPr>
            <p:cNvPr id="26643" name="TextBox 24"/>
            <p:cNvSpPr txBox="1">
              <a:spLocks noChangeArrowheads="1"/>
            </p:cNvSpPr>
            <p:nvPr/>
          </p:nvSpPr>
          <p:spPr bwMode="auto">
            <a:xfrm>
              <a:off x="2214546" y="2714620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70°</a:t>
              </a:r>
              <a:endParaRPr lang="ru-RU"/>
            </a:p>
          </p:txBody>
        </p:sp>
        <p:sp>
          <p:nvSpPr>
            <p:cNvPr id="26644" name="TextBox 25"/>
            <p:cNvSpPr txBox="1">
              <a:spLocks noChangeArrowheads="1"/>
            </p:cNvSpPr>
            <p:nvPr/>
          </p:nvSpPr>
          <p:spPr bwMode="auto">
            <a:xfrm>
              <a:off x="4000496" y="3571876"/>
              <a:ext cx="7858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70°</a:t>
              </a:r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 rot="6346767">
              <a:off x="3767132" y="3316280"/>
              <a:ext cx="428625" cy="28575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 rot="291543">
              <a:off x="3011476" y="4875208"/>
              <a:ext cx="428628" cy="28575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Дуга 32"/>
            <p:cNvSpPr/>
            <p:nvPr/>
          </p:nvSpPr>
          <p:spPr>
            <a:xfrm rot="291543">
              <a:off x="3019414" y="4806945"/>
              <a:ext cx="515941" cy="458789"/>
            </a:xfrm>
            <a:prstGeom prst="arc">
              <a:avLst>
                <a:gd name="adj1" fmla="val 15054350"/>
                <a:gd name="adj2" fmla="val 21171284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72188" y="642938"/>
            <a:ext cx="5572125" cy="128587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B00000"/>
                </a:solidFill>
              </a:rPr>
              <a:t/>
            </a:r>
            <a:br>
              <a:rPr lang="en-US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Намерете</a:t>
            </a:r>
            <a:r>
              <a:rPr lang="en-US" sz="2400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x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и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y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7652" name="Группа 35"/>
          <p:cNvGrpSpPr>
            <a:grpSpLocks/>
          </p:cNvGrpSpPr>
          <p:nvPr/>
        </p:nvGrpSpPr>
        <p:grpSpPr bwMode="auto">
          <a:xfrm>
            <a:off x="928688" y="1500188"/>
            <a:ext cx="6143625" cy="3929062"/>
            <a:chOff x="1357290" y="2357432"/>
            <a:chExt cx="5715017" cy="3071833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1250128" y="3250225"/>
              <a:ext cx="3071833" cy="1286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54" name="TextBox 24"/>
            <p:cNvSpPr txBox="1">
              <a:spLocks noChangeArrowheads="1"/>
            </p:cNvSpPr>
            <p:nvPr/>
          </p:nvSpPr>
          <p:spPr bwMode="auto">
            <a:xfrm>
              <a:off x="4357686" y="2857496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27655" name="TextBox 28"/>
            <p:cNvSpPr txBox="1">
              <a:spLocks noChangeArrowheads="1"/>
            </p:cNvSpPr>
            <p:nvPr/>
          </p:nvSpPr>
          <p:spPr bwMode="auto">
            <a:xfrm>
              <a:off x="1357290" y="400050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27656" name="TextBox 31"/>
            <p:cNvSpPr txBox="1">
              <a:spLocks noChangeArrowheads="1"/>
            </p:cNvSpPr>
            <p:nvPr/>
          </p:nvSpPr>
          <p:spPr bwMode="auto">
            <a:xfrm>
              <a:off x="1428728" y="242886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7657" name="TextBox 40"/>
            <p:cNvSpPr txBox="1">
              <a:spLocks noChangeArrowheads="1"/>
            </p:cNvSpPr>
            <p:nvPr/>
          </p:nvSpPr>
          <p:spPr bwMode="auto">
            <a:xfrm>
              <a:off x="4572000" y="2500306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x</a:t>
              </a:r>
              <a:endParaRPr lang="ru-RU" i="1"/>
            </a:p>
          </p:txBody>
        </p:sp>
        <p:sp>
          <p:nvSpPr>
            <p:cNvPr id="27658" name="TextBox 42"/>
            <p:cNvSpPr txBox="1">
              <a:spLocks noChangeArrowheads="1"/>
            </p:cNvSpPr>
            <p:nvPr/>
          </p:nvSpPr>
          <p:spPr bwMode="auto">
            <a:xfrm>
              <a:off x="4929190" y="4000504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40</a:t>
              </a:r>
              <a:r>
                <a:rPr lang="en-US"/>
                <a:t>°</a:t>
              </a:r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 bwMode="auto">
            <a:xfrm flipV="1">
              <a:off x="1428174" y="2857613"/>
              <a:ext cx="564413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Дуга 14"/>
            <p:cNvSpPr/>
            <p:nvPr/>
          </p:nvSpPr>
          <p:spPr bwMode="auto">
            <a:xfrm rot="12414605">
              <a:off x="2969899" y="2795556"/>
              <a:ext cx="428257" cy="285463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rot="16200000" flipH="1">
              <a:off x="3857878" y="2714352"/>
              <a:ext cx="2999847" cy="228600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62" name="TextBox 24"/>
            <p:cNvSpPr txBox="1">
              <a:spLocks noChangeArrowheads="1"/>
            </p:cNvSpPr>
            <p:nvPr/>
          </p:nvSpPr>
          <p:spPr bwMode="auto">
            <a:xfrm>
              <a:off x="5572132" y="450057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27663" name="TextBox 24"/>
            <p:cNvSpPr txBox="1">
              <a:spLocks noChangeArrowheads="1"/>
            </p:cNvSpPr>
            <p:nvPr/>
          </p:nvSpPr>
          <p:spPr bwMode="auto">
            <a:xfrm>
              <a:off x="2857488" y="242886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7664" name="TextBox 24"/>
            <p:cNvSpPr txBox="1">
              <a:spLocks noChangeArrowheads="1"/>
            </p:cNvSpPr>
            <p:nvPr/>
          </p:nvSpPr>
          <p:spPr bwMode="auto">
            <a:xfrm>
              <a:off x="2643174" y="457200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27665" name="TextBox 24"/>
            <p:cNvSpPr txBox="1">
              <a:spLocks noChangeArrowheads="1"/>
            </p:cNvSpPr>
            <p:nvPr/>
          </p:nvSpPr>
          <p:spPr bwMode="auto">
            <a:xfrm>
              <a:off x="2571736" y="2857496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8</a:t>
              </a:r>
              <a:r>
                <a:rPr lang="en-US"/>
                <a:t>0°</a:t>
              </a:r>
              <a:endParaRPr lang="ru-RU"/>
            </a:p>
          </p:txBody>
        </p:sp>
        <p:sp>
          <p:nvSpPr>
            <p:cNvPr id="30" name="Дуга 29"/>
            <p:cNvSpPr/>
            <p:nvPr/>
          </p:nvSpPr>
          <p:spPr bwMode="auto">
            <a:xfrm rot="585202">
              <a:off x="2377723" y="4250177"/>
              <a:ext cx="428257" cy="285463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Дуга 30"/>
            <p:cNvSpPr/>
            <p:nvPr/>
          </p:nvSpPr>
          <p:spPr bwMode="auto">
            <a:xfrm rot="16823167">
              <a:off x="5394131" y="4307999"/>
              <a:ext cx="429436" cy="286489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Дуга 32"/>
            <p:cNvSpPr/>
            <p:nvPr/>
          </p:nvSpPr>
          <p:spPr bwMode="auto">
            <a:xfrm rot="16200000">
              <a:off x="5321839" y="4179401"/>
              <a:ext cx="500182" cy="428257"/>
            </a:xfrm>
            <a:prstGeom prst="arc">
              <a:avLst>
                <a:gd name="adj1" fmla="val 15806486"/>
                <a:gd name="adj2" fmla="val 39240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 bwMode="auto">
            <a:xfrm flipV="1">
              <a:off x="1357290" y="4428902"/>
              <a:ext cx="5644133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670" name="TextBox 40"/>
            <p:cNvSpPr txBox="1">
              <a:spLocks noChangeArrowheads="1"/>
            </p:cNvSpPr>
            <p:nvPr/>
          </p:nvSpPr>
          <p:spPr bwMode="auto">
            <a:xfrm>
              <a:off x="4143372" y="2500306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y</a:t>
              </a:r>
              <a:endParaRPr lang="ru-RU" i="1"/>
            </a:p>
          </p:txBody>
        </p:sp>
        <p:sp>
          <p:nvSpPr>
            <p:cNvPr id="27671" name="TextBox 24"/>
            <p:cNvSpPr txBox="1">
              <a:spLocks noChangeArrowheads="1"/>
            </p:cNvSpPr>
            <p:nvPr/>
          </p:nvSpPr>
          <p:spPr bwMode="auto">
            <a:xfrm>
              <a:off x="2714612" y="4000504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8</a:t>
              </a:r>
              <a:r>
                <a:rPr lang="en-US"/>
                <a:t>0°</a:t>
              </a: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25" y="2500313"/>
            <a:ext cx="5572125" cy="642937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B00000"/>
                </a:solidFill>
              </a:rPr>
              <a:t/>
            </a:r>
            <a:br>
              <a:rPr lang="en-US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Намерете</a:t>
            </a:r>
            <a:r>
              <a:rPr lang="en-US" sz="2400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x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6" name="Группа 40"/>
          <p:cNvGrpSpPr>
            <a:grpSpLocks/>
          </p:cNvGrpSpPr>
          <p:nvPr/>
        </p:nvGrpSpPr>
        <p:grpSpPr bwMode="auto">
          <a:xfrm>
            <a:off x="642938" y="500063"/>
            <a:ext cx="7072312" cy="5500687"/>
            <a:chOff x="2857488" y="2285992"/>
            <a:chExt cx="3786213" cy="3357586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2678888" y="2464592"/>
              <a:ext cx="2000017" cy="164281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78" name="TextBox 24"/>
            <p:cNvSpPr txBox="1">
              <a:spLocks noChangeArrowheads="1"/>
            </p:cNvSpPr>
            <p:nvPr/>
          </p:nvSpPr>
          <p:spPr bwMode="auto">
            <a:xfrm>
              <a:off x="4143372" y="257174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  <p:sp>
          <p:nvSpPr>
            <p:cNvPr id="28679" name="TextBox 40"/>
            <p:cNvSpPr txBox="1">
              <a:spLocks noChangeArrowheads="1"/>
            </p:cNvSpPr>
            <p:nvPr/>
          </p:nvSpPr>
          <p:spPr bwMode="auto">
            <a:xfrm>
              <a:off x="5857884" y="485776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x</a:t>
              </a:r>
              <a:endParaRPr lang="ru-RU" i="1"/>
            </a:p>
          </p:txBody>
        </p:sp>
        <p:sp>
          <p:nvSpPr>
            <p:cNvPr id="28680" name="TextBox 42"/>
            <p:cNvSpPr txBox="1">
              <a:spLocks noChangeArrowheads="1"/>
            </p:cNvSpPr>
            <p:nvPr/>
          </p:nvSpPr>
          <p:spPr bwMode="auto">
            <a:xfrm>
              <a:off x="3786182" y="3000372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35°</a:t>
              </a:r>
              <a:endParaRPr lang="ru-RU"/>
            </a:p>
          </p:txBody>
        </p:sp>
        <p:sp>
          <p:nvSpPr>
            <p:cNvPr id="15" name="Дуга 14"/>
            <p:cNvSpPr/>
            <p:nvPr/>
          </p:nvSpPr>
          <p:spPr bwMode="auto">
            <a:xfrm rot="9288944">
              <a:off x="3975079" y="2723980"/>
              <a:ext cx="407942" cy="306204"/>
            </a:xfrm>
            <a:prstGeom prst="arc">
              <a:avLst>
                <a:gd name="adj1" fmla="val 17120011"/>
                <a:gd name="adj2" fmla="val 68212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rot="16200000" flipH="1">
              <a:off x="3357667" y="2715047"/>
              <a:ext cx="3000025" cy="228532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3" name="TextBox 24"/>
            <p:cNvSpPr txBox="1">
              <a:spLocks noChangeArrowheads="1"/>
            </p:cNvSpPr>
            <p:nvPr/>
          </p:nvSpPr>
          <p:spPr bwMode="auto">
            <a:xfrm>
              <a:off x="5572132" y="450057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endParaRPr lang="ru-RU"/>
            </a:p>
          </p:txBody>
        </p:sp>
        <p:sp>
          <p:nvSpPr>
            <p:cNvPr id="28684" name="TextBox 24"/>
            <p:cNvSpPr txBox="1">
              <a:spLocks noChangeArrowheads="1"/>
            </p:cNvSpPr>
            <p:nvPr/>
          </p:nvSpPr>
          <p:spPr bwMode="auto">
            <a:xfrm>
              <a:off x="2928926" y="350043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F</a:t>
              </a:r>
              <a:endParaRPr lang="ru-RU"/>
            </a:p>
          </p:txBody>
        </p:sp>
        <p:sp>
          <p:nvSpPr>
            <p:cNvPr id="28685" name="TextBox 24"/>
            <p:cNvSpPr txBox="1">
              <a:spLocks noChangeArrowheads="1"/>
            </p:cNvSpPr>
            <p:nvPr/>
          </p:nvSpPr>
          <p:spPr bwMode="auto">
            <a:xfrm>
              <a:off x="4000496" y="5000636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endParaRPr lang="ru-RU"/>
            </a:p>
          </p:txBody>
        </p:sp>
        <p:sp>
          <p:nvSpPr>
            <p:cNvPr id="28686" name="TextBox 24"/>
            <p:cNvSpPr txBox="1">
              <a:spLocks noChangeArrowheads="1"/>
            </p:cNvSpPr>
            <p:nvPr/>
          </p:nvSpPr>
          <p:spPr bwMode="auto">
            <a:xfrm>
              <a:off x="3571868" y="3500438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145°</a:t>
              </a:r>
              <a:endParaRPr lang="ru-RU"/>
            </a:p>
          </p:txBody>
        </p:sp>
        <p:sp>
          <p:nvSpPr>
            <p:cNvPr id="30" name="Дуга 29"/>
            <p:cNvSpPr/>
            <p:nvPr/>
          </p:nvSpPr>
          <p:spPr bwMode="auto">
            <a:xfrm rot="16554511">
              <a:off x="3949119" y="4800696"/>
              <a:ext cx="429267" cy="285560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Дуга 30"/>
            <p:cNvSpPr/>
            <p:nvPr/>
          </p:nvSpPr>
          <p:spPr bwMode="auto">
            <a:xfrm rot="3360933">
              <a:off x="3163727" y="3506715"/>
              <a:ext cx="341088" cy="287259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Дуга 32"/>
            <p:cNvSpPr/>
            <p:nvPr/>
          </p:nvSpPr>
          <p:spPr bwMode="auto">
            <a:xfrm rot="9308335">
              <a:off x="3924087" y="2657119"/>
              <a:ext cx="500579" cy="429267"/>
            </a:xfrm>
            <a:prstGeom prst="arc">
              <a:avLst>
                <a:gd name="adj1" fmla="val 16538478"/>
                <a:gd name="adj2" fmla="val 39240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2857488" y="4929425"/>
              <a:ext cx="3786213" cy="9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1" name="TextBox 24"/>
            <p:cNvSpPr txBox="1">
              <a:spLocks noChangeArrowheads="1"/>
            </p:cNvSpPr>
            <p:nvPr/>
          </p:nvSpPr>
          <p:spPr bwMode="auto">
            <a:xfrm>
              <a:off x="3643306" y="4572008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50°</a:t>
              </a:r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 bwMode="auto">
            <a:xfrm rot="16200000" flipH="1">
              <a:off x="2607628" y="3393101"/>
              <a:ext cx="2571727" cy="19292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Дуга 37"/>
            <p:cNvSpPr/>
            <p:nvPr/>
          </p:nvSpPr>
          <p:spPr bwMode="auto">
            <a:xfrm rot="3360933">
              <a:off x="3091226" y="3427899"/>
              <a:ext cx="531982" cy="358649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0" name="Дуга 39"/>
            <p:cNvSpPr/>
            <p:nvPr/>
          </p:nvSpPr>
          <p:spPr bwMode="auto">
            <a:xfrm rot="3360933">
              <a:off x="3088102" y="3357419"/>
              <a:ext cx="610470" cy="500579"/>
            </a:xfrm>
            <a:prstGeom prst="arc">
              <a:avLst>
                <a:gd name="adj1" fmla="val 15627378"/>
                <a:gd name="adj2" fmla="val 3103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7438" y="571500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Дадено:</a:t>
            </a:r>
            <a:r>
              <a:rPr lang="en-US" sz="2400" smtClean="0">
                <a:solidFill>
                  <a:srgbClr val="B00000"/>
                </a:solidFill>
              </a:rPr>
              <a:t> &lt;</a:t>
            </a:r>
            <a:r>
              <a:rPr lang="en-US" sz="2400" i="1" smtClean="0">
                <a:solidFill>
                  <a:srgbClr val="B00000"/>
                </a:solidFill>
              </a:rPr>
              <a:t>ABE</a:t>
            </a:r>
            <a:r>
              <a:rPr lang="en-US" sz="2400" smtClean="0">
                <a:solidFill>
                  <a:srgbClr val="B00000"/>
                </a:solidFill>
              </a:rPr>
              <a:t>=&lt;</a:t>
            </a:r>
            <a:r>
              <a:rPr lang="en-US" sz="2400" i="1" smtClean="0">
                <a:solidFill>
                  <a:srgbClr val="B00000"/>
                </a:solidFill>
              </a:rPr>
              <a:t>CBE</a:t>
            </a:r>
            <a:r>
              <a:rPr lang="en-US" sz="2400" smtClean="0">
                <a:solidFill>
                  <a:srgbClr val="B00000"/>
                </a:solidFill>
              </a:rPr>
              <a:t/>
            </a:r>
            <a:br>
              <a:rPr lang="en-US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Намерете</a:t>
            </a:r>
            <a:r>
              <a:rPr lang="en-US" sz="2400" smtClean="0">
                <a:solidFill>
                  <a:srgbClr val="B00000"/>
                </a:solidFill>
              </a:rPr>
              <a:t>  </a:t>
            </a:r>
            <a:r>
              <a:rPr lang="en-US" sz="2400" i="1" smtClean="0">
                <a:solidFill>
                  <a:srgbClr val="B00000"/>
                </a:solidFill>
              </a:rPr>
              <a:t>x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700" name="Группа 46"/>
          <p:cNvGrpSpPr>
            <a:grpSpLocks/>
          </p:cNvGrpSpPr>
          <p:nvPr/>
        </p:nvGrpSpPr>
        <p:grpSpPr bwMode="auto">
          <a:xfrm>
            <a:off x="928688" y="1643063"/>
            <a:ext cx="7072312" cy="4000500"/>
            <a:chOff x="2071670" y="2928934"/>
            <a:chExt cx="4286276" cy="2369593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1500354" y="3786268"/>
              <a:ext cx="2214441" cy="6427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02" name="TextBox 24"/>
            <p:cNvSpPr txBox="1">
              <a:spLocks noChangeArrowheads="1"/>
            </p:cNvSpPr>
            <p:nvPr/>
          </p:nvSpPr>
          <p:spPr bwMode="auto">
            <a:xfrm>
              <a:off x="3643306" y="485776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  <p:sp>
          <p:nvSpPr>
            <p:cNvPr id="29703" name="TextBox 40"/>
            <p:cNvSpPr txBox="1">
              <a:spLocks noChangeArrowheads="1"/>
            </p:cNvSpPr>
            <p:nvPr/>
          </p:nvSpPr>
          <p:spPr bwMode="auto">
            <a:xfrm>
              <a:off x="2428860" y="450057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x</a:t>
              </a:r>
              <a:endParaRPr lang="ru-RU" i="1"/>
            </a:p>
          </p:txBody>
        </p:sp>
        <p:sp>
          <p:nvSpPr>
            <p:cNvPr id="29704" name="TextBox 42"/>
            <p:cNvSpPr txBox="1">
              <a:spLocks noChangeArrowheads="1"/>
            </p:cNvSpPr>
            <p:nvPr/>
          </p:nvSpPr>
          <p:spPr bwMode="auto">
            <a:xfrm>
              <a:off x="5786446" y="3000372"/>
              <a:ext cx="5715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51°</a:t>
              </a:r>
              <a:endParaRPr lang="ru-RU"/>
            </a:p>
          </p:txBody>
        </p:sp>
        <p:sp>
          <p:nvSpPr>
            <p:cNvPr id="15" name="Дуга 14"/>
            <p:cNvSpPr/>
            <p:nvPr/>
          </p:nvSpPr>
          <p:spPr bwMode="auto">
            <a:xfrm>
              <a:off x="5429494" y="3143326"/>
              <a:ext cx="407942" cy="306543"/>
            </a:xfrm>
            <a:prstGeom prst="arc">
              <a:avLst>
                <a:gd name="adj1" fmla="val 18020920"/>
                <a:gd name="adj2" fmla="val 68212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rot="5400000">
              <a:off x="4000442" y="3286176"/>
              <a:ext cx="2214441" cy="14999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07" name="TextBox 24"/>
            <p:cNvSpPr txBox="1">
              <a:spLocks noChangeArrowheads="1"/>
            </p:cNvSpPr>
            <p:nvPr/>
          </p:nvSpPr>
          <p:spPr bwMode="auto">
            <a:xfrm>
              <a:off x="2500298" y="292893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29708" name="TextBox 24"/>
            <p:cNvSpPr txBox="1">
              <a:spLocks noChangeArrowheads="1"/>
            </p:cNvSpPr>
            <p:nvPr/>
          </p:nvSpPr>
          <p:spPr bwMode="auto">
            <a:xfrm>
              <a:off x="4572000" y="485776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29709" name="TextBox 24"/>
            <p:cNvSpPr txBox="1">
              <a:spLocks noChangeArrowheads="1"/>
            </p:cNvSpPr>
            <p:nvPr/>
          </p:nvSpPr>
          <p:spPr bwMode="auto">
            <a:xfrm>
              <a:off x="2428860" y="492919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29710" name="TextBox 24"/>
            <p:cNvSpPr txBox="1">
              <a:spLocks noChangeArrowheads="1"/>
            </p:cNvSpPr>
            <p:nvPr/>
          </p:nvSpPr>
          <p:spPr bwMode="auto">
            <a:xfrm>
              <a:off x="4071934" y="4429132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129°</a:t>
              </a:r>
              <a:endParaRPr lang="ru-RU"/>
            </a:p>
          </p:txBody>
        </p:sp>
        <p:sp>
          <p:nvSpPr>
            <p:cNvPr id="30" name="Дуга 29"/>
            <p:cNvSpPr/>
            <p:nvPr/>
          </p:nvSpPr>
          <p:spPr bwMode="auto">
            <a:xfrm rot="17805647">
              <a:off x="4291437" y="4760108"/>
              <a:ext cx="468277" cy="339631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Дуга 30"/>
            <p:cNvSpPr/>
            <p:nvPr/>
          </p:nvSpPr>
          <p:spPr bwMode="auto">
            <a:xfrm rot="17783968">
              <a:off x="4362780" y="4806782"/>
              <a:ext cx="356379" cy="245343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2142867" y="4857519"/>
              <a:ext cx="4215079" cy="94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14" name="TextBox 24"/>
            <p:cNvSpPr txBox="1">
              <a:spLocks noChangeArrowheads="1"/>
            </p:cNvSpPr>
            <p:nvPr/>
          </p:nvSpPr>
          <p:spPr bwMode="auto">
            <a:xfrm>
              <a:off x="3214678" y="4500570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52°</a:t>
              </a:r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 bwMode="auto">
            <a:xfrm rot="16200000" flipH="1">
              <a:off x="2571520" y="3571766"/>
              <a:ext cx="1785657" cy="135756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Дуга 39"/>
            <p:cNvSpPr/>
            <p:nvPr/>
          </p:nvSpPr>
          <p:spPr bwMode="auto">
            <a:xfrm rot="6154843">
              <a:off x="2504490" y="3104295"/>
              <a:ext cx="610265" cy="498382"/>
            </a:xfrm>
            <a:prstGeom prst="arc">
              <a:avLst>
                <a:gd name="adj1" fmla="val 15627378"/>
                <a:gd name="adj2" fmla="val 3103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071670" y="3357717"/>
              <a:ext cx="4215079" cy="9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18" name="TextBox 24"/>
            <p:cNvSpPr txBox="1">
              <a:spLocks noChangeArrowheads="1"/>
            </p:cNvSpPr>
            <p:nvPr/>
          </p:nvSpPr>
          <p:spPr bwMode="auto">
            <a:xfrm>
              <a:off x="5286380" y="292893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36" name="Дуга 35"/>
            <p:cNvSpPr/>
            <p:nvPr/>
          </p:nvSpPr>
          <p:spPr bwMode="auto">
            <a:xfrm rot="16619871">
              <a:off x="3678381" y="4779795"/>
              <a:ext cx="286796" cy="178956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Дуга 38"/>
            <p:cNvSpPr/>
            <p:nvPr/>
          </p:nvSpPr>
          <p:spPr bwMode="auto">
            <a:xfrm rot="15646733">
              <a:off x="3627965" y="4575175"/>
              <a:ext cx="378007" cy="436806"/>
            </a:xfrm>
            <a:prstGeom prst="arc">
              <a:avLst>
                <a:gd name="adj1" fmla="val 15538839"/>
                <a:gd name="adj2" fmla="val 2094908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Дуга 40"/>
            <p:cNvSpPr/>
            <p:nvPr/>
          </p:nvSpPr>
          <p:spPr bwMode="auto">
            <a:xfrm rot="16036275">
              <a:off x="3730357" y="4592898"/>
              <a:ext cx="288677" cy="407942"/>
            </a:xfrm>
            <a:prstGeom prst="arc">
              <a:avLst>
                <a:gd name="adj1" fmla="val 15538839"/>
                <a:gd name="adj2" fmla="val 1961197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5715245" y="3214790"/>
              <a:ext cx="142395" cy="7898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71813" y="500063"/>
            <a:ext cx="3000375" cy="7143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Намерете: </a:t>
            </a:r>
            <a:r>
              <a:rPr lang="en-US" sz="2400" i="1" smtClean="0">
                <a:solidFill>
                  <a:srgbClr val="B00000"/>
                </a:solidFill>
              </a:rPr>
              <a:t>x</a:t>
            </a:r>
            <a:r>
              <a:rPr lang="ru-RU" sz="2400" i="1" smtClean="0">
                <a:solidFill>
                  <a:srgbClr val="B00000"/>
                </a:solidFill>
              </a:rPr>
              <a:t>.</a:t>
            </a: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0724" name="Группа 46"/>
          <p:cNvGrpSpPr>
            <a:grpSpLocks/>
          </p:cNvGrpSpPr>
          <p:nvPr/>
        </p:nvGrpSpPr>
        <p:grpSpPr bwMode="auto">
          <a:xfrm>
            <a:off x="642938" y="1571625"/>
            <a:ext cx="6429375" cy="4441825"/>
            <a:chOff x="2071670" y="2928934"/>
            <a:chExt cx="4500589" cy="2369593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1499989" y="3786226"/>
              <a:ext cx="2214613" cy="6423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26" name="TextBox 24"/>
            <p:cNvSpPr txBox="1">
              <a:spLocks noChangeArrowheads="1"/>
            </p:cNvSpPr>
            <p:nvPr/>
          </p:nvSpPr>
          <p:spPr bwMode="auto">
            <a:xfrm>
              <a:off x="4429124" y="292893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T</a:t>
              </a:r>
              <a:endParaRPr lang="ru-RU"/>
            </a:p>
          </p:txBody>
        </p:sp>
        <p:sp>
          <p:nvSpPr>
            <p:cNvPr id="30727" name="TextBox 40"/>
            <p:cNvSpPr txBox="1">
              <a:spLocks noChangeArrowheads="1"/>
            </p:cNvSpPr>
            <p:nvPr/>
          </p:nvSpPr>
          <p:spPr bwMode="auto">
            <a:xfrm>
              <a:off x="4643438" y="328612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i="1"/>
                <a:t>x</a:t>
              </a:r>
              <a:endParaRPr lang="ru-RU" i="1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 bwMode="auto">
            <a:xfrm rot="16200000" flipH="1">
              <a:off x="4750961" y="3678981"/>
              <a:ext cx="2285751" cy="7856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29" name="TextBox 24"/>
            <p:cNvSpPr txBox="1">
              <a:spLocks noChangeArrowheads="1"/>
            </p:cNvSpPr>
            <p:nvPr/>
          </p:nvSpPr>
          <p:spPr bwMode="auto">
            <a:xfrm>
              <a:off x="2500298" y="2928934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N</a:t>
              </a:r>
              <a:endParaRPr lang="ru-RU"/>
            </a:p>
          </p:txBody>
        </p:sp>
        <p:sp>
          <p:nvSpPr>
            <p:cNvPr id="30730" name="TextBox 24"/>
            <p:cNvSpPr txBox="1">
              <a:spLocks noChangeArrowheads="1"/>
            </p:cNvSpPr>
            <p:nvPr/>
          </p:nvSpPr>
          <p:spPr bwMode="auto">
            <a:xfrm>
              <a:off x="6143636" y="4429132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P</a:t>
              </a:r>
              <a:endParaRPr lang="ru-RU"/>
            </a:p>
          </p:txBody>
        </p:sp>
        <p:sp>
          <p:nvSpPr>
            <p:cNvPr id="30731" name="TextBox 24"/>
            <p:cNvSpPr txBox="1">
              <a:spLocks noChangeArrowheads="1"/>
            </p:cNvSpPr>
            <p:nvPr/>
          </p:nvSpPr>
          <p:spPr bwMode="auto">
            <a:xfrm>
              <a:off x="2357422" y="492919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  <p:sp>
          <p:nvSpPr>
            <p:cNvPr id="30732" name="TextBox 24"/>
            <p:cNvSpPr txBox="1">
              <a:spLocks noChangeArrowheads="1"/>
            </p:cNvSpPr>
            <p:nvPr/>
          </p:nvSpPr>
          <p:spPr bwMode="auto">
            <a:xfrm>
              <a:off x="2857488" y="3429000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112°</a:t>
              </a:r>
              <a:endParaRPr lang="ru-RU"/>
            </a:p>
          </p:txBody>
        </p:sp>
        <p:sp>
          <p:nvSpPr>
            <p:cNvPr id="31" name="Дуга 30"/>
            <p:cNvSpPr/>
            <p:nvPr/>
          </p:nvSpPr>
          <p:spPr bwMode="auto">
            <a:xfrm>
              <a:off x="2286142" y="4643036"/>
              <a:ext cx="355602" cy="317583"/>
            </a:xfrm>
            <a:prstGeom prst="arc">
              <a:avLst>
                <a:gd name="adj1" fmla="val 16200000"/>
                <a:gd name="adj2" fmla="val 95669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2142790" y="4857299"/>
              <a:ext cx="4214996" cy="1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5" name="TextBox 24"/>
            <p:cNvSpPr txBox="1">
              <a:spLocks noChangeArrowheads="1"/>
            </p:cNvSpPr>
            <p:nvPr/>
          </p:nvSpPr>
          <p:spPr bwMode="auto">
            <a:xfrm>
              <a:off x="2571736" y="4429132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68°</a:t>
              </a:r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4143052" y="3072058"/>
              <a:ext cx="2000262" cy="1785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Дуга 39"/>
            <p:cNvSpPr/>
            <p:nvPr/>
          </p:nvSpPr>
          <p:spPr bwMode="auto">
            <a:xfrm rot="6154843">
              <a:off x="2543222" y="3073524"/>
              <a:ext cx="547090" cy="496732"/>
            </a:xfrm>
            <a:prstGeom prst="arc">
              <a:avLst>
                <a:gd name="adj1" fmla="val 15627378"/>
                <a:gd name="adj2" fmla="val 21510076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071670" y="3357459"/>
              <a:ext cx="4214996" cy="169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739" name="TextBox 24"/>
            <p:cNvSpPr txBox="1">
              <a:spLocks noChangeArrowheads="1"/>
            </p:cNvSpPr>
            <p:nvPr/>
          </p:nvSpPr>
          <p:spPr bwMode="auto">
            <a:xfrm>
              <a:off x="5643570" y="3000372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K</a:t>
              </a:r>
              <a:endParaRPr lang="ru-RU"/>
            </a:p>
          </p:txBody>
        </p:sp>
        <p:sp>
          <p:nvSpPr>
            <p:cNvPr id="36" name="Дуга 35"/>
            <p:cNvSpPr/>
            <p:nvPr/>
          </p:nvSpPr>
          <p:spPr bwMode="auto">
            <a:xfrm rot="4164752">
              <a:off x="5423824" y="3207803"/>
              <a:ext cx="448851" cy="450059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9" name="Дуга 38"/>
            <p:cNvSpPr/>
            <p:nvPr/>
          </p:nvSpPr>
          <p:spPr bwMode="auto">
            <a:xfrm rot="15646733">
              <a:off x="5913897" y="4575420"/>
              <a:ext cx="377712" cy="436724"/>
            </a:xfrm>
            <a:prstGeom prst="arc">
              <a:avLst>
                <a:gd name="adj1" fmla="val 15538839"/>
                <a:gd name="adj2" fmla="val 213362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Дуга 40"/>
            <p:cNvSpPr/>
            <p:nvPr/>
          </p:nvSpPr>
          <p:spPr bwMode="auto">
            <a:xfrm rot="16036275">
              <a:off x="6036034" y="4609611"/>
              <a:ext cx="337908" cy="423389"/>
            </a:xfrm>
            <a:prstGeom prst="arc">
              <a:avLst>
                <a:gd name="adj1" fmla="val 15538839"/>
                <a:gd name="adj2" fmla="val 1961197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743" name="TextBox 24"/>
            <p:cNvSpPr txBox="1">
              <a:spLocks noChangeArrowheads="1"/>
            </p:cNvSpPr>
            <p:nvPr/>
          </p:nvSpPr>
          <p:spPr bwMode="auto">
            <a:xfrm>
              <a:off x="5786446" y="3357562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68°</a:t>
              </a:r>
              <a:endParaRPr lang="ru-RU"/>
            </a:p>
          </p:txBody>
        </p:sp>
        <p:sp>
          <p:nvSpPr>
            <p:cNvPr id="45" name="Дуга 44"/>
            <p:cNvSpPr/>
            <p:nvPr/>
          </p:nvSpPr>
          <p:spPr bwMode="auto">
            <a:xfrm rot="6154843">
              <a:off x="2702410" y="3218553"/>
              <a:ext cx="232047" cy="277814"/>
            </a:xfrm>
            <a:prstGeom prst="arc">
              <a:avLst>
                <a:gd name="adj1" fmla="val 15627378"/>
                <a:gd name="adj2" fmla="val 3103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Дуга 45"/>
            <p:cNvSpPr/>
            <p:nvPr/>
          </p:nvSpPr>
          <p:spPr bwMode="auto">
            <a:xfrm rot="6154843">
              <a:off x="2625613" y="3160767"/>
              <a:ext cx="352305" cy="393385"/>
            </a:xfrm>
            <a:prstGeom prst="arc">
              <a:avLst>
                <a:gd name="adj1" fmla="val 15731218"/>
                <a:gd name="adj2" fmla="val 3103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43063" y="357188"/>
            <a:ext cx="5143500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 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bg-BG" sz="2400" dirty="0" smtClean="0">
                <a:solidFill>
                  <a:srgbClr val="B00000"/>
                </a:solidFill>
              </a:rPr>
              <a:t>&lt;</a:t>
            </a:r>
            <a:r>
              <a:rPr lang="ru-RU" sz="2400" dirty="0" smtClean="0">
                <a:solidFill>
                  <a:srgbClr val="B00000"/>
                </a:solidFill>
              </a:rPr>
              <a:t>1=32°,  &lt;2=32° </a:t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</a:t>
            </a:r>
            <a:r>
              <a:rPr lang="en-US" sz="2400" dirty="0" smtClean="0">
                <a:solidFill>
                  <a:srgbClr val="B00000"/>
                </a:solidFill>
              </a:rPr>
              <a:t>, </a:t>
            </a:r>
            <a:r>
              <a:rPr lang="bg-BG" sz="2400" dirty="0" smtClean="0">
                <a:solidFill>
                  <a:srgbClr val="B00000"/>
                </a:solidFill>
              </a:rPr>
              <a:t>че</a:t>
            </a:r>
            <a:r>
              <a:rPr lang="ru-RU" sz="2400" dirty="0" smtClean="0">
                <a:solidFill>
                  <a:srgbClr val="B00000"/>
                </a:solidFill>
              </a:rPr>
              <a:t>: </a:t>
            </a:r>
            <a:r>
              <a:rPr lang="en-US" sz="2400" i="1" dirty="0" smtClean="0">
                <a:solidFill>
                  <a:srgbClr val="B00000"/>
                </a:solidFill>
              </a:rPr>
              <a:t>a||b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4099" name="Группа 26"/>
          <p:cNvGrpSpPr>
            <a:grpSpLocks/>
          </p:cNvGrpSpPr>
          <p:nvPr/>
        </p:nvGrpSpPr>
        <p:grpSpPr bwMode="auto">
          <a:xfrm>
            <a:off x="1285875" y="1643063"/>
            <a:ext cx="5572125" cy="4227512"/>
            <a:chOff x="1285852" y="1643050"/>
            <a:chExt cx="5572164" cy="422698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285852" y="1643050"/>
              <a:ext cx="4429156" cy="27857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2000232" y="2500193"/>
              <a:ext cx="4500595" cy="214285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02" name="TextBox 24"/>
            <p:cNvSpPr txBox="1">
              <a:spLocks noChangeArrowheads="1"/>
            </p:cNvSpPr>
            <p:nvPr/>
          </p:nvSpPr>
          <p:spPr bwMode="auto">
            <a:xfrm>
              <a:off x="3500430" y="292893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4103" name="TextBox 25"/>
            <p:cNvSpPr txBox="1">
              <a:spLocks noChangeArrowheads="1"/>
            </p:cNvSpPr>
            <p:nvPr/>
          </p:nvSpPr>
          <p:spPr bwMode="auto">
            <a:xfrm>
              <a:off x="2500298" y="550070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4104" name="TextBox 28"/>
            <p:cNvSpPr txBox="1">
              <a:spLocks noChangeArrowheads="1"/>
            </p:cNvSpPr>
            <p:nvPr/>
          </p:nvSpPr>
          <p:spPr bwMode="auto">
            <a:xfrm>
              <a:off x="1357290" y="428625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4105" name="TextBox 31"/>
            <p:cNvSpPr txBox="1">
              <a:spLocks noChangeArrowheads="1"/>
            </p:cNvSpPr>
            <p:nvPr/>
          </p:nvSpPr>
          <p:spPr bwMode="auto">
            <a:xfrm>
              <a:off x="1785918" y="2428868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4106" name="TextBox 40"/>
            <p:cNvSpPr txBox="1">
              <a:spLocks noChangeArrowheads="1"/>
            </p:cNvSpPr>
            <p:nvPr/>
          </p:nvSpPr>
          <p:spPr bwMode="auto">
            <a:xfrm>
              <a:off x="4572000" y="378619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 flipV="1">
              <a:off x="2428860" y="2857335"/>
              <a:ext cx="4429156" cy="27857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8938" y="785813"/>
            <a:ext cx="4000500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 </a:t>
            </a:r>
            <a:r>
              <a:rPr lang="en-US" sz="2400" i="1" dirty="0" smtClean="0">
                <a:solidFill>
                  <a:srgbClr val="B00000"/>
                </a:solidFill>
              </a:rPr>
              <a:t>AB</a:t>
            </a:r>
            <a:r>
              <a:rPr lang="en-US" sz="2400" dirty="0" smtClean="0">
                <a:solidFill>
                  <a:srgbClr val="B00000"/>
                </a:solidFill>
              </a:rPr>
              <a:t>||</a:t>
            </a:r>
            <a:r>
              <a:rPr lang="en-US" sz="2400" i="1" dirty="0" smtClean="0">
                <a:solidFill>
                  <a:srgbClr val="B00000"/>
                </a:solidFill>
              </a:rPr>
              <a:t>DE</a:t>
            </a:r>
            <a:r>
              <a:rPr lang="ru-RU" sz="2400" dirty="0" smtClean="0">
                <a:solidFill>
                  <a:srgbClr val="B00000"/>
                </a:solidFill>
              </a:rPr>
              <a:t>.</a:t>
            </a:r>
            <a:r>
              <a:rPr lang="en-US" sz="2400" dirty="0" smtClean="0">
                <a:solidFill>
                  <a:srgbClr val="B00000"/>
                </a:solidFill>
              </a:rPr>
              <a:t/>
            </a:r>
            <a:br>
              <a:rPr lang="en-US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Докажете:    </a:t>
            </a:r>
            <a:r>
              <a:rPr lang="ru-RU" sz="2400" dirty="0" smtClean="0">
                <a:solidFill>
                  <a:srgbClr val="B00000"/>
                </a:solidFill>
              </a:rPr>
              <a:t>&lt;1</a:t>
            </a:r>
            <a:r>
              <a:rPr lang="ru-RU" sz="2400" dirty="0" smtClean="0">
                <a:solidFill>
                  <a:srgbClr val="B00000"/>
                </a:solidFill>
              </a:rPr>
              <a:t>+ &lt;</a:t>
            </a:r>
            <a:r>
              <a:rPr lang="ru-RU" sz="2400" dirty="0" smtClean="0">
                <a:solidFill>
                  <a:srgbClr val="B00000"/>
                </a:solidFill>
              </a:rPr>
              <a:t>2</a:t>
            </a:r>
            <a:r>
              <a:rPr lang="ru-RU" sz="2400" dirty="0" smtClean="0">
                <a:solidFill>
                  <a:srgbClr val="B00000"/>
                </a:solidFill>
              </a:rPr>
              <a:t>= </a:t>
            </a:r>
            <a:r>
              <a:rPr lang="ru-RU" sz="2400" dirty="0" smtClean="0">
                <a:solidFill>
                  <a:srgbClr val="B00000"/>
                </a:solidFill>
              </a:rPr>
              <a:t>&lt;3</a:t>
            </a:r>
            <a:endParaRPr lang="ru-RU" sz="2400" i="1" dirty="0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1748" name="Группа 41"/>
          <p:cNvGrpSpPr>
            <a:grpSpLocks/>
          </p:cNvGrpSpPr>
          <p:nvPr/>
        </p:nvGrpSpPr>
        <p:grpSpPr bwMode="auto">
          <a:xfrm>
            <a:off x="1928813" y="2286000"/>
            <a:ext cx="4500562" cy="3013075"/>
            <a:chOff x="1928794" y="2285992"/>
            <a:chExt cx="4500594" cy="3012538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10800000" flipV="1">
              <a:off x="2143108" y="3857337"/>
              <a:ext cx="1357323" cy="99994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59" name="TextBox 24"/>
            <p:cNvSpPr txBox="1">
              <a:spLocks noChangeArrowheads="1"/>
            </p:cNvSpPr>
            <p:nvPr/>
          </p:nvSpPr>
          <p:spPr bwMode="auto">
            <a:xfrm>
              <a:off x="1928794" y="2285992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31760" name="TextBox 24"/>
            <p:cNvSpPr txBox="1">
              <a:spLocks noChangeArrowheads="1"/>
            </p:cNvSpPr>
            <p:nvPr/>
          </p:nvSpPr>
          <p:spPr bwMode="auto">
            <a:xfrm>
              <a:off x="2428860" y="278605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1</a:t>
              </a:r>
              <a:endParaRPr lang="ru-RU"/>
            </a:p>
          </p:txBody>
        </p:sp>
        <p:sp>
          <p:nvSpPr>
            <p:cNvPr id="31761" name="TextBox 24"/>
            <p:cNvSpPr txBox="1">
              <a:spLocks noChangeArrowheads="1"/>
            </p:cNvSpPr>
            <p:nvPr/>
          </p:nvSpPr>
          <p:spPr bwMode="auto">
            <a:xfrm>
              <a:off x="6000760" y="4929198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  <p:sp>
          <p:nvSpPr>
            <p:cNvPr id="31762" name="TextBox 24"/>
            <p:cNvSpPr txBox="1">
              <a:spLocks noChangeArrowheads="1"/>
            </p:cNvSpPr>
            <p:nvPr/>
          </p:nvSpPr>
          <p:spPr bwMode="auto">
            <a:xfrm>
              <a:off x="2143108" y="492919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D</a:t>
              </a:r>
              <a:endParaRPr lang="ru-RU"/>
            </a:p>
          </p:txBody>
        </p:sp>
        <p:sp>
          <p:nvSpPr>
            <p:cNvPr id="31763" name="TextBox 24"/>
            <p:cNvSpPr txBox="1">
              <a:spLocks noChangeArrowheads="1"/>
            </p:cNvSpPr>
            <p:nvPr/>
          </p:nvSpPr>
          <p:spPr bwMode="auto">
            <a:xfrm>
              <a:off x="2857488" y="3643314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3</a:t>
              </a:r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2143108" y="4857284"/>
              <a:ext cx="421484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5" name="TextBox 24"/>
            <p:cNvSpPr txBox="1">
              <a:spLocks noChangeArrowheads="1"/>
            </p:cNvSpPr>
            <p:nvPr/>
          </p:nvSpPr>
          <p:spPr bwMode="auto">
            <a:xfrm>
              <a:off x="2643174" y="450057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2</a:t>
              </a:r>
              <a:endParaRPr lang="ru-RU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 bwMode="auto">
            <a:xfrm>
              <a:off x="2071670" y="2785966"/>
              <a:ext cx="1428760" cy="107137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071670" y="2785966"/>
              <a:ext cx="421484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68" name="TextBox 24"/>
            <p:cNvSpPr txBox="1">
              <a:spLocks noChangeArrowheads="1"/>
            </p:cNvSpPr>
            <p:nvPr/>
          </p:nvSpPr>
          <p:spPr bwMode="auto">
            <a:xfrm>
              <a:off x="6000760" y="235743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6" name="Дуга 35"/>
            <p:cNvSpPr/>
            <p:nvPr/>
          </p:nvSpPr>
          <p:spPr bwMode="auto">
            <a:xfrm rot="1334914">
              <a:off x="2211371" y="4568410"/>
              <a:ext cx="449265" cy="452357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1" name="Дуга 40"/>
            <p:cNvSpPr/>
            <p:nvPr/>
          </p:nvSpPr>
          <p:spPr bwMode="auto">
            <a:xfrm rot="5001381">
              <a:off x="2062176" y="2622443"/>
              <a:ext cx="336490" cy="425453"/>
            </a:xfrm>
            <a:prstGeom prst="arc">
              <a:avLst>
                <a:gd name="adj1" fmla="val 15538839"/>
                <a:gd name="adj2" fmla="val 1961197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771" name="TextBox 24"/>
            <p:cNvSpPr txBox="1">
              <a:spLocks noChangeArrowheads="1"/>
            </p:cNvSpPr>
            <p:nvPr/>
          </p:nvSpPr>
          <p:spPr bwMode="auto">
            <a:xfrm>
              <a:off x="3500430" y="3643314"/>
              <a:ext cx="78581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  <a:endParaRPr lang="ru-RU"/>
            </a:p>
          </p:txBody>
        </p:sp>
        <p:sp>
          <p:nvSpPr>
            <p:cNvPr id="46" name="Дуга 45"/>
            <p:cNvSpPr/>
            <p:nvPr/>
          </p:nvSpPr>
          <p:spPr bwMode="auto">
            <a:xfrm rot="13088906">
              <a:off x="3227378" y="3638301"/>
              <a:ext cx="350839" cy="393630"/>
            </a:xfrm>
            <a:prstGeom prst="arc">
              <a:avLst>
                <a:gd name="adj1" fmla="val 15731218"/>
                <a:gd name="adj2" fmla="val 3103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Дуга 32"/>
            <p:cNvSpPr/>
            <p:nvPr/>
          </p:nvSpPr>
          <p:spPr bwMode="auto">
            <a:xfrm rot="1334914">
              <a:off x="2203433" y="4625550"/>
              <a:ext cx="361953" cy="392043"/>
            </a:xfrm>
            <a:prstGeom prst="arc">
              <a:avLst>
                <a:gd name="adj1" fmla="val 16200000"/>
                <a:gd name="adj2" fmla="val 2093118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7" name="Дуга 36"/>
            <p:cNvSpPr/>
            <p:nvPr/>
          </p:nvSpPr>
          <p:spPr bwMode="auto">
            <a:xfrm rot="13088906">
              <a:off x="3355966" y="3681156"/>
              <a:ext cx="230190" cy="307920"/>
            </a:xfrm>
            <a:prstGeom prst="arc">
              <a:avLst>
                <a:gd name="adj1" fmla="val 15731218"/>
                <a:gd name="adj2" fmla="val 310377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8" name="Дуга 37"/>
            <p:cNvSpPr/>
            <p:nvPr/>
          </p:nvSpPr>
          <p:spPr bwMode="auto">
            <a:xfrm rot="13088906">
              <a:off x="3095614" y="3611319"/>
              <a:ext cx="530229" cy="492037"/>
            </a:xfrm>
            <a:prstGeom prst="arc">
              <a:avLst>
                <a:gd name="adj1" fmla="val 15731218"/>
                <a:gd name="adj2" fmla="val 118285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8938" y="785813"/>
            <a:ext cx="4000500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 </a:t>
            </a:r>
            <a:r>
              <a:rPr lang="en-US" sz="2400" i="1" dirty="0" smtClean="0">
                <a:solidFill>
                  <a:srgbClr val="B00000"/>
                </a:solidFill>
              </a:rPr>
              <a:t>a||b</a:t>
            </a:r>
            <a:r>
              <a:rPr lang="en-US" sz="2400" dirty="0" smtClean="0">
                <a:solidFill>
                  <a:srgbClr val="B00000"/>
                </a:solidFill>
              </a:rPr>
              <a:t/>
            </a:r>
            <a:br>
              <a:rPr lang="en-US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</a:t>
            </a:r>
            <a:r>
              <a:rPr lang="ru-RU" sz="2400" dirty="0" smtClean="0">
                <a:solidFill>
                  <a:srgbClr val="B00000"/>
                </a:solidFill>
              </a:rPr>
              <a:t>: &lt; </a:t>
            </a:r>
            <a:r>
              <a:rPr lang="en-US" sz="2400" dirty="0" smtClean="0">
                <a:solidFill>
                  <a:srgbClr val="B00000"/>
                </a:solidFill>
              </a:rPr>
              <a:t>MOE=90</a:t>
            </a:r>
            <a:r>
              <a:rPr lang="en-US" sz="2400" dirty="0" smtClean="0">
                <a:solidFill>
                  <a:srgbClr val="B00000"/>
                </a:solidFill>
              </a:rPr>
              <a:t>°</a:t>
            </a:r>
            <a:endParaRPr lang="ru-RU" sz="2400" i="1" dirty="0" smtClean="0">
              <a:solidFill>
                <a:srgbClr val="B00000"/>
              </a:solidFill>
            </a:endParaRPr>
          </a:p>
        </p:txBody>
      </p:sp>
      <p:sp>
        <p:nvSpPr>
          <p:cNvPr id="28" name="Управляющая кнопка: в начало 27">
            <a:hlinkClick r:id="" action="ppaction://hlinkshowjump?jump=firstslide" highlightClick="1"/>
          </p:cNvPr>
          <p:cNvSpPr/>
          <p:nvPr/>
        </p:nvSpPr>
        <p:spPr>
          <a:xfrm>
            <a:off x="8643938" y="6500813"/>
            <a:ext cx="500062" cy="357187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2773" name="Группа 62"/>
          <p:cNvGrpSpPr>
            <a:grpSpLocks/>
          </p:cNvGrpSpPr>
          <p:nvPr/>
        </p:nvGrpSpPr>
        <p:grpSpPr bwMode="auto">
          <a:xfrm>
            <a:off x="2071688" y="2357438"/>
            <a:ext cx="4357687" cy="2714625"/>
            <a:chOff x="2071670" y="2357430"/>
            <a:chExt cx="4357718" cy="2714644"/>
          </a:xfrm>
        </p:grpSpPr>
        <p:cxnSp>
          <p:nvCxnSpPr>
            <p:cNvPr id="32" name="Прямая соединительная линия 31"/>
            <p:cNvCxnSpPr/>
            <p:nvPr/>
          </p:nvCxnSpPr>
          <p:spPr bwMode="auto">
            <a:xfrm rot="5400000">
              <a:off x="3643306" y="3857627"/>
              <a:ext cx="1285884" cy="7143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75" name="TextBox 24"/>
            <p:cNvSpPr txBox="1">
              <a:spLocks noChangeArrowheads="1"/>
            </p:cNvSpPr>
            <p:nvPr/>
          </p:nvSpPr>
          <p:spPr bwMode="auto">
            <a:xfrm>
              <a:off x="4357686" y="2428868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32776" name="TextBox 24"/>
            <p:cNvSpPr txBox="1">
              <a:spLocks noChangeArrowheads="1"/>
            </p:cNvSpPr>
            <p:nvPr/>
          </p:nvSpPr>
          <p:spPr bwMode="auto">
            <a:xfrm>
              <a:off x="6000760" y="4429132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32777" name="TextBox 24"/>
            <p:cNvSpPr txBox="1">
              <a:spLocks noChangeArrowheads="1"/>
            </p:cNvSpPr>
            <p:nvPr/>
          </p:nvSpPr>
          <p:spPr bwMode="auto">
            <a:xfrm>
              <a:off x="4714876" y="342900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O</a:t>
              </a:r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 bwMode="auto">
            <a:xfrm>
              <a:off x="2143108" y="4857759"/>
              <a:ext cx="4214843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 bwMode="auto">
            <a:xfrm rot="16200000" flipH="1">
              <a:off x="3214678" y="2214554"/>
              <a:ext cx="1285884" cy="242889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 bwMode="auto">
            <a:xfrm>
              <a:off x="2071670" y="2786058"/>
              <a:ext cx="421484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81" name="TextBox 24"/>
            <p:cNvSpPr txBox="1">
              <a:spLocks noChangeArrowheads="1"/>
            </p:cNvSpPr>
            <p:nvPr/>
          </p:nvSpPr>
          <p:spPr bwMode="auto">
            <a:xfrm>
              <a:off x="5357818" y="450057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41" name="Дуга 40"/>
            <p:cNvSpPr/>
            <p:nvPr/>
          </p:nvSpPr>
          <p:spPr bwMode="auto">
            <a:xfrm rot="5001381">
              <a:off x="2490773" y="2622544"/>
              <a:ext cx="336552" cy="425453"/>
            </a:xfrm>
            <a:prstGeom prst="arc">
              <a:avLst>
                <a:gd name="adj1" fmla="val 15538839"/>
                <a:gd name="adj2" fmla="val 1961197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Дуга 32"/>
            <p:cNvSpPr/>
            <p:nvPr/>
          </p:nvSpPr>
          <p:spPr bwMode="auto">
            <a:xfrm rot="1334914">
              <a:off x="3346441" y="4652971"/>
              <a:ext cx="857256" cy="266702"/>
            </a:xfrm>
            <a:prstGeom prst="arc">
              <a:avLst>
                <a:gd name="adj1" fmla="val 16200000"/>
                <a:gd name="adj2" fmla="val 2093118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 bwMode="auto">
            <a:xfrm rot="16200000" flipH="1">
              <a:off x="2107388" y="3107529"/>
              <a:ext cx="2428892" cy="150019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785" name="TextBox 24"/>
            <p:cNvSpPr txBox="1">
              <a:spLocks noChangeArrowheads="1"/>
            </p:cNvSpPr>
            <p:nvPr/>
          </p:nvSpPr>
          <p:spPr bwMode="auto">
            <a:xfrm>
              <a:off x="5786446" y="235743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  <a:endParaRPr lang="ru-RU"/>
            </a:p>
          </p:txBody>
        </p:sp>
        <p:sp>
          <p:nvSpPr>
            <p:cNvPr id="32786" name="TextBox 24"/>
            <p:cNvSpPr txBox="1">
              <a:spLocks noChangeArrowheads="1"/>
            </p:cNvSpPr>
            <p:nvPr/>
          </p:nvSpPr>
          <p:spPr bwMode="auto">
            <a:xfrm>
              <a:off x="2357422" y="2857496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M</a:t>
              </a:r>
              <a:endParaRPr lang="ru-RU"/>
            </a:p>
          </p:txBody>
        </p:sp>
        <p:sp>
          <p:nvSpPr>
            <p:cNvPr id="32787" name="TextBox 24"/>
            <p:cNvSpPr txBox="1">
              <a:spLocks noChangeArrowheads="1"/>
            </p:cNvSpPr>
            <p:nvPr/>
          </p:nvSpPr>
          <p:spPr bwMode="auto">
            <a:xfrm>
              <a:off x="3500430" y="4500570"/>
              <a:ext cx="285748" cy="369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E</a:t>
              </a:r>
              <a:endParaRPr lang="ru-RU"/>
            </a:p>
          </p:txBody>
        </p:sp>
        <p:sp>
          <p:nvSpPr>
            <p:cNvPr id="61" name="Дуга 60"/>
            <p:cNvSpPr/>
            <p:nvPr/>
          </p:nvSpPr>
          <p:spPr bwMode="auto">
            <a:xfrm rot="1334914">
              <a:off x="2925751" y="4468820"/>
              <a:ext cx="1435110" cy="492128"/>
            </a:xfrm>
            <a:prstGeom prst="arc">
              <a:avLst>
                <a:gd name="adj1" fmla="val 16200000"/>
                <a:gd name="adj2" fmla="val 2093118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75" y="428625"/>
            <a:ext cx="4786313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Дадено:   &lt;1=48°,   &lt;2=132° </a:t>
            </a:r>
            <a:br>
              <a:rPr lang="ru-RU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Докажете, че: </a:t>
            </a:r>
            <a:r>
              <a:rPr lang="en-US" sz="2400" i="1" smtClean="0">
                <a:solidFill>
                  <a:srgbClr val="B00000"/>
                </a:solidFill>
              </a:rPr>
              <a:t>a||b</a:t>
            </a:r>
            <a:r>
              <a:rPr lang="ru-RU" sz="2400" i="1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5123" name="Группа 15"/>
          <p:cNvGrpSpPr>
            <a:grpSpLocks/>
          </p:cNvGrpSpPr>
          <p:nvPr/>
        </p:nvGrpSpPr>
        <p:grpSpPr bwMode="auto">
          <a:xfrm>
            <a:off x="1857375" y="1714500"/>
            <a:ext cx="5929313" cy="3000375"/>
            <a:chOff x="1857356" y="1714488"/>
            <a:chExt cx="5929354" cy="3000396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928794" y="2643183"/>
              <a:ext cx="585791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3214678" y="2285992"/>
              <a:ext cx="3000396" cy="18573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26" name="TextBox 24"/>
            <p:cNvSpPr txBox="1">
              <a:spLocks noChangeArrowheads="1"/>
            </p:cNvSpPr>
            <p:nvPr/>
          </p:nvSpPr>
          <p:spPr bwMode="auto">
            <a:xfrm>
              <a:off x="4643438" y="264318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</a:t>
              </a:r>
            </a:p>
          </p:txBody>
        </p:sp>
        <p:sp>
          <p:nvSpPr>
            <p:cNvPr id="5127" name="TextBox 25"/>
            <p:cNvSpPr txBox="1">
              <a:spLocks noChangeArrowheads="1"/>
            </p:cNvSpPr>
            <p:nvPr/>
          </p:nvSpPr>
          <p:spPr bwMode="auto">
            <a:xfrm>
              <a:off x="1857356" y="392906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5128" name="TextBox 28"/>
            <p:cNvSpPr txBox="1">
              <a:spLocks noChangeArrowheads="1"/>
            </p:cNvSpPr>
            <p:nvPr/>
          </p:nvSpPr>
          <p:spPr bwMode="auto">
            <a:xfrm>
              <a:off x="1857356" y="264318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5129" name="TextBox 31"/>
            <p:cNvSpPr txBox="1">
              <a:spLocks noChangeArrowheads="1"/>
            </p:cNvSpPr>
            <p:nvPr/>
          </p:nvSpPr>
          <p:spPr bwMode="auto">
            <a:xfrm>
              <a:off x="5500694" y="178592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5130" name="TextBox 40"/>
            <p:cNvSpPr txBox="1">
              <a:spLocks noChangeArrowheads="1"/>
            </p:cNvSpPr>
            <p:nvPr/>
          </p:nvSpPr>
          <p:spPr bwMode="auto">
            <a:xfrm>
              <a:off x="4000496" y="3571876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2</a:t>
              </a: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1928794" y="3929067"/>
              <a:ext cx="5857916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>Дадено: </a:t>
            </a:r>
            <a:r>
              <a:rPr lang="ar-AE" sz="2400" dirty="0" smtClean="0">
                <a:solidFill>
                  <a:srgbClr val="B00000"/>
                </a:solidFill>
              </a:rPr>
              <a:t> </a:t>
            </a:r>
            <a:r>
              <a:rPr lang="bg-BG" sz="2400" dirty="0" smtClean="0">
                <a:solidFill>
                  <a:srgbClr val="B00000"/>
                </a:solidFill>
              </a:rPr>
              <a:t>&lt;</a:t>
            </a:r>
            <a:r>
              <a:rPr lang="ru-RU" sz="2400" dirty="0" smtClean="0">
                <a:solidFill>
                  <a:srgbClr val="B00000"/>
                </a:solidFill>
              </a:rPr>
              <a:t>1=47°,   &lt;2=133° </a:t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че: </a:t>
            </a:r>
            <a:r>
              <a:rPr lang="en-US" sz="2400" i="1" dirty="0" smtClean="0">
                <a:solidFill>
                  <a:srgbClr val="B00000"/>
                </a:solidFill>
              </a:rPr>
              <a:t>a||b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928813" y="2643188"/>
            <a:ext cx="5786437" cy="785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2714626" y="2714625"/>
            <a:ext cx="3357562" cy="15001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24"/>
          <p:cNvSpPr txBox="1">
            <a:spLocks noChangeArrowheads="1"/>
          </p:cNvSpPr>
          <p:nvPr/>
        </p:nvSpPr>
        <p:spPr bwMode="auto">
          <a:xfrm>
            <a:off x="3786188" y="2571750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6150" name="TextBox 25"/>
          <p:cNvSpPr txBox="1">
            <a:spLocks noChangeArrowheads="1"/>
          </p:cNvSpPr>
          <p:nvPr/>
        </p:nvSpPr>
        <p:spPr bwMode="auto">
          <a:xfrm>
            <a:off x="1857375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</a:t>
            </a:r>
            <a:endParaRPr lang="ru-RU"/>
          </a:p>
        </p:txBody>
      </p:sp>
      <p:sp>
        <p:nvSpPr>
          <p:cNvPr id="6151" name="TextBox 28"/>
          <p:cNvSpPr txBox="1">
            <a:spLocks noChangeArrowheads="1"/>
          </p:cNvSpPr>
          <p:nvPr/>
        </p:nvSpPr>
        <p:spPr bwMode="auto">
          <a:xfrm>
            <a:off x="1857375" y="2643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</a:t>
            </a:r>
          </a:p>
        </p:txBody>
      </p:sp>
      <p:sp>
        <p:nvSpPr>
          <p:cNvPr id="6152" name="TextBox 31"/>
          <p:cNvSpPr txBox="1">
            <a:spLocks noChangeArrowheads="1"/>
          </p:cNvSpPr>
          <p:nvPr/>
        </p:nvSpPr>
        <p:spPr bwMode="auto">
          <a:xfrm>
            <a:off x="3714750" y="1785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6153" name="TextBox 40"/>
          <p:cNvSpPr txBox="1">
            <a:spLocks noChangeArrowheads="1"/>
          </p:cNvSpPr>
          <p:nvPr/>
        </p:nvSpPr>
        <p:spPr bwMode="auto">
          <a:xfrm>
            <a:off x="4429125" y="4071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785938" y="3714750"/>
            <a:ext cx="5786437" cy="7858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3929063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6156" name="TextBox 15"/>
          <p:cNvSpPr txBox="1">
            <a:spLocks noChangeArrowheads="1"/>
          </p:cNvSpPr>
          <p:nvPr/>
        </p:nvSpPr>
        <p:spPr bwMode="auto">
          <a:xfrm>
            <a:off x="4286250" y="292893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6157" name="TextBox 16"/>
          <p:cNvSpPr txBox="1">
            <a:spLocks noChangeArrowheads="1"/>
          </p:cNvSpPr>
          <p:nvPr/>
        </p:nvSpPr>
        <p:spPr bwMode="auto">
          <a:xfrm>
            <a:off x="4357688" y="3786188"/>
            <a:ext cx="285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dirty="0" smtClean="0">
                <a:solidFill>
                  <a:srgbClr val="B00000"/>
                </a:solidFill>
              </a:rPr>
              <a:t/>
            </a:r>
            <a:br>
              <a:rPr lang="ru-RU" sz="2400" dirty="0" smtClean="0">
                <a:solidFill>
                  <a:srgbClr val="B00000"/>
                </a:solidFill>
              </a:rPr>
            </a:br>
            <a:r>
              <a:rPr lang="ru-RU" sz="2400" dirty="0" smtClean="0">
                <a:solidFill>
                  <a:srgbClr val="B00000"/>
                </a:solidFill>
              </a:rPr>
              <a:t>Докажете, че: </a:t>
            </a:r>
            <a:r>
              <a:rPr lang="en-US" sz="2400" i="1" dirty="0" smtClean="0">
                <a:solidFill>
                  <a:srgbClr val="B00000"/>
                </a:solidFill>
              </a:rPr>
              <a:t>a||b</a:t>
            </a:r>
            <a:r>
              <a:rPr lang="ru-RU" sz="2400" i="1" dirty="0" smtClean="0">
                <a:solidFill>
                  <a:srgbClr val="B00000"/>
                </a:solidFill>
              </a:rPr>
              <a:t>.</a:t>
            </a:r>
          </a:p>
        </p:txBody>
      </p:sp>
      <p:grpSp>
        <p:nvGrpSpPr>
          <p:cNvPr id="8195" name="Группа 22"/>
          <p:cNvGrpSpPr>
            <a:grpSpLocks/>
          </p:cNvGrpSpPr>
          <p:nvPr/>
        </p:nvGrpSpPr>
        <p:grpSpPr bwMode="auto">
          <a:xfrm>
            <a:off x="1857375" y="1643063"/>
            <a:ext cx="5643563" cy="3429000"/>
            <a:chOff x="1857356" y="1643050"/>
            <a:chExt cx="5643602" cy="3429024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857356" y="2643182"/>
              <a:ext cx="564360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>
              <a:off x="2857488" y="2786058"/>
              <a:ext cx="3429024" cy="11430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98" name="TextBox 25"/>
            <p:cNvSpPr txBox="1">
              <a:spLocks noChangeArrowheads="1"/>
            </p:cNvSpPr>
            <p:nvPr/>
          </p:nvSpPr>
          <p:spPr bwMode="auto">
            <a:xfrm>
              <a:off x="1857356" y="378619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  <a:endParaRPr lang="ru-RU"/>
            </a:p>
          </p:txBody>
        </p:sp>
        <p:sp>
          <p:nvSpPr>
            <p:cNvPr id="8199" name="TextBox 28"/>
            <p:cNvSpPr txBox="1">
              <a:spLocks noChangeArrowheads="1"/>
            </p:cNvSpPr>
            <p:nvPr/>
          </p:nvSpPr>
          <p:spPr bwMode="auto">
            <a:xfrm>
              <a:off x="1857356" y="264318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а</a:t>
              </a:r>
            </a:p>
          </p:txBody>
        </p:sp>
        <p:sp>
          <p:nvSpPr>
            <p:cNvPr id="8200" name="TextBox 31"/>
            <p:cNvSpPr txBox="1">
              <a:spLocks noChangeArrowheads="1"/>
            </p:cNvSpPr>
            <p:nvPr/>
          </p:nvSpPr>
          <p:spPr bwMode="auto">
            <a:xfrm>
              <a:off x="5143504" y="1643050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с</a:t>
              </a:r>
            </a:p>
          </p:txBody>
        </p:sp>
        <p:sp>
          <p:nvSpPr>
            <p:cNvPr id="8201" name="TextBox 14"/>
            <p:cNvSpPr txBox="1">
              <a:spLocks noChangeArrowheads="1"/>
            </p:cNvSpPr>
            <p:nvPr/>
          </p:nvSpPr>
          <p:spPr bwMode="auto">
            <a:xfrm>
              <a:off x="4786314" y="2643182"/>
              <a:ext cx="28575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α</a:t>
              </a:r>
              <a:endParaRPr lang="ru-RU"/>
            </a:p>
          </p:txBody>
        </p:sp>
        <p:sp>
          <p:nvSpPr>
            <p:cNvPr id="8202" name="TextBox 15"/>
            <p:cNvSpPr txBox="1">
              <a:spLocks noChangeArrowheads="1"/>
            </p:cNvSpPr>
            <p:nvPr/>
          </p:nvSpPr>
          <p:spPr bwMode="auto">
            <a:xfrm>
              <a:off x="4429124" y="3429000"/>
              <a:ext cx="15716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/>
                <a:t>180°-</a:t>
              </a:r>
              <a:r>
                <a:rPr lang="el-GR"/>
                <a:t>α</a:t>
              </a:r>
              <a:endParaRPr lang="ru-RU"/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>
              <a:off x="1857356" y="3786190"/>
              <a:ext cx="5643602" cy="15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/>
            </a:r>
            <a:br>
              <a:rPr lang="ru-RU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Успоредни ли са правите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en-US" sz="2400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и 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smtClean="0">
                <a:solidFill>
                  <a:srgbClr val="B00000"/>
                </a:solidFill>
              </a:rPr>
              <a:t>?</a:t>
            </a:r>
            <a:r>
              <a:rPr lang="en-US" sz="2400" i="1" smtClean="0">
                <a:solidFill>
                  <a:srgbClr val="B00000"/>
                </a:solidFill>
              </a:rPr>
              <a:t> 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grpSp>
        <p:nvGrpSpPr>
          <p:cNvPr id="7171" name="Группа 16"/>
          <p:cNvGrpSpPr>
            <a:grpSpLocks/>
          </p:cNvGrpSpPr>
          <p:nvPr/>
        </p:nvGrpSpPr>
        <p:grpSpPr bwMode="auto">
          <a:xfrm>
            <a:off x="1857375" y="1857375"/>
            <a:ext cx="5643563" cy="3143250"/>
            <a:chOff x="1857375" y="1857365"/>
            <a:chExt cx="5643563" cy="3143273"/>
          </a:xfrm>
        </p:grpSpPr>
        <p:grpSp>
          <p:nvGrpSpPr>
            <p:cNvPr id="7172" name="Группа 22"/>
            <p:cNvGrpSpPr>
              <a:grpSpLocks/>
            </p:cNvGrpSpPr>
            <p:nvPr/>
          </p:nvGrpSpPr>
          <p:grpSpPr bwMode="auto">
            <a:xfrm>
              <a:off x="1857375" y="1857365"/>
              <a:ext cx="5643563" cy="3143273"/>
              <a:chOff x="1857356" y="1857353"/>
              <a:chExt cx="5643602" cy="3143295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857356" y="2643177"/>
                <a:ext cx="5643602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16200000" flipH="1">
                <a:off x="3036072" y="2607465"/>
                <a:ext cx="2928979" cy="18573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78" name="TextBox 25"/>
              <p:cNvSpPr txBox="1">
                <a:spLocks noChangeArrowheads="1"/>
              </p:cNvSpPr>
              <p:nvPr/>
            </p:nvSpPr>
            <p:spPr bwMode="auto">
              <a:xfrm>
                <a:off x="1857356" y="3786190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7179" name="TextBox 28"/>
              <p:cNvSpPr txBox="1">
                <a:spLocks noChangeArrowheads="1"/>
              </p:cNvSpPr>
              <p:nvPr/>
            </p:nvSpPr>
            <p:spPr bwMode="auto">
              <a:xfrm>
                <a:off x="1857356" y="2643182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7180" name="TextBox 31"/>
              <p:cNvSpPr txBox="1">
                <a:spLocks noChangeArrowheads="1"/>
              </p:cNvSpPr>
              <p:nvPr/>
            </p:nvSpPr>
            <p:spPr bwMode="auto">
              <a:xfrm>
                <a:off x="3643299" y="1857353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7181" name="TextBox 14"/>
              <p:cNvSpPr txBox="1">
                <a:spLocks noChangeArrowheads="1"/>
              </p:cNvSpPr>
              <p:nvPr/>
            </p:nvSpPr>
            <p:spPr bwMode="auto">
              <a:xfrm>
                <a:off x="4143369" y="2643176"/>
                <a:ext cx="785824" cy="369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65°</a:t>
                </a:r>
              </a:p>
            </p:txBody>
          </p:sp>
          <p:sp>
            <p:nvSpPr>
              <p:cNvPr id="7182" name="TextBox 15"/>
              <p:cNvSpPr txBox="1">
                <a:spLocks noChangeArrowheads="1"/>
              </p:cNvSpPr>
              <p:nvPr/>
            </p:nvSpPr>
            <p:spPr bwMode="auto">
              <a:xfrm>
                <a:off x="4786315" y="3357561"/>
                <a:ext cx="71438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125°</a:t>
                </a: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57356" y="3786194"/>
                <a:ext cx="5643602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Дуга 13"/>
            <p:cNvSpPr/>
            <p:nvPr/>
          </p:nvSpPr>
          <p:spPr>
            <a:xfrm rot="20828736">
              <a:off x="4433888" y="3646491"/>
              <a:ext cx="392112" cy="330202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20828736">
              <a:off x="4264025" y="3568703"/>
              <a:ext cx="687388" cy="514354"/>
            </a:xfrm>
            <a:prstGeom prst="arc">
              <a:avLst>
                <a:gd name="adj1" fmla="val 16200000"/>
                <a:gd name="adj2" fmla="val 21505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6" name="Дуга 15"/>
            <p:cNvSpPr/>
            <p:nvPr/>
          </p:nvSpPr>
          <p:spPr>
            <a:xfrm rot="5158478">
              <a:off x="3836192" y="2477290"/>
              <a:ext cx="428628" cy="357187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/>
            </a:r>
            <a:br>
              <a:rPr lang="ru-RU" sz="2400" smtClean="0">
                <a:solidFill>
                  <a:srgbClr val="B00000"/>
                </a:solidFill>
              </a:rPr>
            </a:br>
            <a:r>
              <a:rPr lang="ru-RU" sz="2400" smtClean="0">
                <a:solidFill>
                  <a:srgbClr val="B00000"/>
                </a:solidFill>
              </a:rPr>
              <a:t> Успоредни ли са правите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en-US" sz="2400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и 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smtClean="0">
                <a:solidFill>
                  <a:srgbClr val="B00000"/>
                </a:solidFill>
              </a:rPr>
              <a:t>?</a:t>
            </a:r>
            <a:r>
              <a:rPr lang="en-US" sz="2400" i="1" smtClean="0">
                <a:solidFill>
                  <a:srgbClr val="B00000"/>
                </a:solidFill>
              </a:rPr>
              <a:t> 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grpSp>
        <p:nvGrpSpPr>
          <p:cNvPr id="9219" name="Группа 14"/>
          <p:cNvGrpSpPr>
            <a:grpSpLocks/>
          </p:cNvGrpSpPr>
          <p:nvPr/>
        </p:nvGrpSpPr>
        <p:grpSpPr bwMode="auto">
          <a:xfrm>
            <a:off x="1857375" y="1643063"/>
            <a:ext cx="5643563" cy="3429000"/>
            <a:chOff x="1857375" y="1643063"/>
            <a:chExt cx="5643563" cy="3429000"/>
          </a:xfrm>
        </p:grpSpPr>
        <p:grpSp>
          <p:nvGrpSpPr>
            <p:cNvPr id="9220" name="Группа 22"/>
            <p:cNvGrpSpPr>
              <a:grpSpLocks/>
            </p:cNvGrpSpPr>
            <p:nvPr/>
          </p:nvGrpSpPr>
          <p:grpSpPr bwMode="auto">
            <a:xfrm>
              <a:off x="1857375" y="1643063"/>
              <a:ext cx="5643563" cy="3429000"/>
              <a:chOff x="1857356" y="1643050"/>
              <a:chExt cx="5643602" cy="342902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857356" y="2643182"/>
                <a:ext cx="5643602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2857488" y="2786058"/>
                <a:ext cx="3429024" cy="1143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26" name="TextBox 25"/>
              <p:cNvSpPr txBox="1">
                <a:spLocks noChangeArrowheads="1"/>
              </p:cNvSpPr>
              <p:nvPr/>
            </p:nvSpPr>
            <p:spPr bwMode="auto">
              <a:xfrm>
                <a:off x="1857356" y="3786190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9227" name="TextBox 28"/>
              <p:cNvSpPr txBox="1">
                <a:spLocks noChangeArrowheads="1"/>
              </p:cNvSpPr>
              <p:nvPr/>
            </p:nvSpPr>
            <p:spPr bwMode="auto">
              <a:xfrm>
                <a:off x="1857356" y="2643182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9228" name="TextBox 31"/>
              <p:cNvSpPr txBox="1">
                <a:spLocks noChangeArrowheads="1"/>
              </p:cNvSpPr>
              <p:nvPr/>
            </p:nvSpPr>
            <p:spPr bwMode="auto">
              <a:xfrm>
                <a:off x="5143504" y="1643050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9229" name="TextBox 14"/>
              <p:cNvSpPr txBox="1">
                <a:spLocks noChangeArrowheads="1"/>
              </p:cNvSpPr>
              <p:nvPr/>
            </p:nvSpPr>
            <p:spPr bwMode="auto">
              <a:xfrm>
                <a:off x="4286246" y="2714614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l-GR"/>
                  <a:t>α</a:t>
                </a:r>
                <a:endParaRPr lang="ru-RU"/>
              </a:p>
            </p:txBody>
          </p:sp>
          <p:sp>
            <p:nvSpPr>
              <p:cNvPr id="9230" name="TextBox 15"/>
              <p:cNvSpPr txBox="1">
                <a:spLocks noChangeArrowheads="1"/>
              </p:cNvSpPr>
              <p:nvPr/>
            </p:nvSpPr>
            <p:spPr bwMode="auto">
              <a:xfrm>
                <a:off x="4786315" y="3428999"/>
                <a:ext cx="1571636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180°-</a:t>
                </a:r>
                <a:r>
                  <a:rPr lang="el-GR"/>
                  <a:t>α</a:t>
                </a:r>
                <a:endParaRPr lang="ru-RU"/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57356" y="3786190"/>
                <a:ext cx="5643602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Дуга 11"/>
            <p:cNvSpPr/>
            <p:nvPr/>
          </p:nvSpPr>
          <p:spPr>
            <a:xfrm rot="1235085">
              <a:off x="3998913" y="3482975"/>
              <a:ext cx="815975" cy="542925"/>
            </a:xfrm>
            <a:prstGeom prst="arc">
              <a:avLst>
                <a:gd name="adj1" fmla="val 16200000"/>
                <a:gd name="adj2" fmla="val 2062331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rot="1600269">
              <a:off x="4079875" y="3556000"/>
              <a:ext cx="687388" cy="514350"/>
            </a:xfrm>
            <a:prstGeom prst="arc">
              <a:avLst>
                <a:gd name="adj1" fmla="val 15425332"/>
                <a:gd name="adj2" fmla="val 19582191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rot="17086712" flipH="1">
              <a:off x="4542631" y="2548732"/>
              <a:ext cx="415925" cy="407988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28875" y="357188"/>
            <a:ext cx="5572125" cy="1285875"/>
          </a:xfrm>
        </p:spPr>
        <p:txBody>
          <a:bodyPr/>
          <a:lstStyle/>
          <a:p>
            <a:pPr algn="l" eaLnBrk="1" hangingPunct="1"/>
            <a:r>
              <a:rPr lang="ru-RU" sz="2400" smtClean="0">
                <a:solidFill>
                  <a:srgbClr val="B00000"/>
                </a:solidFill>
              </a:rPr>
              <a:t>Успоредни ли са правите </a:t>
            </a:r>
            <a:r>
              <a:rPr lang="en-US" sz="2400" i="1" smtClean="0">
                <a:solidFill>
                  <a:srgbClr val="B00000"/>
                </a:solidFill>
              </a:rPr>
              <a:t>a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ru-RU" sz="2400" smtClean="0">
                <a:solidFill>
                  <a:srgbClr val="B00000"/>
                </a:solidFill>
              </a:rPr>
              <a:t>и</a:t>
            </a:r>
            <a:r>
              <a:rPr lang="ru-RU" sz="2400" i="1" smtClean="0">
                <a:solidFill>
                  <a:srgbClr val="B00000"/>
                </a:solidFill>
              </a:rPr>
              <a:t> </a:t>
            </a:r>
            <a:r>
              <a:rPr lang="en-US" sz="2400" i="1" smtClean="0">
                <a:solidFill>
                  <a:srgbClr val="B00000"/>
                </a:solidFill>
              </a:rPr>
              <a:t>b</a:t>
            </a:r>
            <a:r>
              <a:rPr lang="ru-RU" sz="2400" smtClean="0">
                <a:solidFill>
                  <a:srgbClr val="B00000"/>
                </a:solidFill>
              </a:rPr>
              <a:t>?</a:t>
            </a:r>
            <a:endParaRPr lang="ru-RU" sz="2400" i="1" smtClean="0">
              <a:solidFill>
                <a:srgbClr val="B00000"/>
              </a:solidFill>
            </a:endParaRPr>
          </a:p>
        </p:txBody>
      </p:sp>
      <p:grpSp>
        <p:nvGrpSpPr>
          <p:cNvPr id="10243" name="Группа 14"/>
          <p:cNvGrpSpPr>
            <a:grpSpLocks/>
          </p:cNvGrpSpPr>
          <p:nvPr/>
        </p:nvGrpSpPr>
        <p:grpSpPr bwMode="auto">
          <a:xfrm>
            <a:off x="1857375" y="1643063"/>
            <a:ext cx="5643563" cy="3429000"/>
            <a:chOff x="1857375" y="1643063"/>
            <a:chExt cx="5643563" cy="3429000"/>
          </a:xfrm>
        </p:grpSpPr>
        <p:grpSp>
          <p:nvGrpSpPr>
            <p:cNvPr id="10244" name="Группа 22"/>
            <p:cNvGrpSpPr>
              <a:grpSpLocks/>
            </p:cNvGrpSpPr>
            <p:nvPr/>
          </p:nvGrpSpPr>
          <p:grpSpPr bwMode="auto">
            <a:xfrm>
              <a:off x="1857375" y="1643063"/>
              <a:ext cx="5643563" cy="3429000"/>
              <a:chOff x="1857356" y="1643050"/>
              <a:chExt cx="5643602" cy="3429024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1857356" y="2643182"/>
                <a:ext cx="5643602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2857488" y="2786058"/>
                <a:ext cx="3429024" cy="11430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50" name="TextBox 25"/>
              <p:cNvSpPr txBox="1">
                <a:spLocks noChangeArrowheads="1"/>
              </p:cNvSpPr>
              <p:nvPr/>
            </p:nvSpPr>
            <p:spPr bwMode="auto">
              <a:xfrm>
                <a:off x="1857356" y="3786190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10251" name="TextBox 28"/>
              <p:cNvSpPr txBox="1">
                <a:spLocks noChangeArrowheads="1"/>
              </p:cNvSpPr>
              <p:nvPr/>
            </p:nvSpPr>
            <p:spPr bwMode="auto">
              <a:xfrm>
                <a:off x="1857356" y="2643182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10252" name="TextBox 31"/>
              <p:cNvSpPr txBox="1">
                <a:spLocks noChangeArrowheads="1"/>
              </p:cNvSpPr>
              <p:nvPr/>
            </p:nvSpPr>
            <p:spPr bwMode="auto">
              <a:xfrm>
                <a:off x="5143504" y="1643050"/>
                <a:ext cx="28575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10253" name="TextBox 14"/>
              <p:cNvSpPr txBox="1">
                <a:spLocks noChangeArrowheads="1"/>
              </p:cNvSpPr>
              <p:nvPr/>
            </p:nvSpPr>
            <p:spPr bwMode="auto">
              <a:xfrm>
                <a:off x="4929192" y="2714614"/>
                <a:ext cx="714386" cy="369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110°</a:t>
                </a:r>
                <a:endParaRPr lang="ru-RU"/>
              </a:p>
            </p:txBody>
          </p:sp>
          <p:sp>
            <p:nvSpPr>
              <p:cNvPr id="10254" name="TextBox 15"/>
              <p:cNvSpPr txBox="1">
                <a:spLocks noChangeArrowheads="1"/>
              </p:cNvSpPr>
              <p:nvPr/>
            </p:nvSpPr>
            <p:spPr bwMode="auto">
              <a:xfrm>
                <a:off x="4572000" y="3428999"/>
                <a:ext cx="57150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70°</a:t>
                </a:r>
                <a:endParaRPr lang="ru-RU"/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857356" y="3786190"/>
                <a:ext cx="5643602" cy="158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Дуга 11"/>
            <p:cNvSpPr/>
            <p:nvPr/>
          </p:nvSpPr>
          <p:spPr>
            <a:xfrm>
              <a:off x="4357688" y="3571875"/>
              <a:ext cx="285750" cy="357188"/>
            </a:xfrm>
            <a:prstGeom prst="arc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Дуга 12"/>
            <p:cNvSpPr/>
            <p:nvPr/>
          </p:nvSpPr>
          <p:spPr>
            <a:xfrm flipV="1">
              <a:off x="4500563" y="2357438"/>
              <a:ext cx="500062" cy="500062"/>
            </a:xfrm>
            <a:prstGeom prst="arc">
              <a:avLst>
                <a:gd name="adj1" fmla="val 16200000"/>
                <a:gd name="adj2" fmla="val 2102165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 flipV="1">
              <a:off x="4357688" y="2286000"/>
              <a:ext cx="714375" cy="642938"/>
            </a:xfrm>
            <a:prstGeom prst="arc">
              <a:avLst>
                <a:gd name="adj1" fmla="val 16200000"/>
                <a:gd name="adj2" fmla="val 21021655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398</Words>
  <Application>Microsoft Office PowerPoint</Application>
  <PresentationFormat>On-screen Show (4:3)</PresentationFormat>
  <Paragraphs>238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Times New Roman</vt:lpstr>
      <vt:lpstr>Arial</vt:lpstr>
      <vt:lpstr>Calibri</vt:lpstr>
      <vt:lpstr>Wingdings</vt:lpstr>
      <vt:lpstr>Оформление по умолчанию</vt:lpstr>
      <vt:lpstr>Успоредни прави</vt:lpstr>
      <vt:lpstr>На кой чертеж правите са успоредни?</vt:lpstr>
      <vt:lpstr>Дадено:  &lt;1=32°,  &lt;2=32°  Докажете, че: a||b.</vt:lpstr>
      <vt:lpstr>Дадено:   &lt;1=48°,   &lt;2=132°  Докажете, че: a||b.</vt:lpstr>
      <vt:lpstr>Дадено:  &lt;1=47°,   &lt;2=133°  Докажете, че: a||b.</vt:lpstr>
      <vt:lpstr> Докажете, че: a||b.</vt:lpstr>
      <vt:lpstr> Успоредни ли са правите a и b? </vt:lpstr>
      <vt:lpstr>  Успоредни ли са правите a и b? </vt:lpstr>
      <vt:lpstr>Успоредни ли са правите a и b?</vt:lpstr>
      <vt:lpstr>Успоредни ли са правите a и b?</vt:lpstr>
      <vt:lpstr> Докажете, че: AB||CD.</vt:lpstr>
      <vt:lpstr> Докажете, че:  PE||MK.</vt:lpstr>
      <vt:lpstr>Дадено: AB=BC  Успоредни ли са правите a и b? </vt:lpstr>
      <vt:lpstr> Докажете, че  AB||CD; AD||BC.</vt:lpstr>
      <vt:lpstr> Докажете: AB||CD; AD||BC.</vt:lpstr>
      <vt:lpstr> Докажете, че: AB||DE.</vt:lpstr>
      <vt:lpstr> Докажете, че: AB||MN.</vt:lpstr>
      <vt:lpstr>Дадено:   &lt; 1=75°; a||b. Намерете:  &lt; 2,  &lt; 3, &lt; 4.</vt:lpstr>
      <vt:lpstr>Дадено:   &lt;1+&lt;2=160°; a||b. Намерете:   &lt;3, &lt;4, &lt;5, &lt;6.</vt:lpstr>
      <vt:lpstr>Дадено: a||b;  &lt;1 е 4 пъти по-малък от &lt;2. Намерете:  &lt;3.</vt:lpstr>
      <vt:lpstr>Дадено: x||y;    &lt;1+&lt; 2=100°. Намерете:   &lt;3.</vt:lpstr>
      <vt:lpstr>Дадено: q||z;  &lt;1: &lt;2=2:7 Намерете:    &lt;3</vt:lpstr>
      <vt:lpstr>Дадено: m||t;  &lt;2 е с  90° по-голям от &lt;1. Намерете:  &lt;3.</vt:lpstr>
      <vt:lpstr>Дадено: a||b;  Намерете: x и y.</vt:lpstr>
      <vt:lpstr> Намерете  x</vt:lpstr>
      <vt:lpstr> Намерете x и y</vt:lpstr>
      <vt:lpstr> Намерете  x</vt:lpstr>
      <vt:lpstr>Дадено: &lt;ABE=&lt;CBE Намерете  x</vt:lpstr>
      <vt:lpstr>Намерете: x.</vt:lpstr>
      <vt:lpstr>Дадено: AB||DE. Докажете:    &lt;1+ &lt;2= &lt;3</vt:lpstr>
      <vt:lpstr>Дадено: a||b Докажете: &lt; MOE=90°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80</cp:revision>
  <dcterms:created xsi:type="dcterms:W3CDTF">2012-08-12T16:04:58Z</dcterms:created>
  <dcterms:modified xsi:type="dcterms:W3CDTF">2019-10-26T12:17:34Z</dcterms:modified>
</cp:coreProperties>
</file>